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390" r:id="rId3"/>
    <p:sldId id="441" r:id="rId4"/>
    <p:sldId id="451" r:id="rId5"/>
    <p:sldId id="411" r:id="rId6"/>
    <p:sldId id="466" r:id="rId7"/>
    <p:sldId id="452" r:id="rId8"/>
    <p:sldId id="413" r:id="rId9"/>
    <p:sldId id="465" r:id="rId10"/>
    <p:sldId id="437" r:id="rId11"/>
    <p:sldId id="508" r:id="rId12"/>
    <p:sldId id="459" r:id="rId13"/>
    <p:sldId id="468" r:id="rId14"/>
    <p:sldId id="479" r:id="rId15"/>
    <p:sldId id="462" r:id="rId16"/>
    <p:sldId id="395" r:id="rId17"/>
    <p:sldId id="469" r:id="rId18"/>
    <p:sldId id="471" r:id="rId19"/>
    <p:sldId id="486" r:id="rId20"/>
    <p:sldId id="500" r:id="rId21"/>
    <p:sldId id="496" r:id="rId22"/>
    <p:sldId id="475" r:id="rId23"/>
    <p:sldId id="507" r:id="rId24"/>
    <p:sldId id="476" r:id="rId25"/>
    <p:sldId id="488" r:id="rId26"/>
    <p:sldId id="497" r:id="rId27"/>
    <p:sldId id="442" r:id="rId28"/>
    <p:sldId id="438" r:id="rId29"/>
    <p:sldId id="450" r:id="rId30"/>
    <p:sldId id="449" r:id="rId31"/>
    <p:sldId id="444" r:id="rId32"/>
    <p:sldId id="455" r:id="rId33"/>
    <p:sldId id="505" r:id="rId34"/>
    <p:sldId id="501" r:id="rId35"/>
    <p:sldId id="509" r:id="rId36"/>
    <p:sldId id="448" r:id="rId37"/>
    <p:sldId id="443" r:id="rId38"/>
    <p:sldId id="453" r:id="rId39"/>
    <p:sldId id="303" r:id="rId40"/>
  </p:sldIdLst>
  <p:sldSz cx="10693400" cy="756285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6433" autoAdjust="0"/>
  </p:normalViewPr>
  <p:slideViewPr>
    <p:cSldViewPr>
      <p:cViewPr varScale="1">
        <p:scale>
          <a:sx n="102" d="100"/>
          <a:sy n="102" d="100"/>
        </p:scale>
        <p:origin x="1380" y="1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97451017257874"/>
          <c:y val="4.0427904812731848E-2"/>
          <c:w val="0.85764952295641328"/>
          <c:h val="0.59877285714692674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стоимость активов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10950410699380508"/>
                  <c:y val="-7.30306618009916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3.04131258809201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144</c:v>
                </c:pt>
                <c:pt idx="1">
                  <c:v>154</c:v>
                </c:pt>
                <c:pt idx="2">
                  <c:v>189</c:v>
                </c:pt>
                <c:pt idx="3">
                  <c:v>226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9295992"/>
        <c:axId val="329297168"/>
      </c:lineChart>
      <c:catAx>
        <c:axId val="329295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9297168"/>
        <c:crosses val="autoZero"/>
        <c:auto val="1"/>
        <c:lblAlgn val="ctr"/>
        <c:lblOffset val="100"/>
        <c:noMultiLvlLbl val="0"/>
      </c:catAx>
      <c:valAx>
        <c:axId val="329297168"/>
        <c:scaling>
          <c:orientation val="minMax"/>
          <c:max val="230"/>
          <c:min val="1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9295992"/>
        <c:crosses val="autoZero"/>
        <c:crossBetween val="between"/>
        <c:majorUnit val="20"/>
        <c:minorUnit val="10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 algn="just">
              <a:defRPr sz="18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1.6366900228612077E-2"/>
          <c:y val="0.7698834744857409"/>
          <c:w val="0.91063052144869894"/>
          <c:h val="0.204849389953822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Затраты на электроэнергию, млн.тг.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.1698447502004429"/>
                  <c:y val="-0.429446618676663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4324256041001218"/>
                  <c:y val="-0.390919355885563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1204</c:v>
                </c:pt>
                <c:pt idx="1">
                  <c:v>927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9297952"/>
        <c:axId val="327850504"/>
        <c:axId val="0"/>
      </c:bar3DChart>
      <c:catAx>
        <c:axId val="329297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7850504"/>
        <c:crosses val="autoZero"/>
        <c:auto val="1"/>
        <c:lblAlgn val="ctr"/>
        <c:lblOffset val="100"/>
        <c:noMultiLvlLbl val="0"/>
      </c:catAx>
      <c:valAx>
        <c:axId val="327850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9297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295" cy="495789"/>
          </a:xfrm>
          <a:prstGeom prst="rect">
            <a:avLst/>
          </a:prstGeom>
        </p:spPr>
        <p:txBody>
          <a:bodyPr vert="horz" lIns="91425" tIns="45712" rIns="91425" bIns="4571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195" y="1"/>
            <a:ext cx="2946388" cy="495789"/>
          </a:xfrm>
          <a:prstGeom prst="rect">
            <a:avLst/>
          </a:prstGeom>
        </p:spPr>
        <p:txBody>
          <a:bodyPr vert="horz" lIns="91425" tIns="45712" rIns="91425" bIns="45712" rtlCol="0"/>
          <a:lstStyle>
            <a:lvl1pPr algn="r">
              <a:defRPr sz="1200"/>
            </a:lvl1pPr>
          </a:lstStyle>
          <a:p>
            <a:fld id="{B642DC74-BD97-40BB-9101-7FE8BB1C3E88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378464"/>
            <a:ext cx="2945295" cy="495787"/>
          </a:xfrm>
          <a:prstGeom prst="rect">
            <a:avLst/>
          </a:prstGeom>
        </p:spPr>
        <p:txBody>
          <a:bodyPr vert="horz" lIns="91425" tIns="45712" rIns="91425" bIns="4571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195" y="9378464"/>
            <a:ext cx="2946388" cy="495787"/>
          </a:xfrm>
          <a:prstGeom prst="rect">
            <a:avLst/>
          </a:prstGeom>
        </p:spPr>
        <p:txBody>
          <a:bodyPr vert="horz" lIns="91425" tIns="45712" rIns="91425" bIns="45712" rtlCol="0" anchor="b"/>
          <a:lstStyle>
            <a:lvl1pPr algn="r">
              <a:defRPr sz="1200"/>
            </a:lvl1pPr>
          </a:lstStyle>
          <a:p>
            <a:fld id="{E820487E-E7FB-4440-878E-D07E0C1B82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7898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727" cy="495370"/>
          </a:xfrm>
          <a:prstGeom prst="rect">
            <a:avLst/>
          </a:prstGeom>
        </p:spPr>
        <p:txBody>
          <a:bodyPr vert="horz" lIns="83461" tIns="41729" rIns="83461" bIns="41729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939" y="2"/>
            <a:ext cx="2944718" cy="495370"/>
          </a:xfrm>
          <a:prstGeom prst="rect">
            <a:avLst/>
          </a:prstGeom>
        </p:spPr>
        <p:txBody>
          <a:bodyPr vert="horz" lIns="83461" tIns="41729" rIns="83461" bIns="41729" rtlCol="0"/>
          <a:lstStyle>
            <a:lvl1pPr algn="r">
              <a:defRPr sz="1100"/>
            </a:lvl1pPr>
          </a:lstStyle>
          <a:p>
            <a:fld id="{3AA71FDD-5908-4D5E-8D30-7DB30C9E7E6F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9813" y="1233488"/>
            <a:ext cx="4718050" cy="3336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461" tIns="41729" rIns="83461" bIns="4172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172" y="4752661"/>
            <a:ext cx="5437332" cy="3888348"/>
          </a:xfrm>
          <a:prstGeom prst="rect">
            <a:avLst/>
          </a:prstGeom>
        </p:spPr>
        <p:txBody>
          <a:bodyPr vert="horz" lIns="83461" tIns="41729" rIns="83461" bIns="4172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378885"/>
            <a:ext cx="2945727" cy="495369"/>
          </a:xfrm>
          <a:prstGeom prst="rect">
            <a:avLst/>
          </a:prstGeom>
        </p:spPr>
        <p:txBody>
          <a:bodyPr vert="horz" lIns="83461" tIns="41729" rIns="83461" bIns="41729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939" y="9378885"/>
            <a:ext cx="2944718" cy="495369"/>
          </a:xfrm>
          <a:prstGeom prst="rect">
            <a:avLst/>
          </a:prstGeom>
        </p:spPr>
        <p:txBody>
          <a:bodyPr vert="horz" lIns="83461" tIns="41729" rIns="83461" bIns="41729" rtlCol="0" anchor="b"/>
          <a:lstStyle>
            <a:lvl1pPr algn="r">
              <a:defRPr sz="1100"/>
            </a:lvl1pPr>
          </a:lstStyle>
          <a:p>
            <a:fld id="{AECFFB5B-C244-4A87-A5AB-115F85BE38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854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FB5B-C244-4A87-A5AB-115F85BE38C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29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79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295996" y="2438"/>
            <a:ext cx="9395993" cy="75575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1">
                <a:solidFill>
                  <a:srgbClr val="1377B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1">
                <a:solidFill>
                  <a:srgbClr val="1377B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1">
                <a:solidFill>
                  <a:srgbClr val="1377B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3/18/2020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0692003" cy="75600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41756" y="487311"/>
            <a:ext cx="687705" cy="124460"/>
          </a:xfrm>
          <a:custGeom>
            <a:avLst/>
            <a:gdLst/>
            <a:ahLst/>
            <a:cxnLst/>
            <a:rect l="l" t="t" r="r" b="b"/>
            <a:pathLst>
              <a:path w="687705" h="124459">
                <a:moveTo>
                  <a:pt x="0" y="0"/>
                </a:moveTo>
                <a:lnTo>
                  <a:pt x="687438" y="0"/>
                </a:lnTo>
                <a:lnTo>
                  <a:pt x="687438" y="124307"/>
                </a:lnTo>
                <a:lnTo>
                  <a:pt x="0" y="124307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727367" y="578243"/>
            <a:ext cx="702310" cy="33655"/>
          </a:xfrm>
          <a:custGeom>
            <a:avLst/>
            <a:gdLst/>
            <a:ahLst/>
            <a:cxnLst/>
            <a:rect l="l" t="t" r="r" b="b"/>
            <a:pathLst>
              <a:path w="702310" h="33654">
                <a:moveTo>
                  <a:pt x="6896" y="32867"/>
                </a:moveTo>
                <a:lnTo>
                  <a:pt x="0" y="32867"/>
                </a:lnTo>
                <a:lnTo>
                  <a:pt x="0" y="33375"/>
                </a:lnTo>
                <a:lnTo>
                  <a:pt x="6896" y="33375"/>
                </a:lnTo>
                <a:lnTo>
                  <a:pt x="6896" y="32867"/>
                </a:lnTo>
                <a:close/>
              </a:path>
              <a:path w="702310" h="33654">
                <a:moveTo>
                  <a:pt x="682929" y="0"/>
                </a:moveTo>
                <a:lnTo>
                  <a:pt x="22339" y="0"/>
                </a:lnTo>
                <a:lnTo>
                  <a:pt x="22339" y="33362"/>
                </a:lnTo>
                <a:lnTo>
                  <a:pt x="682929" y="33362"/>
                </a:lnTo>
                <a:lnTo>
                  <a:pt x="682929" y="0"/>
                </a:lnTo>
                <a:close/>
              </a:path>
              <a:path w="702310" h="33654">
                <a:moveTo>
                  <a:pt x="701827" y="33337"/>
                </a:moveTo>
                <a:lnTo>
                  <a:pt x="698373" y="33337"/>
                </a:lnTo>
                <a:lnTo>
                  <a:pt x="701827" y="33337"/>
                </a:lnTo>
                <a:close/>
              </a:path>
              <a:path w="702310" h="33654">
                <a:moveTo>
                  <a:pt x="698385" y="0"/>
                </a:moveTo>
                <a:lnTo>
                  <a:pt x="698373" y="33337"/>
                </a:lnTo>
                <a:lnTo>
                  <a:pt x="698385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740549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725898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709358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709358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763511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709358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763511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763511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718948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732834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753856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746907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760793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709358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709358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709358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763511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763511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763511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1415202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1398663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139866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139866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1424876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1424863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1424876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140825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142213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1398663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139866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bk object 49"/>
          <p:cNvSpPr/>
          <p:nvPr/>
        </p:nvSpPr>
        <p:spPr>
          <a:xfrm>
            <a:off x="139866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9890" y="753028"/>
            <a:ext cx="9173618" cy="753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1">
                <a:solidFill>
                  <a:srgbClr val="1377B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5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7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png"/><Relationship Id="rId18" Type="http://schemas.openxmlformats.org/officeDocument/2006/relationships/image" Target="../media/image148.png"/><Relationship Id="rId26" Type="http://schemas.openxmlformats.org/officeDocument/2006/relationships/image" Target="../media/image156.png"/><Relationship Id="rId39" Type="http://schemas.openxmlformats.org/officeDocument/2006/relationships/image" Target="../media/image169.png"/><Relationship Id="rId3" Type="http://schemas.openxmlformats.org/officeDocument/2006/relationships/image" Target="../media/image112.png"/><Relationship Id="rId21" Type="http://schemas.openxmlformats.org/officeDocument/2006/relationships/image" Target="../media/image151.png"/><Relationship Id="rId34" Type="http://schemas.openxmlformats.org/officeDocument/2006/relationships/image" Target="../media/image164.png"/><Relationship Id="rId42" Type="http://schemas.openxmlformats.org/officeDocument/2006/relationships/image" Target="../media/image172.png"/><Relationship Id="rId47" Type="http://schemas.openxmlformats.org/officeDocument/2006/relationships/image" Target="../media/image177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17" Type="http://schemas.openxmlformats.org/officeDocument/2006/relationships/image" Target="../media/image147.png"/><Relationship Id="rId25" Type="http://schemas.openxmlformats.org/officeDocument/2006/relationships/image" Target="../media/image155.png"/><Relationship Id="rId33" Type="http://schemas.openxmlformats.org/officeDocument/2006/relationships/image" Target="../media/image163.png"/><Relationship Id="rId38" Type="http://schemas.openxmlformats.org/officeDocument/2006/relationships/image" Target="../media/image168.png"/><Relationship Id="rId46" Type="http://schemas.openxmlformats.org/officeDocument/2006/relationships/image" Target="../media/image176.png"/><Relationship Id="rId2" Type="http://schemas.openxmlformats.org/officeDocument/2006/relationships/image" Target="../media/image134.jpeg"/><Relationship Id="rId16" Type="http://schemas.openxmlformats.org/officeDocument/2006/relationships/image" Target="../media/image146.png"/><Relationship Id="rId20" Type="http://schemas.openxmlformats.org/officeDocument/2006/relationships/image" Target="../media/image150.png"/><Relationship Id="rId29" Type="http://schemas.openxmlformats.org/officeDocument/2006/relationships/image" Target="../media/image159.png"/><Relationship Id="rId41" Type="http://schemas.openxmlformats.org/officeDocument/2006/relationships/image" Target="../media/image1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24" Type="http://schemas.openxmlformats.org/officeDocument/2006/relationships/image" Target="../media/image154.png"/><Relationship Id="rId32" Type="http://schemas.openxmlformats.org/officeDocument/2006/relationships/image" Target="../media/image162.png"/><Relationship Id="rId37" Type="http://schemas.openxmlformats.org/officeDocument/2006/relationships/image" Target="../media/image167.png"/><Relationship Id="rId40" Type="http://schemas.openxmlformats.org/officeDocument/2006/relationships/image" Target="../media/image170.png"/><Relationship Id="rId45" Type="http://schemas.openxmlformats.org/officeDocument/2006/relationships/image" Target="../media/image175.png"/><Relationship Id="rId5" Type="http://schemas.openxmlformats.org/officeDocument/2006/relationships/image" Target="../media/image135.png"/><Relationship Id="rId15" Type="http://schemas.openxmlformats.org/officeDocument/2006/relationships/image" Target="../media/image145.png"/><Relationship Id="rId23" Type="http://schemas.openxmlformats.org/officeDocument/2006/relationships/image" Target="../media/image153.png"/><Relationship Id="rId28" Type="http://schemas.openxmlformats.org/officeDocument/2006/relationships/image" Target="../media/image158.png"/><Relationship Id="rId36" Type="http://schemas.openxmlformats.org/officeDocument/2006/relationships/image" Target="../media/image166.png"/><Relationship Id="rId10" Type="http://schemas.openxmlformats.org/officeDocument/2006/relationships/image" Target="../media/image140.png"/><Relationship Id="rId19" Type="http://schemas.openxmlformats.org/officeDocument/2006/relationships/image" Target="../media/image149.png"/><Relationship Id="rId31" Type="http://schemas.openxmlformats.org/officeDocument/2006/relationships/image" Target="../media/image161.png"/><Relationship Id="rId44" Type="http://schemas.openxmlformats.org/officeDocument/2006/relationships/image" Target="../media/image174.png"/><Relationship Id="rId4" Type="http://schemas.openxmlformats.org/officeDocument/2006/relationships/image" Target="../media/image113.jpeg"/><Relationship Id="rId9" Type="http://schemas.openxmlformats.org/officeDocument/2006/relationships/image" Target="../media/image139.png"/><Relationship Id="rId14" Type="http://schemas.openxmlformats.org/officeDocument/2006/relationships/image" Target="../media/image144.png"/><Relationship Id="rId22" Type="http://schemas.openxmlformats.org/officeDocument/2006/relationships/image" Target="../media/image152.png"/><Relationship Id="rId27" Type="http://schemas.openxmlformats.org/officeDocument/2006/relationships/image" Target="../media/image157.png"/><Relationship Id="rId30" Type="http://schemas.openxmlformats.org/officeDocument/2006/relationships/image" Target="../media/image160.png"/><Relationship Id="rId35" Type="http://schemas.openxmlformats.org/officeDocument/2006/relationships/image" Target="../media/image165.png"/><Relationship Id="rId43" Type="http://schemas.openxmlformats.org/officeDocument/2006/relationships/image" Target="../media/image173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7.png"/><Relationship Id="rId21" Type="http://schemas.openxmlformats.org/officeDocument/2006/relationships/image" Target="../media/image22.png"/><Relationship Id="rId42" Type="http://schemas.openxmlformats.org/officeDocument/2006/relationships/image" Target="../media/image43.png"/><Relationship Id="rId47" Type="http://schemas.openxmlformats.org/officeDocument/2006/relationships/image" Target="../media/image48.png"/><Relationship Id="rId63" Type="http://schemas.openxmlformats.org/officeDocument/2006/relationships/image" Target="../media/image64.png"/><Relationship Id="rId68" Type="http://schemas.openxmlformats.org/officeDocument/2006/relationships/image" Target="../media/image69.png"/><Relationship Id="rId84" Type="http://schemas.openxmlformats.org/officeDocument/2006/relationships/image" Target="../media/image85.png"/><Relationship Id="rId89" Type="http://schemas.openxmlformats.org/officeDocument/2006/relationships/image" Target="../media/image90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9" Type="http://schemas.openxmlformats.org/officeDocument/2006/relationships/image" Target="../media/image30.png"/><Relationship Id="rId107" Type="http://schemas.openxmlformats.org/officeDocument/2006/relationships/image" Target="../media/image108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53" Type="http://schemas.openxmlformats.org/officeDocument/2006/relationships/image" Target="../media/image54.png"/><Relationship Id="rId58" Type="http://schemas.openxmlformats.org/officeDocument/2006/relationships/image" Target="../media/image59.png"/><Relationship Id="rId66" Type="http://schemas.openxmlformats.org/officeDocument/2006/relationships/image" Target="../media/image67.png"/><Relationship Id="rId74" Type="http://schemas.openxmlformats.org/officeDocument/2006/relationships/image" Target="../media/image75.png"/><Relationship Id="rId79" Type="http://schemas.openxmlformats.org/officeDocument/2006/relationships/image" Target="../media/image80.png"/><Relationship Id="rId87" Type="http://schemas.openxmlformats.org/officeDocument/2006/relationships/image" Target="../media/image88.png"/><Relationship Id="rId102" Type="http://schemas.openxmlformats.org/officeDocument/2006/relationships/image" Target="../media/image103.png"/><Relationship Id="rId110" Type="http://schemas.openxmlformats.org/officeDocument/2006/relationships/image" Target="../media/image111.png"/><Relationship Id="rId5" Type="http://schemas.openxmlformats.org/officeDocument/2006/relationships/image" Target="../media/image6.png"/><Relationship Id="rId61" Type="http://schemas.openxmlformats.org/officeDocument/2006/relationships/image" Target="../media/image62.png"/><Relationship Id="rId82" Type="http://schemas.openxmlformats.org/officeDocument/2006/relationships/image" Target="../media/image83.png"/><Relationship Id="rId90" Type="http://schemas.openxmlformats.org/officeDocument/2006/relationships/image" Target="../media/image91.png"/><Relationship Id="rId95" Type="http://schemas.openxmlformats.org/officeDocument/2006/relationships/image" Target="../media/image96.png"/><Relationship Id="rId19" Type="http://schemas.openxmlformats.org/officeDocument/2006/relationships/image" Target="../media/image2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43" Type="http://schemas.openxmlformats.org/officeDocument/2006/relationships/image" Target="../media/image44.png"/><Relationship Id="rId48" Type="http://schemas.openxmlformats.org/officeDocument/2006/relationships/image" Target="../media/image49.png"/><Relationship Id="rId56" Type="http://schemas.openxmlformats.org/officeDocument/2006/relationships/image" Target="../media/image57.png"/><Relationship Id="rId64" Type="http://schemas.openxmlformats.org/officeDocument/2006/relationships/image" Target="../media/image65.png"/><Relationship Id="rId69" Type="http://schemas.openxmlformats.org/officeDocument/2006/relationships/image" Target="../media/image70.png"/><Relationship Id="rId77" Type="http://schemas.openxmlformats.org/officeDocument/2006/relationships/image" Target="../media/image78.png"/><Relationship Id="rId100" Type="http://schemas.openxmlformats.org/officeDocument/2006/relationships/image" Target="../media/image101.png"/><Relationship Id="rId105" Type="http://schemas.openxmlformats.org/officeDocument/2006/relationships/image" Target="../media/image106.png"/><Relationship Id="rId8" Type="http://schemas.openxmlformats.org/officeDocument/2006/relationships/image" Target="../media/image9.png"/><Relationship Id="rId51" Type="http://schemas.openxmlformats.org/officeDocument/2006/relationships/image" Target="../media/image52.png"/><Relationship Id="rId72" Type="http://schemas.openxmlformats.org/officeDocument/2006/relationships/image" Target="../media/image73.png"/><Relationship Id="rId80" Type="http://schemas.openxmlformats.org/officeDocument/2006/relationships/image" Target="../media/image81.png"/><Relationship Id="rId85" Type="http://schemas.openxmlformats.org/officeDocument/2006/relationships/image" Target="../media/image86.png"/><Relationship Id="rId93" Type="http://schemas.openxmlformats.org/officeDocument/2006/relationships/image" Target="../media/image94.png"/><Relationship Id="rId98" Type="http://schemas.openxmlformats.org/officeDocument/2006/relationships/image" Target="../media/image99.png"/><Relationship Id="rId3" Type="http://schemas.openxmlformats.org/officeDocument/2006/relationships/image" Target="../media/image4.jpe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png"/><Relationship Id="rId46" Type="http://schemas.openxmlformats.org/officeDocument/2006/relationships/image" Target="../media/image47.png"/><Relationship Id="rId59" Type="http://schemas.openxmlformats.org/officeDocument/2006/relationships/image" Target="../media/image60.png"/><Relationship Id="rId67" Type="http://schemas.openxmlformats.org/officeDocument/2006/relationships/image" Target="../media/image68.png"/><Relationship Id="rId103" Type="http://schemas.openxmlformats.org/officeDocument/2006/relationships/image" Target="../media/image104.png"/><Relationship Id="rId108" Type="http://schemas.openxmlformats.org/officeDocument/2006/relationships/image" Target="../media/image109.png"/><Relationship Id="rId20" Type="http://schemas.openxmlformats.org/officeDocument/2006/relationships/image" Target="../media/image21.png"/><Relationship Id="rId41" Type="http://schemas.openxmlformats.org/officeDocument/2006/relationships/image" Target="../media/image42.png"/><Relationship Id="rId54" Type="http://schemas.openxmlformats.org/officeDocument/2006/relationships/image" Target="../media/image55.png"/><Relationship Id="rId62" Type="http://schemas.openxmlformats.org/officeDocument/2006/relationships/image" Target="../media/image63.png"/><Relationship Id="rId70" Type="http://schemas.openxmlformats.org/officeDocument/2006/relationships/image" Target="../media/image71.png"/><Relationship Id="rId75" Type="http://schemas.openxmlformats.org/officeDocument/2006/relationships/image" Target="../media/image76.png"/><Relationship Id="rId83" Type="http://schemas.openxmlformats.org/officeDocument/2006/relationships/image" Target="../media/image84.png"/><Relationship Id="rId88" Type="http://schemas.openxmlformats.org/officeDocument/2006/relationships/image" Target="../media/image89.png"/><Relationship Id="rId91" Type="http://schemas.openxmlformats.org/officeDocument/2006/relationships/image" Target="../media/image92.png"/><Relationship Id="rId96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36" Type="http://schemas.openxmlformats.org/officeDocument/2006/relationships/image" Target="../media/image37.png"/><Relationship Id="rId49" Type="http://schemas.openxmlformats.org/officeDocument/2006/relationships/image" Target="../media/image50.png"/><Relationship Id="rId57" Type="http://schemas.openxmlformats.org/officeDocument/2006/relationships/image" Target="../media/image58.png"/><Relationship Id="rId106" Type="http://schemas.openxmlformats.org/officeDocument/2006/relationships/image" Target="../media/image107.png"/><Relationship Id="rId10" Type="http://schemas.openxmlformats.org/officeDocument/2006/relationships/image" Target="../media/image11.png"/><Relationship Id="rId31" Type="http://schemas.openxmlformats.org/officeDocument/2006/relationships/image" Target="../media/image32.png"/><Relationship Id="rId44" Type="http://schemas.openxmlformats.org/officeDocument/2006/relationships/image" Target="../media/image45.png"/><Relationship Id="rId52" Type="http://schemas.openxmlformats.org/officeDocument/2006/relationships/image" Target="../media/image53.png"/><Relationship Id="rId60" Type="http://schemas.openxmlformats.org/officeDocument/2006/relationships/image" Target="../media/image61.png"/><Relationship Id="rId65" Type="http://schemas.openxmlformats.org/officeDocument/2006/relationships/image" Target="../media/image66.png"/><Relationship Id="rId73" Type="http://schemas.openxmlformats.org/officeDocument/2006/relationships/image" Target="../media/image74.png"/><Relationship Id="rId78" Type="http://schemas.openxmlformats.org/officeDocument/2006/relationships/image" Target="../media/image79.png"/><Relationship Id="rId81" Type="http://schemas.openxmlformats.org/officeDocument/2006/relationships/image" Target="../media/image82.png"/><Relationship Id="rId86" Type="http://schemas.openxmlformats.org/officeDocument/2006/relationships/image" Target="../media/image87.png"/><Relationship Id="rId94" Type="http://schemas.openxmlformats.org/officeDocument/2006/relationships/image" Target="../media/image95.png"/><Relationship Id="rId99" Type="http://schemas.openxmlformats.org/officeDocument/2006/relationships/image" Target="../media/image100.png"/><Relationship Id="rId101" Type="http://schemas.openxmlformats.org/officeDocument/2006/relationships/image" Target="../media/image10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9" Type="http://schemas.openxmlformats.org/officeDocument/2006/relationships/image" Target="../media/image40.png"/><Relationship Id="rId109" Type="http://schemas.openxmlformats.org/officeDocument/2006/relationships/image" Target="../media/image110.png"/><Relationship Id="rId34" Type="http://schemas.openxmlformats.org/officeDocument/2006/relationships/image" Target="../media/image35.png"/><Relationship Id="rId50" Type="http://schemas.openxmlformats.org/officeDocument/2006/relationships/image" Target="../media/image51.png"/><Relationship Id="rId55" Type="http://schemas.openxmlformats.org/officeDocument/2006/relationships/image" Target="../media/image56.png"/><Relationship Id="rId76" Type="http://schemas.openxmlformats.org/officeDocument/2006/relationships/image" Target="../media/image77.png"/><Relationship Id="rId97" Type="http://schemas.openxmlformats.org/officeDocument/2006/relationships/image" Target="../media/image98.png"/><Relationship Id="rId104" Type="http://schemas.openxmlformats.org/officeDocument/2006/relationships/image" Target="../media/image105.png"/><Relationship Id="rId7" Type="http://schemas.openxmlformats.org/officeDocument/2006/relationships/image" Target="../media/image8.png"/><Relationship Id="rId71" Type="http://schemas.openxmlformats.org/officeDocument/2006/relationships/image" Target="../media/image72.png"/><Relationship Id="rId92" Type="http://schemas.openxmlformats.org/officeDocument/2006/relationships/image" Target="../media/image9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4.jpeg"/><Relationship Id="rId7" Type="http://schemas.openxmlformats.org/officeDocument/2006/relationships/image" Target="../media/image18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3.jpe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1.png"/><Relationship Id="rId18" Type="http://schemas.openxmlformats.org/officeDocument/2006/relationships/image" Target="../media/image196.png"/><Relationship Id="rId26" Type="http://schemas.openxmlformats.org/officeDocument/2006/relationships/image" Target="../media/image204.png"/><Relationship Id="rId39" Type="http://schemas.openxmlformats.org/officeDocument/2006/relationships/image" Target="../media/image217.png"/><Relationship Id="rId21" Type="http://schemas.openxmlformats.org/officeDocument/2006/relationships/image" Target="../media/image199.png"/><Relationship Id="rId34" Type="http://schemas.openxmlformats.org/officeDocument/2006/relationships/image" Target="../media/image212.png"/><Relationship Id="rId42" Type="http://schemas.openxmlformats.org/officeDocument/2006/relationships/image" Target="../media/image220.png"/><Relationship Id="rId47" Type="http://schemas.openxmlformats.org/officeDocument/2006/relationships/image" Target="../media/image225.png"/><Relationship Id="rId50" Type="http://schemas.openxmlformats.org/officeDocument/2006/relationships/image" Target="../media/image228.png"/><Relationship Id="rId55" Type="http://schemas.openxmlformats.org/officeDocument/2006/relationships/image" Target="../media/image233.png"/><Relationship Id="rId63" Type="http://schemas.openxmlformats.org/officeDocument/2006/relationships/image" Target="../media/image241.png"/><Relationship Id="rId7" Type="http://schemas.openxmlformats.org/officeDocument/2006/relationships/image" Target="../media/image185.png"/><Relationship Id="rId2" Type="http://schemas.openxmlformats.org/officeDocument/2006/relationships/image" Target="../media/image3.png"/><Relationship Id="rId16" Type="http://schemas.openxmlformats.org/officeDocument/2006/relationships/image" Target="../media/image194.png"/><Relationship Id="rId20" Type="http://schemas.openxmlformats.org/officeDocument/2006/relationships/image" Target="../media/image198.png"/><Relationship Id="rId29" Type="http://schemas.openxmlformats.org/officeDocument/2006/relationships/image" Target="../media/image207.png"/><Relationship Id="rId41" Type="http://schemas.openxmlformats.org/officeDocument/2006/relationships/image" Target="../media/image219.png"/><Relationship Id="rId54" Type="http://schemas.openxmlformats.org/officeDocument/2006/relationships/image" Target="../media/image232.png"/><Relationship Id="rId62" Type="http://schemas.openxmlformats.org/officeDocument/2006/relationships/image" Target="../media/image2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4.png"/><Relationship Id="rId11" Type="http://schemas.openxmlformats.org/officeDocument/2006/relationships/image" Target="../media/image189.png"/><Relationship Id="rId24" Type="http://schemas.openxmlformats.org/officeDocument/2006/relationships/image" Target="../media/image202.png"/><Relationship Id="rId32" Type="http://schemas.openxmlformats.org/officeDocument/2006/relationships/image" Target="../media/image210.png"/><Relationship Id="rId37" Type="http://schemas.openxmlformats.org/officeDocument/2006/relationships/image" Target="../media/image215.png"/><Relationship Id="rId40" Type="http://schemas.openxmlformats.org/officeDocument/2006/relationships/image" Target="../media/image218.png"/><Relationship Id="rId45" Type="http://schemas.openxmlformats.org/officeDocument/2006/relationships/image" Target="../media/image223.png"/><Relationship Id="rId53" Type="http://schemas.openxmlformats.org/officeDocument/2006/relationships/image" Target="../media/image231.png"/><Relationship Id="rId58" Type="http://schemas.openxmlformats.org/officeDocument/2006/relationships/image" Target="../media/image236.png"/><Relationship Id="rId66" Type="http://schemas.openxmlformats.org/officeDocument/2006/relationships/image" Target="../media/image244.png"/><Relationship Id="rId5" Type="http://schemas.openxmlformats.org/officeDocument/2006/relationships/image" Target="../media/image183.png"/><Relationship Id="rId15" Type="http://schemas.openxmlformats.org/officeDocument/2006/relationships/image" Target="../media/image193.png"/><Relationship Id="rId23" Type="http://schemas.openxmlformats.org/officeDocument/2006/relationships/image" Target="../media/image201.png"/><Relationship Id="rId28" Type="http://schemas.openxmlformats.org/officeDocument/2006/relationships/image" Target="../media/image206.png"/><Relationship Id="rId36" Type="http://schemas.openxmlformats.org/officeDocument/2006/relationships/image" Target="../media/image214.png"/><Relationship Id="rId49" Type="http://schemas.openxmlformats.org/officeDocument/2006/relationships/image" Target="../media/image227.png"/><Relationship Id="rId57" Type="http://schemas.openxmlformats.org/officeDocument/2006/relationships/image" Target="../media/image235.png"/><Relationship Id="rId61" Type="http://schemas.openxmlformats.org/officeDocument/2006/relationships/image" Target="../media/image239.png"/><Relationship Id="rId10" Type="http://schemas.openxmlformats.org/officeDocument/2006/relationships/image" Target="../media/image188.png"/><Relationship Id="rId19" Type="http://schemas.openxmlformats.org/officeDocument/2006/relationships/image" Target="../media/image197.png"/><Relationship Id="rId31" Type="http://schemas.openxmlformats.org/officeDocument/2006/relationships/image" Target="../media/image209.png"/><Relationship Id="rId44" Type="http://schemas.openxmlformats.org/officeDocument/2006/relationships/image" Target="../media/image222.png"/><Relationship Id="rId52" Type="http://schemas.openxmlformats.org/officeDocument/2006/relationships/image" Target="../media/image230.png"/><Relationship Id="rId60" Type="http://schemas.openxmlformats.org/officeDocument/2006/relationships/image" Target="../media/image238.png"/><Relationship Id="rId65" Type="http://schemas.openxmlformats.org/officeDocument/2006/relationships/image" Target="../media/image243.png"/><Relationship Id="rId4" Type="http://schemas.openxmlformats.org/officeDocument/2006/relationships/image" Target="../media/image182.png"/><Relationship Id="rId9" Type="http://schemas.openxmlformats.org/officeDocument/2006/relationships/image" Target="../media/image187.png"/><Relationship Id="rId14" Type="http://schemas.openxmlformats.org/officeDocument/2006/relationships/image" Target="../media/image192.png"/><Relationship Id="rId22" Type="http://schemas.openxmlformats.org/officeDocument/2006/relationships/image" Target="../media/image200.png"/><Relationship Id="rId27" Type="http://schemas.openxmlformats.org/officeDocument/2006/relationships/image" Target="../media/image205.png"/><Relationship Id="rId30" Type="http://schemas.openxmlformats.org/officeDocument/2006/relationships/image" Target="../media/image208.png"/><Relationship Id="rId35" Type="http://schemas.openxmlformats.org/officeDocument/2006/relationships/image" Target="../media/image213.png"/><Relationship Id="rId43" Type="http://schemas.openxmlformats.org/officeDocument/2006/relationships/image" Target="../media/image221.png"/><Relationship Id="rId48" Type="http://schemas.openxmlformats.org/officeDocument/2006/relationships/image" Target="../media/image226.png"/><Relationship Id="rId56" Type="http://schemas.openxmlformats.org/officeDocument/2006/relationships/image" Target="../media/image234.png"/><Relationship Id="rId64" Type="http://schemas.openxmlformats.org/officeDocument/2006/relationships/image" Target="../media/image242.png"/><Relationship Id="rId8" Type="http://schemas.openxmlformats.org/officeDocument/2006/relationships/image" Target="../media/image186.png"/><Relationship Id="rId51" Type="http://schemas.openxmlformats.org/officeDocument/2006/relationships/image" Target="../media/image229.png"/><Relationship Id="rId3" Type="http://schemas.openxmlformats.org/officeDocument/2006/relationships/image" Target="../media/image4.jpeg"/><Relationship Id="rId12" Type="http://schemas.openxmlformats.org/officeDocument/2006/relationships/image" Target="../media/image190.png"/><Relationship Id="rId17" Type="http://schemas.openxmlformats.org/officeDocument/2006/relationships/image" Target="../media/image195.png"/><Relationship Id="rId25" Type="http://schemas.openxmlformats.org/officeDocument/2006/relationships/image" Target="../media/image203.png"/><Relationship Id="rId33" Type="http://schemas.openxmlformats.org/officeDocument/2006/relationships/image" Target="../media/image211.png"/><Relationship Id="rId38" Type="http://schemas.openxmlformats.org/officeDocument/2006/relationships/image" Target="../media/image216.png"/><Relationship Id="rId46" Type="http://schemas.openxmlformats.org/officeDocument/2006/relationships/image" Target="../media/image224.png"/><Relationship Id="rId59" Type="http://schemas.openxmlformats.org/officeDocument/2006/relationships/image" Target="../media/image237.png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7.png"/><Relationship Id="rId21" Type="http://schemas.openxmlformats.org/officeDocument/2006/relationships/image" Target="../media/image262.png"/><Relationship Id="rId34" Type="http://schemas.openxmlformats.org/officeDocument/2006/relationships/image" Target="../media/image275.png"/><Relationship Id="rId42" Type="http://schemas.openxmlformats.org/officeDocument/2006/relationships/image" Target="../media/image283.png"/><Relationship Id="rId47" Type="http://schemas.openxmlformats.org/officeDocument/2006/relationships/image" Target="../media/image288.png"/><Relationship Id="rId50" Type="http://schemas.openxmlformats.org/officeDocument/2006/relationships/image" Target="../media/image291.png"/><Relationship Id="rId55" Type="http://schemas.openxmlformats.org/officeDocument/2006/relationships/image" Target="../media/image296.png"/><Relationship Id="rId63" Type="http://schemas.openxmlformats.org/officeDocument/2006/relationships/image" Target="../media/image304.png"/><Relationship Id="rId68" Type="http://schemas.openxmlformats.org/officeDocument/2006/relationships/image" Target="../media/image309.png"/><Relationship Id="rId76" Type="http://schemas.openxmlformats.org/officeDocument/2006/relationships/image" Target="../media/image317.png"/><Relationship Id="rId84" Type="http://schemas.openxmlformats.org/officeDocument/2006/relationships/image" Target="../media/image325.png"/><Relationship Id="rId89" Type="http://schemas.openxmlformats.org/officeDocument/2006/relationships/image" Target="../media/image330.png"/><Relationship Id="rId97" Type="http://schemas.openxmlformats.org/officeDocument/2006/relationships/image" Target="../media/image338.png"/><Relationship Id="rId7" Type="http://schemas.openxmlformats.org/officeDocument/2006/relationships/image" Target="../media/image248.png"/><Relationship Id="rId71" Type="http://schemas.openxmlformats.org/officeDocument/2006/relationships/image" Target="../media/image312.png"/><Relationship Id="rId92" Type="http://schemas.openxmlformats.org/officeDocument/2006/relationships/image" Target="../media/image333.png"/><Relationship Id="rId2" Type="http://schemas.openxmlformats.org/officeDocument/2006/relationships/image" Target="../media/image3.png"/><Relationship Id="rId16" Type="http://schemas.openxmlformats.org/officeDocument/2006/relationships/image" Target="../media/image257.png"/><Relationship Id="rId29" Type="http://schemas.openxmlformats.org/officeDocument/2006/relationships/image" Target="../media/image270.png"/><Relationship Id="rId11" Type="http://schemas.openxmlformats.org/officeDocument/2006/relationships/image" Target="../media/image252.png"/><Relationship Id="rId24" Type="http://schemas.openxmlformats.org/officeDocument/2006/relationships/image" Target="../media/image265.png"/><Relationship Id="rId32" Type="http://schemas.openxmlformats.org/officeDocument/2006/relationships/image" Target="../media/image273.png"/><Relationship Id="rId37" Type="http://schemas.openxmlformats.org/officeDocument/2006/relationships/image" Target="../media/image278.png"/><Relationship Id="rId40" Type="http://schemas.openxmlformats.org/officeDocument/2006/relationships/image" Target="../media/image281.png"/><Relationship Id="rId45" Type="http://schemas.openxmlformats.org/officeDocument/2006/relationships/image" Target="../media/image286.png"/><Relationship Id="rId53" Type="http://schemas.openxmlformats.org/officeDocument/2006/relationships/image" Target="../media/image294.png"/><Relationship Id="rId58" Type="http://schemas.openxmlformats.org/officeDocument/2006/relationships/image" Target="../media/image299.png"/><Relationship Id="rId66" Type="http://schemas.openxmlformats.org/officeDocument/2006/relationships/image" Target="../media/image307.png"/><Relationship Id="rId74" Type="http://schemas.openxmlformats.org/officeDocument/2006/relationships/image" Target="../media/image315.png"/><Relationship Id="rId79" Type="http://schemas.openxmlformats.org/officeDocument/2006/relationships/image" Target="../media/image320.png"/><Relationship Id="rId87" Type="http://schemas.openxmlformats.org/officeDocument/2006/relationships/image" Target="../media/image328.png"/><Relationship Id="rId5" Type="http://schemas.openxmlformats.org/officeDocument/2006/relationships/image" Target="../media/image246.png"/><Relationship Id="rId61" Type="http://schemas.openxmlformats.org/officeDocument/2006/relationships/image" Target="../media/image302.png"/><Relationship Id="rId82" Type="http://schemas.openxmlformats.org/officeDocument/2006/relationships/image" Target="../media/image323.png"/><Relationship Id="rId90" Type="http://schemas.openxmlformats.org/officeDocument/2006/relationships/image" Target="../media/image331.png"/><Relationship Id="rId95" Type="http://schemas.openxmlformats.org/officeDocument/2006/relationships/image" Target="../media/image336.png"/><Relationship Id="rId19" Type="http://schemas.openxmlformats.org/officeDocument/2006/relationships/image" Target="../media/image260.png"/><Relationship Id="rId14" Type="http://schemas.openxmlformats.org/officeDocument/2006/relationships/image" Target="../media/image255.png"/><Relationship Id="rId22" Type="http://schemas.openxmlformats.org/officeDocument/2006/relationships/image" Target="../media/image263.png"/><Relationship Id="rId27" Type="http://schemas.openxmlformats.org/officeDocument/2006/relationships/image" Target="../media/image268.png"/><Relationship Id="rId30" Type="http://schemas.openxmlformats.org/officeDocument/2006/relationships/image" Target="../media/image271.png"/><Relationship Id="rId35" Type="http://schemas.openxmlformats.org/officeDocument/2006/relationships/image" Target="../media/image276.png"/><Relationship Id="rId43" Type="http://schemas.openxmlformats.org/officeDocument/2006/relationships/image" Target="../media/image284.png"/><Relationship Id="rId48" Type="http://schemas.openxmlformats.org/officeDocument/2006/relationships/image" Target="../media/image289.png"/><Relationship Id="rId56" Type="http://schemas.openxmlformats.org/officeDocument/2006/relationships/image" Target="../media/image297.png"/><Relationship Id="rId64" Type="http://schemas.openxmlformats.org/officeDocument/2006/relationships/image" Target="../media/image305.png"/><Relationship Id="rId69" Type="http://schemas.openxmlformats.org/officeDocument/2006/relationships/image" Target="../media/image310.png"/><Relationship Id="rId77" Type="http://schemas.openxmlformats.org/officeDocument/2006/relationships/image" Target="../media/image318.png"/><Relationship Id="rId100" Type="http://schemas.openxmlformats.org/officeDocument/2006/relationships/image" Target="../media/image341.png"/><Relationship Id="rId8" Type="http://schemas.openxmlformats.org/officeDocument/2006/relationships/image" Target="../media/image249.png"/><Relationship Id="rId51" Type="http://schemas.openxmlformats.org/officeDocument/2006/relationships/image" Target="../media/image292.png"/><Relationship Id="rId72" Type="http://schemas.openxmlformats.org/officeDocument/2006/relationships/image" Target="../media/image313.png"/><Relationship Id="rId80" Type="http://schemas.openxmlformats.org/officeDocument/2006/relationships/image" Target="../media/image321.png"/><Relationship Id="rId85" Type="http://schemas.openxmlformats.org/officeDocument/2006/relationships/image" Target="../media/image326.png"/><Relationship Id="rId93" Type="http://schemas.openxmlformats.org/officeDocument/2006/relationships/image" Target="../media/image334.png"/><Relationship Id="rId98" Type="http://schemas.openxmlformats.org/officeDocument/2006/relationships/image" Target="../media/image339.png"/><Relationship Id="rId3" Type="http://schemas.openxmlformats.org/officeDocument/2006/relationships/image" Target="../media/image4.jpeg"/><Relationship Id="rId12" Type="http://schemas.openxmlformats.org/officeDocument/2006/relationships/image" Target="../media/image253.png"/><Relationship Id="rId17" Type="http://schemas.openxmlformats.org/officeDocument/2006/relationships/image" Target="../media/image258.png"/><Relationship Id="rId25" Type="http://schemas.openxmlformats.org/officeDocument/2006/relationships/image" Target="../media/image266.png"/><Relationship Id="rId33" Type="http://schemas.openxmlformats.org/officeDocument/2006/relationships/image" Target="../media/image274.png"/><Relationship Id="rId38" Type="http://schemas.openxmlformats.org/officeDocument/2006/relationships/image" Target="../media/image279.png"/><Relationship Id="rId46" Type="http://schemas.openxmlformats.org/officeDocument/2006/relationships/image" Target="../media/image287.png"/><Relationship Id="rId59" Type="http://schemas.openxmlformats.org/officeDocument/2006/relationships/image" Target="../media/image300.png"/><Relationship Id="rId67" Type="http://schemas.openxmlformats.org/officeDocument/2006/relationships/image" Target="../media/image308.png"/><Relationship Id="rId20" Type="http://schemas.openxmlformats.org/officeDocument/2006/relationships/image" Target="../media/image261.png"/><Relationship Id="rId41" Type="http://schemas.openxmlformats.org/officeDocument/2006/relationships/image" Target="../media/image282.png"/><Relationship Id="rId54" Type="http://schemas.openxmlformats.org/officeDocument/2006/relationships/image" Target="../media/image295.png"/><Relationship Id="rId62" Type="http://schemas.openxmlformats.org/officeDocument/2006/relationships/image" Target="../media/image303.png"/><Relationship Id="rId70" Type="http://schemas.openxmlformats.org/officeDocument/2006/relationships/image" Target="../media/image311.png"/><Relationship Id="rId75" Type="http://schemas.openxmlformats.org/officeDocument/2006/relationships/image" Target="../media/image316.png"/><Relationship Id="rId83" Type="http://schemas.openxmlformats.org/officeDocument/2006/relationships/image" Target="../media/image324.png"/><Relationship Id="rId88" Type="http://schemas.openxmlformats.org/officeDocument/2006/relationships/image" Target="../media/image329.png"/><Relationship Id="rId91" Type="http://schemas.openxmlformats.org/officeDocument/2006/relationships/image" Target="../media/image332.png"/><Relationship Id="rId96" Type="http://schemas.openxmlformats.org/officeDocument/2006/relationships/image" Target="../media/image3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7.png"/><Relationship Id="rId15" Type="http://schemas.openxmlformats.org/officeDocument/2006/relationships/image" Target="../media/image256.png"/><Relationship Id="rId23" Type="http://schemas.openxmlformats.org/officeDocument/2006/relationships/image" Target="../media/image264.png"/><Relationship Id="rId28" Type="http://schemas.openxmlformats.org/officeDocument/2006/relationships/image" Target="../media/image269.png"/><Relationship Id="rId36" Type="http://schemas.openxmlformats.org/officeDocument/2006/relationships/image" Target="../media/image277.png"/><Relationship Id="rId49" Type="http://schemas.openxmlformats.org/officeDocument/2006/relationships/image" Target="../media/image290.png"/><Relationship Id="rId57" Type="http://schemas.openxmlformats.org/officeDocument/2006/relationships/image" Target="../media/image298.png"/><Relationship Id="rId10" Type="http://schemas.openxmlformats.org/officeDocument/2006/relationships/image" Target="../media/image251.png"/><Relationship Id="rId31" Type="http://schemas.openxmlformats.org/officeDocument/2006/relationships/image" Target="../media/image272.png"/><Relationship Id="rId44" Type="http://schemas.openxmlformats.org/officeDocument/2006/relationships/image" Target="../media/image285.png"/><Relationship Id="rId52" Type="http://schemas.openxmlformats.org/officeDocument/2006/relationships/image" Target="../media/image293.png"/><Relationship Id="rId60" Type="http://schemas.openxmlformats.org/officeDocument/2006/relationships/image" Target="../media/image301.png"/><Relationship Id="rId65" Type="http://schemas.openxmlformats.org/officeDocument/2006/relationships/image" Target="../media/image306.png"/><Relationship Id="rId73" Type="http://schemas.openxmlformats.org/officeDocument/2006/relationships/image" Target="../media/image314.png"/><Relationship Id="rId78" Type="http://schemas.openxmlformats.org/officeDocument/2006/relationships/image" Target="../media/image319.png"/><Relationship Id="rId81" Type="http://schemas.openxmlformats.org/officeDocument/2006/relationships/image" Target="../media/image322.png"/><Relationship Id="rId86" Type="http://schemas.openxmlformats.org/officeDocument/2006/relationships/image" Target="../media/image327.png"/><Relationship Id="rId94" Type="http://schemas.openxmlformats.org/officeDocument/2006/relationships/image" Target="../media/image335.png"/><Relationship Id="rId99" Type="http://schemas.openxmlformats.org/officeDocument/2006/relationships/image" Target="../media/image340.png"/><Relationship Id="rId4" Type="http://schemas.openxmlformats.org/officeDocument/2006/relationships/image" Target="../media/image245.png"/><Relationship Id="rId9" Type="http://schemas.openxmlformats.org/officeDocument/2006/relationships/image" Target="../media/image250.png"/><Relationship Id="rId13" Type="http://schemas.openxmlformats.org/officeDocument/2006/relationships/image" Target="../media/image254.png"/><Relationship Id="rId18" Type="http://schemas.openxmlformats.org/officeDocument/2006/relationships/image" Target="../media/image259.png"/><Relationship Id="rId39" Type="http://schemas.openxmlformats.org/officeDocument/2006/relationships/image" Target="../media/image2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3.jpeg"/><Relationship Id="rId4" Type="http://schemas.openxmlformats.org/officeDocument/2006/relationships/image" Target="../media/image3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346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5.jpeg"/><Relationship Id="rId5" Type="http://schemas.openxmlformats.org/officeDocument/2006/relationships/image" Target="../media/image344.jpeg"/><Relationship Id="rId4" Type="http://schemas.openxmlformats.org/officeDocument/2006/relationships/image" Target="../media/image11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0.jpeg"/><Relationship Id="rId5" Type="http://schemas.openxmlformats.org/officeDocument/2006/relationships/image" Target="../media/image349.jpeg"/><Relationship Id="rId4" Type="http://schemas.openxmlformats.org/officeDocument/2006/relationships/image" Target="../media/image3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7.jpeg"/><Relationship Id="rId3" Type="http://schemas.openxmlformats.org/officeDocument/2006/relationships/image" Target="../media/image113.jpeg"/><Relationship Id="rId7" Type="http://schemas.openxmlformats.org/officeDocument/2006/relationships/image" Target="../media/image356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5.jpeg"/><Relationship Id="rId5" Type="http://schemas.openxmlformats.org/officeDocument/2006/relationships/image" Target="../media/image354.jpeg"/><Relationship Id="rId4" Type="http://schemas.openxmlformats.org/officeDocument/2006/relationships/image" Target="../media/image3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9.jpeg"/><Relationship Id="rId4" Type="http://schemas.openxmlformats.org/officeDocument/2006/relationships/image" Target="../media/image3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2.jpeg"/><Relationship Id="rId5" Type="http://schemas.openxmlformats.org/officeDocument/2006/relationships/image" Target="../media/image361.jpeg"/><Relationship Id="rId4" Type="http://schemas.openxmlformats.org/officeDocument/2006/relationships/image" Target="../media/image3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4.jpeg"/><Relationship Id="rId4" Type="http://schemas.openxmlformats.org/officeDocument/2006/relationships/image" Target="../media/image3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6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7.jpeg"/><Relationship Id="rId5" Type="http://schemas.openxmlformats.org/officeDocument/2006/relationships/image" Target="../media/image366.jpeg"/><Relationship Id="rId4" Type="http://schemas.openxmlformats.org/officeDocument/2006/relationships/image" Target="../media/image36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3.png"/><Relationship Id="rId4" Type="http://schemas.openxmlformats.org/officeDocument/2006/relationships/image" Target="../media/image1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87375" y="469057"/>
            <a:ext cx="674705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ПЕРЕД ПОТРЕБИТЕЛЯМИ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ГКП «АСТАНА СУ АРНАСЫ»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87375" y="1405161"/>
            <a:ext cx="2544445" cy="0"/>
          </a:xfrm>
          <a:custGeom>
            <a:avLst/>
            <a:gdLst/>
            <a:ahLst/>
            <a:cxnLst/>
            <a:rect l="l" t="t" r="r" b="b"/>
            <a:pathLst>
              <a:path w="2544445">
                <a:moveTo>
                  <a:pt x="0" y="0"/>
                </a:moveTo>
                <a:lnTo>
                  <a:pt x="2544000" y="0"/>
                </a:lnTo>
              </a:path>
            </a:pathLst>
          </a:custGeom>
          <a:ln w="23228">
            <a:solidFill>
              <a:srgbClr val="75747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2"/>
          <p:cNvSpPr txBox="1">
            <a:spLocks/>
          </p:cNvSpPr>
          <p:nvPr/>
        </p:nvSpPr>
        <p:spPr>
          <a:xfrm>
            <a:off x="1460500" y="6677025"/>
            <a:ext cx="32004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4500" b="1">
                <a:solidFill>
                  <a:srgbClr val="1377B6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/>
            <a:r>
              <a:rPr lang="ru-RU" sz="20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Март,  2020 год</a:t>
            </a:r>
          </a:p>
          <a:p>
            <a:pPr marL="12700"/>
            <a:r>
              <a:rPr lang="ru-RU" sz="20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Нур-Султан</a:t>
            </a:r>
            <a:endParaRPr lang="ru-RU" sz="2000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262795" y="487311"/>
            <a:ext cx="690880" cy="124460"/>
          </a:xfrm>
          <a:custGeom>
            <a:avLst/>
            <a:gdLst/>
            <a:ahLst/>
            <a:cxnLst/>
            <a:rect l="l" t="t" r="r" b="b"/>
            <a:pathLst>
              <a:path w="690879" h="124459">
                <a:moveTo>
                  <a:pt x="690879" y="0"/>
                </a:moveTo>
                <a:lnTo>
                  <a:pt x="0" y="0"/>
                </a:lnTo>
                <a:lnTo>
                  <a:pt x="0" y="124307"/>
                </a:lnTo>
                <a:lnTo>
                  <a:pt x="690879" y="124307"/>
                </a:lnTo>
                <a:lnTo>
                  <a:pt x="69087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62795" y="578243"/>
            <a:ext cx="705485" cy="33655"/>
          </a:xfrm>
          <a:custGeom>
            <a:avLst/>
            <a:gdLst/>
            <a:ahLst/>
            <a:cxnLst/>
            <a:rect l="l" t="t" r="r" b="b"/>
            <a:pathLst>
              <a:path w="705484" h="33654">
                <a:moveTo>
                  <a:pt x="705281" y="32867"/>
                </a:moveTo>
                <a:lnTo>
                  <a:pt x="698385" y="32867"/>
                </a:lnTo>
                <a:lnTo>
                  <a:pt x="698385" y="33375"/>
                </a:lnTo>
                <a:lnTo>
                  <a:pt x="705281" y="33375"/>
                </a:lnTo>
                <a:lnTo>
                  <a:pt x="705281" y="32867"/>
                </a:lnTo>
                <a:close/>
              </a:path>
              <a:path w="705484" h="33654">
                <a:moveTo>
                  <a:pt x="682942" y="0"/>
                </a:moveTo>
                <a:lnTo>
                  <a:pt x="18910" y="0"/>
                </a:lnTo>
                <a:lnTo>
                  <a:pt x="18910" y="33362"/>
                </a:lnTo>
                <a:lnTo>
                  <a:pt x="682942" y="33362"/>
                </a:lnTo>
                <a:lnTo>
                  <a:pt x="682942" y="0"/>
                </a:lnTo>
                <a:close/>
              </a:path>
              <a:path w="705484" h="33654">
                <a:moveTo>
                  <a:pt x="3467" y="33337"/>
                </a:moveTo>
                <a:lnTo>
                  <a:pt x="0" y="33337"/>
                </a:lnTo>
                <a:lnTo>
                  <a:pt x="3467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54882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69539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79202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79202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2503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79202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2503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2503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97649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62605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41587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94853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3464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979202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79202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79202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92503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92503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92503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76797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8645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8645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28645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262795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262795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262795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28374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26986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28645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28645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28645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842374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842373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8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846704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0" y="0"/>
                </a:moveTo>
                <a:lnTo>
                  <a:pt x="3833495" y="0"/>
                </a:lnTo>
                <a:lnTo>
                  <a:pt x="3833495" y="91655"/>
                </a:lnTo>
                <a:lnTo>
                  <a:pt x="0" y="91655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83605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673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73760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87917" y="487946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033"/>
                </a:lnTo>
              </a:path>
            </a:pathLst>
          </a:custGeom>
          <a:ln w="9918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73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673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50189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9205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511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7017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11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7017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4573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647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511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7017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4573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47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4573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647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483605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673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83605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673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483605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673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5088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69900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49496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68511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473938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664097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4808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6710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46700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6571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511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7017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511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7017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511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7017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4573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647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4573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647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4573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647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079006" y="246153"/>
            <a:ext cx="710772" cy="453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34293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34293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362259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308094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362259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30809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334293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334293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62259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62259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08094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0809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39645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30" h="124459">
                <a:moveTo>
                  <a:pt x="925753" y="0"/>
                </a:moveTo>
                <a:lnTo>
                  <a:pt x="0" y="0"/>
                </a:lnTo>
                <a:lnTo>
                  <a:pt x="0" y="124307"/>
                </a:lnTo>
                <a:lnTo>
                  <a:pt x="925753" y="124307"/>
                </a:lnTo>
                <a:lnTo>
                  <a:pt x="925753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939658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89" h="33654">
                <a:moveTo>
                  <a:pt x="910132" y="32867"/>
                </a:moveTo>
                <a:lnTo>
                  <a:pt x="901496" y="32867"/>
                </a:lnTo>
                <a:lnTo>
                  <a:pt x="901496" y="33375"/>
                </a:lnTo>
                <a:lnTo>
                  <a:pt x="910132" y="33375"/>
                </a:lnTo>
                <a:lnTo>
                  <a:pt x="910132" y="32867"/>
                </a:lnTo>
                <a:close/>
              </a:path>
              <a:path w="910589" h="33654">
                <a:moveTo>
                  <a:pt x="882167" y="0"/>
                </a:moveTo>
                <a:lnTo>
                  <a:pt x="23647" y="0"/>
                </a:lnTo>
                <a:lnTo>
                  <a:pt x="23647" y="33362"/>
                </a:lnTo>
                <a:lnTo>
                  <a:pt x="882167" y="33362"/>
                </a:lnTo>
                <a:lnTo>
                  <a:pt x="882167" y="0"/>
                </a:lnTo>
                <a:close/>
              </a:path>
              <a:path w="910589" h="33654">
                <a:moveTo>
                  <a:pt x="4330" y="33337"/>
                </a:moveTo>
                <a:lnTo>
                  <a:pt x="0" y="33337"/>
                </a:lnTo>
                <a:lnTo>
                  <a:pt x="4330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44800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859452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86910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86910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81495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86910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81495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81495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86640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85251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831494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838443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824558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86910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86910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86910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1495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81495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81495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953652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96330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9633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9633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939658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939658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939658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96059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94671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96330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9633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9633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35762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35762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35762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35762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375924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38557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38557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3314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38557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3314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3314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35762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35762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35762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3828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3689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3479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35491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3410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38557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38557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38557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3314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314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314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082195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80" h="83820">
                <a:moveTo>
                  <a:pt x="14820" y="0"/>
                </a:moveTo>
                <a:lnTo>
                  <a:pt x="2527" y="0"/>
                </a:lnTo>
                <a:lnTo>
                  <a:pt x="0" y="2539"/>
                </a:lnTo>
                <a:lnTo>
                  <a:pt x="0" y="80810"/>
                </a:lnTo>
                <a:lnTo>
                  <a:pt x="2527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032086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18763" y="2276"/>
                </a:lnTo>
                <a:lnTo>
                  <a:pt x="7629" y="8815"/>
                </a:lnTo>
                <a:lnTo>
                  <a:pt x="0" y="15900"/>
                </a:lnTo>
                <a:lnTo>
                  <a:pt x="117347" y="15900"/>
                </a:lnTo>
                <a:lnTo>
                  <a:pt x="110921" y="9893"/>
                </a:lnTo>
                <a:lnTo>
                  <a:pt x="100065" y="2860"/>
                </a:lnTo>
                <a:lnTo>
                  <a:pt x="87456" y="35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027756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60" h="145415">
                <a:moveTo>
                  <a:pt x="124091" y="0"/>
                </a:moveTo>
                <a:lnTo>
                  <a:pt x="0" y="0"/>
                </a:lnTo>
                <a:lnTo>
                  <a:pt x="0" y="92316"/>
                </a:lnTo>
                <a:lnTo>
                  <a:pt x="16140" y="130125"/>
                </a:lnTo>
                <a:lnTo>
                  <a:pt x="124091" y="144805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27756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1750" y="0"/>
                </a:moveTo>
                <a:lnTo>
                  <a:pt x="0" y="0"/>
                </a:lnTo>
                <a:lnTo>
                  <a:pt x="0" y="48564"/>
                </a:lnTo>
                <a:lnTo>
                  <a:pt x="7046" y="90293"/>
                </a:lnTo>
                <a:lnTo>
                  <a:pt x="38071" y="108897"/>
                </a:lnTo>
                <a:lnTo>
                  <a:pt x="33398" y="97011"/>
                </a:lnTo>
                <a:lnTo>
                  <a:pt x="31750" y="83921"/>
                </a:lnTo>
                <a:lnTo>
                  <a:pt x="31750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59501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10" h="165100">
                <a:moveTo>
                  <a:pt x="92341" y="0"/>
                </a:moveTo>
                <a:lnTo>
                  <a:pt x="0" y="0"/>
                </a:lnTo>
                <a:lnTo>
                  <a:pt x="0" y="112204"/>
                </a:lnTo>
                <a:lnTo>
                  <a:pt x="16126" y="150035"/>
                </a:lnTo>
                <a:lnTo>
                  <a:pt x="92341" y="16474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027756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985467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985264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985842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162592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99520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162592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0805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0805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99520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99905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16642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985270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985268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985457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985264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985842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985270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985268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082010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998038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166427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082010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998038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166427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042439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5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042441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5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069296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80" h="59054">
                <a:moveTo>
                  <a:pt x="37490" y="0"/>
                </a:moveTo>
                <a:lnTo>
                  <a:pt x="5651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490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084515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70">
                <a:moveTo>
                  <a:pt x="0" y="0"/>
                </a:moveTo>
                <a:lnTo>
                  <a:pt x="0" y="1181"/>
                </a:lnTo>
                <a:lnTo>
                  <a:pt x="939" y="495"/>
                </a:lnTo>
                <a:lnTo>
                  <a:pt x="2095" y="88"/>
                </a:lnTo>
                <a:lnTo>
                  <a:pt x="8559" y="8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084513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89" h="26035">
                <a:moveTo>
                  <a:pt x="8559" y="0"/>
                </a:moveTo>
                <a:lnTo>
                  <a:pt x="2095" y="0"/>
                </a:lnTo>
                <a:lnTo>
                  <a:pt x="939" y="406"/>
                </a:lnTo>
                <a:lnTo>
                  <a:pt x="0" y="1092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084515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084515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8559" y="0"/>
                </a:moveTo>
                <a:lnTo>
                  <a:pt x="0" y="0"/>
                </a:lnTo>
                <a:lnTo>
                  <a:pt x="0" y="22669"/>
                </a:lnTo>
                <a:lnTo>
                  <a:pt x="939" y="23355"/>
                </a:lnTo>
                <a:lnTo>
                  <a:pt x="2095" y="23761"/>
                </a:lnTo>
                <a:lnTo>
                  <a:pt x="8559" y="23761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05779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001724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26" y="0"/>
                </a:moveTo>
                <a:lnTo>
                  <a:pt x="5422" y="0"/>
                </a:lnTo>
                <a:lnTo>
                  <a:pt x="0" y="5435"/>
                </a:lnTo>
                <a:lnTo>
                  <a:pt x="0" y="19227"/>
                </a:lnTo>
                <a:lnTo>
                  <a:pt x="5422" y="24663"/>
                </a:lnTo>
                <a:lnTo>
                  <a:pt x="172326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26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001722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001717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057798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47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090877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89" h="59054">
                <a:moveTo>
                  <a:pt x="15913" y="0"/>
                </a:moveTo>
                <a:lnTo>
                  <a:pt x="0" y="0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5651"/>
                </a:lnTo>
                <a:lnTo>
                  <a:pt x="15913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717984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450449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455552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722068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5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449057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452311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722582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457421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458808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705390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0" y="7118667"/>
            <a:ext cx="10692003" cy="4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5" name="object 215"/>
          <p:cNvSpPr txBox="1"/>
          <p:nvPr/>
        </p:nvSpPr>
        <p:spPr>
          <a:xfrm>
            <a:off x="556613" y="1037536"/>
            <a:ext cx="926224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2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Реализация государственной программы</a:t>
            </a:r>
            <a:r>
              <a:rPr lang="ru-RU" sz="2200" b="1" dirty="0">
                <a:solidFill>
                  <a:srgbClr val="004982"/>
                </a:solidFill>
                <a:latin typeface="Arial Narrow"/>
                <a:cs typeface="Arial Narrow"/>
              </a:rPr>
              <a:t> </a:t>
            </a:r>
            <a:r>
              <a:rPr lang="ru-RU" sz="22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«</a:t>
            </a:r>
            <a:r>
              <a:rPr lang="ru-RU" sz="2200" b="1" dirty="0" err="1" smtClean="0">
                <a:solidFill>
                  <a:srgbClr val="004982"/>
                </a:solidFill>
                <a:latin typeface="Arial Narrow"/>
                <a:cs typeface="Arial Narrow"/>
              </a:rPr>
              <a:t>Нурлы</a:t>
            </a:r>
            <a:r>
              <a:rPr lang="ru-RU" sz="22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 </a:t>
            </a:r>
            <a:r>
              <a:rPr lang="ru-RU" sz="2200" b="1" dirty="0" err="1" smtClean="0">
                <a:solidFill>
                  <a:srgbClr val="004982"/>
                </a:solidFill>
                <a:latin typeface="Arial Narrow"/>
                <a:cs typeface="Arial Narrow"/>
              </a:rPr>
              <a:t>жол</a:t>
            </a:r>
            <a:r>
              <a:rPr lang="ru-RU" sz="22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» </a:t>
            </a:r>
            <a:r>
              <a:rPr lang="ru-RU" sz="24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(</a:t>
            </a:r>
            <a:r>
              <a:rPr lang="ru-RU" sz="2400" b="1" dirty="0" err="1" smtClean="0">
                <a:solidFill>
                  <a:srgbClr val="004982"/>
                </a:solidFill>
                <a:latin typeface="Arial Narrow"/>
                <a:cs typeface="Arial Narrow"/>
              </a:rPr>
              <a:t>млн.тенге</a:t>
            </a:r>
            <a:r>
              <a:rPr lang="ru-RU" sz="24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)</a:t>
            </a:r>
          </a:p>
        </p:txBody>
      </p:sp>
      <p:sp>
        <p:nvSpPr>
          <p:cNvPr id="275" name="object 180"/>
          <p:cNvSpPr txBox="1"/>
          <p:nvPr/>
        </p:nvSpPr>
        <p:spPr>
          <a:xfrm>
            <a:off x="6915759" y="463499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graphicFrame>
        <p:nvGraphicFramePr>
          <p:cNvPr id="220" name="Таблица 2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395064"/>
              </p:ext>
            </p:extLst>
          </p:nvPr>
        </p:nvGraphicFramePr>
        <p:xfrm>
          <a:off x="727333" y="1656979"/>
          <a:ext cx="9258854" cy="4508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7820"/>
                <a:gridCol w="774585"/>
                <a:gridCol w="792088"/>
                <a:gridCol w="864096"/>
                <a:gridCol w="888216"/>
                <a:gridCol w="3042049"/>
              </a:tblGrid>
              <a:tr h="417816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Проект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L</a:t>
                      </a:r>
                      <a:r>
                        <a:rPr lang="ru-RU" sz="1500" dirty="0" smtClean="0"/>
                        <a:t>, км (план)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L, </a:t>
                      </a:r>
                      <a:r>
                        <a:rPr lang="ru-RU" sz="1500" dirty="0" smtClean="0"/>
                        <a:t>км (факт)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err="1" smtClean="0"/>
                        <a:t>Сумма,план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Сумма,</a:t>
                      </a:r>
                      <a:r>
                        <a:rPr lang="ru-RU" sz="1500" baseline="0" dirty="0" smtClean="0"/>
                        <a:t> факт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Примечание</a:t>
                      </a:r>
                      <a:endParaRPr lang="ru-RU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altLang="ru-RU" sz="1300" b="0" kern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«Реконструкция сетей водопровода в </a:t>
                      </a:r>
                      <a:r>
                        <a:rPr lang="ru-RU" altLang="ru-RU" sz="1300" b="0" kern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г.Астана</a:t>
                      </a:r>
                      <a:r>
                        <a:rPr lang="ru-RU" altLang="ru-RU" sz="1300" b="0" kern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altLang="ru-RU" sz="1300" b="0" kern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 Алматы»</a:t>
                      </a: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altLang="ru-RU" sz="1300" b="1" i="1" kern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участков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13,8</a:t>
                      </a:r>
                      <a:endParaRPr lang="ru-RU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5,7</a:t>
                      </a:r>
                      <a:endParaRPr lang="ru-RU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3 915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ru-RU" sz="1500" b="1" dirty="0" smtClean="0"/>
                        <a:t>593</a:t>
                      </a:r>
                      <a:endParaRPr lang="ru-RU" altLang="ru-RU" sz="1500" i="1" dirty="0" smtClean="0"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smtClean="0"/>
                        <a:t>Исполнение – 15%</a:t>
                      </a:r>
                      <a:endParaRPr lang="ru-RU" altLang="ru-RU" sz="1600" i="1" dirty="0" smtClean="0"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50" i="1" dirty="0" smtClean="0"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неисполнение  обязательств,</a:t>
                      </a:r>
                      <a:r>
                        <a:rPr lang="ru-RU" altLang="ru-RU" sz="1250" i="1" baseline="0" dirty="0" smtClean="0"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работы остановлены, на стадии проведения конкурсных процедур</a:t>
                      </a:r>
                      <a:endParaRPr lang="ru-RU" altLang="ru-RU" sz="1250" i="1" dirty="0" smtClean="0"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altLang="ru-RU" sz="1400" b="0" kern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altLang="ru-RU" sz="1300" b="0" kern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Реконструкция сетей водоснабжения по району </a:t>
                      </a:r>
                      <a:r>
                        <a:rPr lang="ru-RU" altLang="ru-RU" sz="1300" b="0" kern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Сарыарка</a:t>
                      </a:r>
                      <a:r>
                        <a:rPr lang="ru-RU" altLang="ru-RU" sz="1300" b="0" kern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г. Астана»</a:t>
                      </a: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altLang="ru-RU" sz="1300" b="1" i="1" kern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участков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17,5</a:t>
                      </a:r>
                      <a:endParaRPr lang="ru-RU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13,5</a:t>
                      </a:r>
                      <a:endParaRPr lang="ru-RU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/>
                        <a:t>946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 smtClean="0"/>
                        <a:t>548</a:t>
                      </a:r>
                      <a:endParaRPr lang="ru-RU" sz="15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/>
                        <a:t>Исполнение – 58%</a:t>
                      </a:r>
                    </a:p>
                    <a:p>
                      <a:pPr algn="ctr"/>
                      <a:r>
                        <a:rPr lang="ru-RU" sz="1300" i="1" dirty="0" smtClean="0"/>
                        <a:t> </a:t>
                      </a:r>
                      <a:r>
                        <a:rPr lang="ru-RU" sz="1250" i="1" dirty="0" smtClean="0"/>
                        <a:t>Подрядными организациями договорные обязательства не исполнены.</a:t>
                      </a:r>
                      <a:r>
                        <a:rPr lang="ru-RU" sz="1250" i="1" baseline="0" dirty="0" smtClean="0"/>
                        <a:t> </a:t>
                      </a:r>
                      <a:endParaRPr lang="ru-RU" sz="125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altLang="ru-RU" sz="1300" b="0" kern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«Реконструкция сетей самотечной канализации по г. Астана (районы </a:t>
                      </a: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altLang="ru-RU" sz="1300" b="0" kern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Алматы и </a:t>
                      </a:r>
                      <a:r>
                        <a:rPr lang="ru-RU" altLang="ru-RU" sz="1300" b="0" kern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Сарыарка</a:t>
                      </a:r>
                      <a:r>
                        <a:rPr lang="ru-RU" altLang="ru-RU" sz="1300" b="0" kern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)»</a:t>
                      </a: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altLang="ru-RU" sz="1300" b="1" i="1" kern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участков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12,5</a:t>
                      </a:r>
                      <a:endParaRPr lang="ru-RU"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12,4</a:t>
                      </a:r>
                      <a:endParaRPr lang="ru-RU"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1 435</a:t>
                      </a:r>
                      <a:endParaRPr lang="ru-RU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1 365</a:t>
                      </a:r>
                      <a:endParaRPr lang="ru-RU"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Исполнение – 95%</a:t>
                      </a: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 smtClean="0"/>
                        <a:t>Внесение изменений в проект</a:t>
                      </a:r>
                      <a:r>
                        <a:rPr lang="ru-RU" sz="1400" i="1" baseline="0" dirty="0" smtClean="0"/>
                        <a:t> в связи с уменьшением работ</a:t>
                      </a:r>
                      <a:endParaRPr lang="ru-RU" sz="1400" i="1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kern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altLang="ru-RU" sz="1300" b="0" kern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Реконструкция сетей самотечной канализации методом санации по району </a:t>
                      </a:r>
                      <a:r>
                        <a:rPr lang="ru-RU" altLang="ru-RU" sz="1300" b="0" kern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Сарыарка</a:t>
                      </a:r>
                      <a:r>
                        <a:rPr lang="ru-RU" altLang="ru-RU" sz="1300" b="0" kern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altLang="ru-RU" sz="1300" b="1" i="1" kern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участка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</a:t>
                      </a:r>
                      <a:endParaRPr lang="ru-RU"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</a:t>
                      </a:r>
                      <a:endParaRPr lang="ru-RU"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291</a:t>
                      </a:r>
                      <a:endParaRPr lang="ru-RU"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291</a:t>
                      </a:r>
                      <a:endParaRPr lang="ru-RU"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Исполнение – 100%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altLang="ru-RU" sz="1600" b="1" i="0" kern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6 587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2 797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42%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6" name="object 215"/>
          <p:cNvSpPr txBox="1"/>
          <p:nvPr/>
        </p:nvSpPr>
        <p:spPr>
          <a:xfrm>
            <a:off x="1049883" y="6530921"/>
            <a:ext cx="8275701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600" b="1" dirty="0" smtClean="0">
                <a:latin typeface="Arial Narrow"/>
                <a:cs typeface="Arial Narrow"/>
              </a:rPr>
              <a:t>В результате </a:t>
            </a:r>
            <a:r>
              <a:rPr lang="ru-RU" sz="1600" b="1" dirty="0" err="1" smtClean="0">
                <a:latin typeface="Arial Narrow"/>
                <a:cs typeface="Arial Narrow"/>
              </a:rPr>
              <a:t>неосвоения</a:t>
            </a:r>
            <a:r>
              <a:rPr lang="ru-RU" sz="1600" b="1" dirty="0" smtClean="0">
                <a:latin typeface="Arial Narrow"/>
                <a:cs typeface="Arial Narrow"/>
              </a:rPr>
              <a:t> средств в 2019 году возвращено в бюджет </a:t>
            </a:r>
            <a:r>
              <a:rPr lang="ru-RU" sz="16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1 134 </a:t>
            </a:r>
            <a:r>
              <a:rPr lang="ru-RU" sz="1600" b="1" dirty="0" err="1" smtClean="0">
                <a:solidFill>
                  <a:srgbClr val="FF0000"/>
                </a:solidFill>
                <a:latin typeface="Arial Narrow"/>
                <a:cs typeface="Arial Narrow"/>
              </a:rPr>
              <a:t>млн.тенге</a:t>
            </a:r>
            <a:r>
              <a:rPr lang="ru-RU" sz="1600" b="1" dirty="0" smtClean="0">
                <a:latin typeface="Arial Narrow"/>
                <a:cs typeface="Arial Narrow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4302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262795" y="487311"/>
            <a:ext cx="690880" cy="124460"/>
          </a:xfrm>
          <a:custGeom>
            <a:avLst/>
            <a:gdLst/>
            <a:ahLst/>
            <a:cxnLst/>
            <a:rect l="l" t="t" r="r" b="b"/>
            <a:pathLst>
              <a:path w="690879" h="124459">
                <a:moveTo>
                  <a:pt x="690879" y="0"/>
                </a:moveTo>
                <a:lnTo>
                  <a:pt x="0" y="0"/>
                </a:lnTo>
                <a:lnTo>
                  <a:pt x="0" y="124307"/>
                </a:lnTo>
                <a:lnTo>
                  <a:pt x="690879" y="124307"/>
                </a:lnTo>
                <a:lnTo>
                  <a:pt x="69087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62795" y="578243"/>
            <a:ext cx="705485" cy="33655"/>
          </a:xfrm>
          <a:custGeom>
            <a:avLst/>
            <a:gdLst/>
            <a:ahLst/>
            <a:cxnLst/>
            <a:rect l="l" t="t" r="r" b="b"/>
            <a:pathLst>
              <a:path w="705484" h="33654">
                <a:moveTo>
                  <a:pt x="705281" y="32867"/>
                </a:moveTo>
                <a:lnTo>
                  <a:pt x="698385" y="32867"/>
                </a:lnTo>
                <a:lnTo>
                  <a:pt x="698385" y="33375"/>
                </a:lnTo>
                <a:lnTo>
                  <a:pt x="705281" y="33375"/>
                </a:lnTo>
                <a:lnTo>
                  <a:pt x="705281" y="32867"/>
                </a:lnTo>
                <a:close/>
              </a:path>
              <a:path w="705484" h="33654">
                <a:moveTo>
                  <a:pt x="682942" y="0"/>
                </a:moveTo>
                <a:lnTo>
                  <a:pt x="18910" y="0"/>
                </a:lnTo>
                <a:lnTo>
                  <a:pt x="18910" y="33362"/>
                </a:lnTo>
                <a:lnTo>
                  <a:pt x="682942" y="33362"/>
                </a:lnTo>
                <a:lnTo>
                  <a:pt x="682942" y="0"/>
                </a:lnTo>
                <a:close/>
              </a:path>
              <a:path w="705484" h="33654">
                <a:moveTo>
                  <a:pt x="3467" y="33337"/>
                </a:moveTo>
                <a:lnTo>
                  <a:pt x="0" y="33337"/>
                </a:lnTo>
                <a:lnTo>
                  <a:pt x="3467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54882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69539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79202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79202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2503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79202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2503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2503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97649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62605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41587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94853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3464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979202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79202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79202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92503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92503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92503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76797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8645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8645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28645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262795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262795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262795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28374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26986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28645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28645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28645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842374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842373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8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846704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0" y="0"/>
                </a:moveTo>
                <a:lnTo>
                  <a:pt x="3833495" y="0"/>
                </a:lnTo>
                <a:lnTo>
                  <a:pt x="3833495" y="91655"/>
                </a:lnTo>
                <a:lnTo>
                  <a:pt x="0" y="91655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83605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673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73760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87917" y="487946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033"/>
                </a:lnTo>
              </a:path>
            </a:pathLst>
          </a:custGeom>
          <a:ln w="9918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73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673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50189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9205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511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7017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11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7017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4573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647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511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7017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4573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47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4573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647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483605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673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83605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673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483605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673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5088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69900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49496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68511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473938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664097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4808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6710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46700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6571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511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7017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511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7017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511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7017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4573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647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4573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647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4573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647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079006" y="246153"/>
            <a:ext cx="710772" cy="453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34293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34293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362259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308094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362259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30809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334293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334293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62259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62259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08094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0809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39645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30" h="124459">
                <a:moveTo>
                  <a:pt x="925753" y="0"/>
                </a:moveTo>
                <a:lnTo>
                  <a:pt x="0" y="0"/>
                </a:lnTo>
                <a:lnTo>
                  <a:pt x="0" y="124307"/>
                </a:lnTo>
                <a:lnTo>
                  <a:pt x="925753" y="124307"/>
                </a:lnTo>
                <a:lnTo>
                  <a:pt x="925753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939658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89" h="33654">
                <a:moveTo>
                  <a:pt x="910132" y="32867"/>
                </a:moveTo>
                <a:lnTo>
                  <a:pt x="901496" y="32867"/>
                </a:lnTo>
                <a:lnTo>
                  <a:pt x="901496" y="33375"/>
                </a:lnTo>
                <a:lnTo>
                  <a:pt x="910132" y="33375"/>
                </a:lnTo>
                <a:lnTo>
                  <a:pt x="910132" y="32867"/>
                </a:lnTo>
                <a:close/>
              </a:path>
              <a:path w="910589" h="33654">
                <a:moveTo>
                  <a:pt x="882167" y="0"/>
                </a:moveTo>
                <a:lnTo>
                  <a:pt x="23647" y="0"/>
                </a:lnTo>
                <a:lnTo>
                  <a:pt x="23647" y="33362"/>
                </a:lnTo>
                <a:lnTo>
                  <a:pt x="882167" y="33362"/>
                </a:lnTo>
                <a:lnTo>
                  <a:pt x="882167" y="0"/>
                </a:lnTo>
                <a:close/>
              </a:path>
              <a:path w="910589" h="33654">
                <a:moveTo>
                  <a:pt x="4330" y="33337"/>
                </a:moveTo>
                <a:lnTo>
                  <a:pt x="0" y="33337"/>
                </a:lnTo>
                <a:lnTo>
                  <a:pt x="4330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44800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859452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86910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86910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81495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86910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81495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81495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86640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85251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831494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838443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824558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86910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86910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86910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1495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81495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81495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953652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96330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9633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9633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939658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939658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939658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96059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94671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96330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9633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9633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35762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35762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35762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35762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375924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38557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38557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3314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38557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3314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3314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35762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35762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35762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3828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3689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3479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35491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3410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38557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38557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38557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3314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314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314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082195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80" h="83820">
                <a:moveTo>
                  <a:pt x="14820" y="0"/>
                </a:moveTo>
                <a:lnTo>
                  <a:pt x="2527" y="0"/>
                </a:lnTo>
                <a:lnTo>
                  <a:pt x="0" y="2539"/>
                </a:lnTo>
                <a:lnTo>
                  <a:pt x="0" y="80810"/>
                </a:lnTo>
                <a:lnTo>
                  <a:pt x="2527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032086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18763" y="2276"/>
                </a:lnTo>
                <a:lnTo>
                  <a:pt x="7629" y="8815"/>
                </a:lnTo>
                <a:lnTo>
                  <a:pt x="0" y="15900"/>
                </a:lnTo>
                <a:lnTo>
                  <a:pt x="117347" y="15900"/>
                </a:lnTo>
                <a:lnTo>
                  <a:pt x="110921" y="9893"/>
                </a:lnTo>
                <a:lnTo>
                  <a:pt x="100065" y="2860"/>
                </a:lnTo>
                <a:lnTo>
                  <a:pt x="87456" y="35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027756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60" h="145415">
                <a:moveTo>
                  <a:pt x="124091" y="0"/>
                </a:moveTo>
                <a:lnTo>
                  <a:pt x="0" y="0"/>
                </a:lnTo>
                <a:lnTo>
                  <a:pt x="0" y="92316"/>
                </a:lnTo>
                <a:lnTo>
                  <a:pt x="16140" y="130125"/>
                </a:lnTo>
                <a:lnTo>
                  <a:pt x="124091" y="144805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27756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1750" y="0"/>
                </a:moveTo>
                <a:lnTo>
                  <a:pt x="0" y="0"/>
                </a:lnTo>
                <a:lnTo>
                  <a:pt x="0" y="48564"/>
                </a:lnTo>
                <a:lnTo>
                  <a:pt x="7046" y="90293"/>
                </a:lnTo>
                <a:lnTo>
                  <a:pt x="38071" y="108897"/>
                </a:lnTo>
                <a:lnTo>
                  <a:pt x="33398" y="97011"/>
                </a:lnTo>
                <a:lnTo>
                  <a:pt x="31750" y="83921"/>
                </a:lnTo>
                <a:lnTo>
                  <a:pt x="31750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59501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10" h="165100">
                <a:moveTo>
                  <a:pt x="92341" y="0"/>
                </a:moveTo>
                <a:lnTo>
                  <a:pt x="0" y="0"/>
                </a:lnTo>
                <a:lnTo>
                  <a:pt x="0" y="112204"/>
                </a:lnTo>
                <a:lnTo>
                  <a:pt x="16126" y="150035"/>
                </a:lnTo>
                <a:lnTo>
                  <a:pt x="92341" y="16474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027756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985467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985264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985842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162592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99520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162592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0805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0805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99520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99905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16642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985270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985268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985457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985264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985842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985270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985268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082010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998038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166427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082010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998038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166427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042439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5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042441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5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069296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80" h="59054">
                <a:moveTo>
                  <a:pt x="37490" y="0"/>
                </a:moveTo>
                <a:lnTo>
                  <a:pt x="5651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490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084515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70">
                <a:moveTo>
                  <a:pt x="0" y="0"/>
                </a:moveTo>
                <a:lnTo>
                  <a:pt x="0" y="1181"/>
                </a:lnTo>
                <a:lnTo>
                  <a:pt x="939" y="495"/>
                </a:lnTo>
                <a:lnTo>
                  <a:pt x="2095" y="88"/>
                </a:lnTo>
                <a:lnTo>
                  <a:pt x="8559" y="8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084513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89" h="26035">
                <a:moveTo>
                  <a:pt x="8559" y="0"/>
                </a:moveTo>
                <a:lnTo>
                  <a:pt x="2095" y="0"/>
                </a:lnTo>
                <a:lnTo>
                  <a:pt x="939" y="406"/>
                </a:lnTo>
                <a:lnTo>
                  <a:pt x="0" y="1092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084515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084515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8559" y="0"/>
                </a:moveTo>
                <a:lnTo>
                  <a:pt x="0" y="0"/>
                </a:lnTo>
                <a:lnTo>
                  <a:pt x="0" y="22669"/>
                </a:lnTo>
                <a:lnTo>
                  <a:pt x="939" y="23355"/>
                </a:lnTo>
                <a:lnTo>
                  <a:pt x="2095" y="23761"/>
                </a:lnTo>
                <a:lnTo>
                  <a:pt x="8559" y="23761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05779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001724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26" y="0"/>
                </a:moveTo>
                <a:lnTo>
                  <a:pt x="5422" y="0"/>
                </a:lnTo>
                <a:lnTo>
                  <a:pt x="0" y="5435"/>
                </a:lnTo>
                <a:lnTo>
                  <a:pt x="0" y="19227"/>
                </a:lnTo>
                <a:lnTo>
                  <a:pt x="5422" y="24663"/>
                </a:lnTo>
                <a:lnTo>
                  <a:pt x="172326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26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001722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001717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057798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47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090877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89" h="59054">
                <a:moveTo>
                  <a:pt x="15913" y="0"/>
                </a:moveTo>
                <a:lnTo>
                  <a:pt x="0" y="0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5651"/>
                </a:lnTo>
                <a:lnTo>
                  <a:pt x="15913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717984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450449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455552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722068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5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449057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452311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722582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457421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458808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705390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0" y="7118667"/>
            <a:ext cx="10692003" cy="4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5" name="object 215"/>
          <p:cNvSpPr txBox="1"/>
          <p:nvPr/>
        </p:nvSpPr>
        <p:spPr>
          <a:xfrm>
            <a:off x="887423" y="1117129"/>
            <a:ext cx="926224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4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Исполнение инвестиционной программы в 2019 году (</a:t>
            </a:r>
            <a:r>
              <a:rPr lang="ru-RU" sz="2400" b="1" dirty="0" err="1" smtClean="0">
                <a:solidFill>
                  <a:srgbClr val="004982"/>
                </a:solidFill>
                <a:latin typeface="Arial Narrow"/>
                <a:cs typeface="Arial Narrow"/>
              </a:rPr>
              <a:t>млн.тенге</a:t>
            </a:r>
            <a:r>
              <a:rPr lang="ru-RU" sz="24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)</a:t>
            </a:r>
          </a:p>
        </p:txBody>
      </p:sp>
      <p:sp>
        <p:nvSpPr>
          <p:cNvPr id="275" name="object 180"/>
          <p:cNvSpPr txBox="1"/>
          <p:nvPr/>
        </p:nvSpPr>
        <p:spPr>
          <a:xfrm>
            <a:off x="6915759" y="463499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graphicFrame>
        <p:nvGraphicFramePr>
          <p:cNvPr id="220" name="Таблица 219"/>
          <p:cNvGraphicFramePr>
            <a:graphicFrameLocks noGrp="1"/>
          </p:cNvGraphicFramePr>
          <p:nvPr>
            <p:extLst/>
          </p:nvPr>
        </p:nvGraphicFramePr>
        <p:xfrm>
          <a:off x="727329" y="1693193"/>
          <a:ext cx="9258858" cy="4532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0699"/>
                <a:gridCol w="1603896"/>
                <a:gridCol w="1458088"/>
                <a:gridCol w="2916175"/>
              </a:tblGrid>
              <a:tr h="41781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Наименование проекта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Факт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Примечание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altLang="ru-RU" sz="1700" b="0" kern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Замена насосного</a:t>
                      </a:r>
                      <a:r>
                        <a:rPr lang="ru-RU" altLang="ru-RU" sz="1700" b="0" kern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оборудования</a:t>
                      </a:r>
                      <a:endParaRPr lang="ru-RU" altLang="ru-RU" sz="1700" b="1" i="1" kern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49,2</a:t>
                      </a:r>
                      <a:endParaRPr lang="ru-RU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49,2</a:t>
                      </a:r>
                      <a:endParaRPr lang="ru-RU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Исполнение – 100%</a:t>
                      </a:r>
                      <a:endParaRPr lang="ru-RU" altLang="ru-RU" sz="1800" i="1" dirty="0" smtClean="0"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altLang="ru-RU" sz="1700" b="0" kern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Реконструкция сетей канализации</a:t>
                      </a:r>
                      <a:endParaRPr lang="ru-RU" altLang="ru-RU" sz="1700" b="1" i="1" kern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679,0</a:t>
                      </a:r>
                      <a:endParaRPr lang="ru-RU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636,5</a:t>
                      </a:r>
                      <a:endParaRPr lang="ru-RU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Исполнение – 94%</a:t>
                      </a:r>
                    </a:p>
                    <a:p>
                      <a:pPr algn="ctr"/>
                      <a:r>
                        <a:rPr lang="ru-RU" sz="18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экономия в связи с заменой</a:t>
                      </a:r>
                      <a:r>
                        <a:rPr lang="ru-RU" sz="180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метода СМР</a:t>
                      </a:r>
                      <a:endParaRPr lang="ru-RU" sz="18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altLang="ru-RU" sz="1700" b="0" kern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Реконструкция сетей водопровода</a:t>
                      </a:r>
                      <a:endParaRPr lang="ru-RU" altLang="ru-RU" sz="1700" b="1" i="1" kern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584,5</a:t>
                      </a:r>
                      <a:endParaRPr lang="ru-RU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583</a:t>
                      </a:r>
                      <a:endParaRPr lang="ru-RU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Исполнение – 99,7%</a:t>
                      </a:r>
                    </a:p>
                    <a:p>
                      <a:pPr algn="ctr"/>
                      <a:r>
                        <a:rPr lang="ru-RU" sz="18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экономия в связи с заменой</a:t>
                      </a:r>
                      <a:r>
                        <a:rPr lang="ru-RU" sz="180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метода СМР</a:t>
                      </a:r>
                      <a:endParaRPr lang="ru-RU" sz="18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altLang="ru-RU" sz="1700" b="0" kern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Приобретение оборудования</a:t>
                      </a:r>
                      <a:endParaRPr lang="ru-RU" altLang="ru-RU" sz="1700" b="1" i="1" kern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272,6</a:t>
                      </a:r>
                      <a:endParaRPr lang="ru-RU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270,4</a:t>
                      </a:r>
                      <a:endParaRPr lang="ru-RU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Исполнение – 99%</a:t>
                      </a:r>
                    </a:p>
                    <a:p>
                      <a:pPr algn="ctr"/>
                      <a:r>
                        <a:rPr lang="ru-RU" sz="18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экономия по конкурсу</a:t>
                      </a:r>
                      <a:endParaRPr lang="ru-RU" sz="18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altLang="ru-RU" sz="1700" b="0" kern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Приобретение техники</a:t>
                      </a:r>
                      <a:endParaRPr lang="ru-RU" altLang="ru-RU" sz="1700" b="1" i="1" kern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174,5</a:t>
                      </a:r>
                      <a:endParaRPr lang="ru-RU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149,0</a:t>
                      </a:r>
                      <a:endParaRPr lang="ru-RU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Исполнение – 85%</a:t>
                      </a:r>
                    </a:p>
                    <a:p>
                      <a:pPr algn="ctr"/>
                      <a:r>
                        <a:rPr lang="ru-RU" sz="18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экономия по конкурсу</a:t>
                      </a:r>
                      <a:endParaRPr lang="ru-RU" sz="18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altLang="ru-RU" sz="2000" b="1" i="0" kern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1 759,8</a:t>
                      </a:r>
                      <a:endParaRPr lang="ru-RU" sz="2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1 688,1</a:t>
                      </a:r>
                      <a:endParaRPr lang="ru-RU" sz="2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96%</a:t>
                      </a:r>
                      <a:endParaRPr lang="ru-RU" sz="2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6" name="object 215"/>
          <p:cNvSpPr txBox="1"/>
          <p:nvPr/>
        </p:nvSpPr>
        <p:spPr>
          <a:xfrm>
            <a:off x="111391" y="6517729"/>
            <a:ext cx="10692003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000" b="1" dirty="0" smtClean="0">
                <a:latin typeface="Arial Narrow"/>
                <a:cs typeface="Arial Narrow"/>
              </a:rPr>
              <a:t>Сумма сложившейся экономии направлена на дополнительные инвестиции</a:t>
            </a:r>
          </a:p>
        </p:txBody>
      </p:sp>
    </p:spTree>
    <p:extLst>
      <p:ext uri="{BB962C8B-B14F-4D97-AF65-F5344CB8AC3E}">
        <p14:creationId xmlns:p14="http://schemas.microsoft.com/office/powerpoint/2010/main" val="241061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262795" y="487311"/>
            <a:ext cx="690880" cy="124460"/>
          </a:xfrm>
          <a:custGeom>
            <a:avLst/>
            <a:gdLst/>
            <a:ahLst/>
            <a:cxnLst/>
            <a:rect l="l" t="t" r="r" b="b"/>
            <a:pathLst>
              <a:path w="690879" h="124459">
                <a:moveTo>
                  <a:pt x="690879" y="0"/>
                </a:moveTo>
                <a:lnTo>
                  <a:pt x="0" y="0"/>
                </a:lnTo>
                <a:lnTo>
                  <a:pt x="0" y="124307"/>
                </a:lnTo>
                <a:lnTo>
                  <a:pt x="690879" y="124307"/>
                </a:lnTo>
                <a:lnTo>
                  <a:pt x="69087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62795" y="578243"/>
            <a:ext cx="705485" cy="33655"/>
          </a:xfrm>
          <a:custGeom>
            <a:avLst/>
            <a:gdLst/>
            <a:ahLst/>
            <a:cxnLst/>
            <a:rect l="l" t="t" r="r" b="b"/>
            <a:pathLst>
              <a:path w="705484" h="33654">
                <a:moveTo>
                  <a:pt x="705281" y="32867"/>
                </a:moveTo>
                <a:lnTo>
                  <a:pt x="698385" y="32867"/>
                </a:lnTo>
                <a:lnTo>
                  <a:pt x="698385" y="33375"/>
                </a:lnTo>
                <a:lnTo>
                  <a:pt x="705281" y="33375"/>
                </a:lnTo>
                <a:lnTo>
                  <a:pt x="705281" y="32867"/>
                </a:lnTo>
                <a:close/>
              </a:path>
              <a:path w="705484" h="33654">
                <a:moveTo>
                  <a:pt x="682942" y="0"/>
                </a:moveTo>
                <a:lnTo>
                  <a:pt x="18910" y="0"/>
                </a:lnTo>
                <a:lnTo>
                  <a:pt x="18910" y="33362"/>
                </a:lnTo>
                <a:lnTo>
                  <a:pt x="682942" y="33362"/>
                </a:lnTo>
                <a:lnTo>
                  <a:pt x="682942" y="0"/>
                </a:lnTo>
                <a:close/>
              </a:path>
              <a:path w="705484" h="33654">
                <a:moveTo>
                  <a:pt x="3467" y="33337"/>
                </a:moveTo>
                <a:lnTo>
                  <a:pt x="0" y="33337"/>
                </a:lnTo>
                <a:lnTo>
                  <a:pt x="3467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54882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69539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79202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79202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2503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79202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2503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2503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97649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62605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41587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94853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3464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979202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79202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79202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92503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92503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92503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76797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8645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8645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28645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262795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262795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262795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28374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26986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28645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28645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28645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0256298" y="467314"/>
            <a:ext cx="130175" cy="148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706F6F"/>
                </a:solidFill>
                <a:latin typeface="Arial Narrow"/>
                <a:cs typeface="Arial Narrow"/>
              </a:rPr>
              <a:t>21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842374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842373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8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846704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0" y="0"/>
                </a:moveTo>
                <a:lnTo>
                  <a:pt x="3833495" y="0"/>
                </a:lnTo>
                <a:lnTo>
                  <a:pt x="3833495" y="91655"/>
                </a:lnTo>
                <a:lnTo>
                  <a:pt x="0" y="91655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83605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673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73760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87917" y="487946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033"/>
                </a:lnTo>
              </a:path>
            </a:pathLst>
          </a:custGeom>
          <a:ln w="9918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73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673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50189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9205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511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7017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11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7017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4573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647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511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7017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4573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47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4573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647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483605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673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83605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673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483605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673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5088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69900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49496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68511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473938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664097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4808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6710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46700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6571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511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7017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511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7017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511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7017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4573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647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4573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647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4573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647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079006" y="246153"/>
            <a:ext cx="710772" cy="453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34293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34293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362259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308094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362259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30809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334293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334293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62259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62259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08094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0809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39645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30" h="124459">
                <a:moveTo>
                  <a:pt x="925753" y="0"/>
                </a:moveTo>
                <a:lnTo>
                  <a:pt x="0" y="0"/>
                </a:lnTo>
                <a:lnTo>
                  <a:pt x="0" y="124307"/>
                </a:lnTo>
                <a:lnTo>
                  <a:pt x="925753" y="124307"/>
                </a:lnTo>
                <a:lnTo>
                  <a:pt x="925753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939658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89" h="33654">
                <a:moveTo>
                  <a:pt x="910132" y="32867"/>
                </a:moveTo>
                <a:lnTo>
                  <a:pt x="901496" y="32867"/>
                </a:lnTo>
                <a:lnTo>
                  <a:pt x="901496" y="33375"/>
                </a:lnTo>
                <a:lnTo>
                  <a:pt x="910132" y="33375"/>
                </a:lnTo>
                <a:lnTo>
                  <a:pt x="910132" y="32867"/>
                </a:lnTo>
                <a:close/>
              </a:path>
              <a:path w="910589" h="33654">
                <a:moveTo>
                  <a:pt x="882167" y="0"/>
                </a:moveTo>
                <a:lnTo>
                  <a:pt x="23647" y="0"/>
                </a:lnTo>
                <a:lnTo>
                  <a:pt x="23647" y="33362"/>
                </a:lnTo>
                <a:lnTo>
                  <a:pt x="882167" y="33362"/>
                </a:lnTo>
                <a:lnTo>
                  <a:pt x="882167" y="0"/>
                </a:lnTo>
                <a:close/>
              </a:path>
              <a:path w="910589" h="33654">
                <a:moveTo>
                  <a:pt x="4330" y="33337"/>
                </a:moveTo>
                <a:lnTo>
                  <a:pt x="0" y="33337"/>
                </a:lnTo>
                <a:lnTo>
                  <a:pt x="4330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44800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859452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86910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86910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81495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86910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81495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81495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86640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85251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831494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838443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824558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86910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86910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86910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1495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81495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81495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953652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96330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9633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9633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939658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939658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939658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96059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94671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96330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9633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9633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35762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35762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35762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35762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375924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38557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38557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3314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38557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3314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3314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35762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35762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35762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3828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3689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3479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35491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3410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38557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38557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38557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3314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314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314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082195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80" h="83820">
                <a:moveTo>
                  <a:pt x="14820" y="0"/>
                </a:moveTo>
                <a:lnTo>
                  <a:pt x="2527" y="0"/>
                </a:lnTo>
                <a:lnTo>
                  <a:pt x="0" y="2539"/>
                </a:lnTo>
                <a:lnTo>
                  <a:pt x="0" y="80810"/>
                </a:lnTo>
                <a:lnTo>
                  <a:pt x="2527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032086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18763" y="2276"/>
                </a:lnTo>
                <a:lnTo>
                  <a:pt x="7629" y="8815"/>
                </a:lnTo>
                <a:lnTo>
                  <a:pt x="0" y="15900"/>
                </a:lnTo>
                <a:lnTo>
                  <a:pt x="117347" y="15900"/>
                </a:lnTo>
                <a:lnTo>
                  <a:pt x="110921" y="9893"/>
                </a:lnTo>
                <a:lnTo>
                  <a:pt x="100065" y="2860"/>
                </a:lnTo>
                <a:lnTo>
                  <a:pt x="87456" y="35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027756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60" h="145415">
                <a:moveTo>
                  <a:pt x="124091" y="0"/>
                </a:moveTo>
                <a:lnTo>
                  <a:pt x="0" y="0"/>
                </a:lnTo>
                <a:lnTo>
                  <a:pt x="0" y="92316"/>
                </a:lnTo>
                <a:lnTo>
                  <a:pt x="16140" y="130125"/>
                </a:lnTo>
                <a:lnTo>
                  <a:pt x="124091" y="144805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27756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1750" y="0"/>
                </a:moveTo>
                <a:lnTo>
                  <a:pt x="0" y="0"/>
                </a:lnTo>
                <a:lnTo>
                  <a:pt x="0" y="48564"/>
                </a:lnTo>
                <a:lnTo>
                  <a:pt x="7046" y="90293"/>
                </a:lnTo>
                <a:lnTo>
                  <a:pt x="38071" y="108897"/>
                </a:lnTo>
                <a:lnTo>
                  <a:pt x="33398" y="97011"/>
                </a:lnTo>
                <a:lnTo>
                  <a:pt x="31750" y="83921"/>
                </a:lnTo>
                <a:lnTo>
                  <a:pt x="31750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59501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10" h="165100">
                <a:moveTo>
                  <a:pt x="92341" y="0"/>
                </a:moveTo>
                <a:lnTo>
                  <a:pt x="0" y="0"/>
                </a:lnTo>
                <a:lnTo>
                  <a:pt x="0" y="112204"/>
                </a:lnTo>
                <a:lnTo>
                  <a:pt x="16126" y="150035"/>
                </a:lnTo>
                <a:lnTo>
                  <a:pt x="92341" y="16474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027756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985467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985264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985842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162592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99520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162592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0805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0805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99520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99905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16642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985270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985268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985457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985264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985842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985270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985268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082010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998038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166427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082010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998038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166427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042439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5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042441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5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069296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80" h="59054">
                <a:moveTo>
                  <a:pt x="37490" y="0"/>
                </a:moveTo>
                <a:lnTo>
                  <a:pt x="5651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490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084515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70">
                <a:moveTo>
                  <a:pt x="0" y="0"/>
                </a:moveTo>
                <a:lnTo>
                  <a:pt x="0" y="1181"/>
                </a:lnTo>
                <a:lnTo>
                  <a:pt x="939" y="495"/>
                </a:lnTo>
                <a:lnTo>
                  <a:pt x="2095" y="88"/>
                </a:lnTo>
                <a:lnTo>
                  <a:pt x="8559" y="8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084513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89" h="26035">
                <a:moveTo>
                  <a:pt x="8559" y="0"/>
                </a:moveTo>
                <a:lnTo>
                  <a:pt x="2095" y="0"/>
                </a:lnTo>
                <a:lnTo>
                  <a:pt x="939" y="406"/>
                </a:lnTo>
                <a:lnTo>
                  <a:pt x="0" y="1092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084515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084515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8559" y="0"/>
                </a:moveTo>
                <a:lnTo>
                  <a:pt x="0" y="0"/>
                </a:lnTo>
                <a:lnTo>
                  <a:pt x="0" y="22669"/>
                </a:lnTo>
                <a:lnTo>
                  <a:pt x="939" y="23355"/>
                </a:lnTo>
                <a:lnTo>
                  <a:pt x="2095" y="23761"/>
                </a:lnTo>
                <a:lnTo>
                  <a:pt x="8559" y="23761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05779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001724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26" y="0"/>
                </a:moveTo>
                <a:lnTo>
                  <a:pt x="5422" y="0"/>
                </a:lnTo>
                <a:lnTo>
                  <a:pt x="0" y="5435"/>
                </a:lnTo>
                <a:lnTo>
                  <a:pt x="0" y="19227"/>
                </a:lnTo>
                <a:lnTo>
                  <a:pt x="5422" y="24663"/>
                </a:lnTo>
                <a:lnTo>
                  <a:pt x="172326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26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001722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001717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057798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47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090877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89" h="59054">
                <a:moveTo>
                  <a:pt x="15913" y="0"/>
                </a:moveTo>
                <a:lnTo>
                  <a:pt x="0" y="0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5651"/>
                </a:lnTo>
                <a:lnTo>
                  <a:pt x="15913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717984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450449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455552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722068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5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449057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452311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722582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457421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458808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705390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7229" y="7070173"/>
            <a:ext cx="10692003" cy="4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4" name="object 214"/>
          <p:cNvSpPr txBox="1"/>
          <p:nvPr/>
        </p:nvSpPr>
        <p:spPr>
          <a:xfrm>
            <a:off x="707299" y="400668"/>
            <a:ext cx="953135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0000"/>
              </a:lnSpc>
            </a:pPr>
            <a:r>
              <a:rPr sz="900" dirty="0">
                <a:solidFill>
                  <a:srgbClr val="4672A5"/>
                </a:solidFill>
                <a:latin typeface="Arial Narrow"/>
                <a:cs typeface="Arial Narrow"/>
              </a:rPr>
              <a:t>ИНВЕСТИЦИОННАЯ ДЕЯТЕЛЬНОСТЬ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75" name="object 180"/>
          <p:cNvSpPr txBox="1"/>
          <p:nvPr/>
        </p:nvSpPr>
        <p:spPr>
          <a:xfrm>
            <a:off x="6915759" y="463499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221" name="object 215"/>
          <p:cNvSpPr txBox="1"/>
          <p:nvPr/>
        </p:nvSpPr>
        <p:spPr>
          <a:xfrm>
            <a:off x="723947" y="1044049"/>
            <a:ext cx="926224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5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ЗАМЕНА НАСОСНОГО ОБОРУДОВАНИЯ НА КНС</a:t>
            </a:r>
          </a:p>
        </p:txBody>
      </p:sp>
      <p:sp>
        <p:nvSpPr>
          <p:cNvPr id="218" name="object 215"/>
          <p:cNvSpPr txBox="1"/>
          <p:nvPr/>
        </p:nvSpPr>
        <p:spPr>
          <a:xfrm>
            <a:off x="4061290" y="1496405"/>
            <a:ext cx="2854469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defRPr/>
            </a:pPr>
            <a:r>
              <a:rPr lang="ru-RU" sz="2800" b="1" kern="0" dirty="0" smtClean="0">
                <a:ea typeface="Batang" panose="02030600000101010101" pitchFamily="18" charset="-127"/>
                <a:cs typeface="Times New Roman" panose="02020603050405020304" pitchFamily="18" charset="0"/>
              </a:rPr>
              <a:t>49,2 </a:t>
            </a:r>
            <a:r>
              <a:rPr lang="ru-RU" sz="2800" b="1" kern="0" dirty="0" err="1" smtClean="0">
                <a:ea typeface="Batang" panose="02030600000101010101" pitchFamily="18" charset="-127"/>
                <a:cs typeface="Times New Roman" panose="02020603050405020304" pitchFamily="18" charset="0"/>
              </a:rPr>
              <a:t>млн.тенге</a:t>
            </a:r>
            <a:r>
              <a:rPr lang="ru-RU" sz="2800" b="1" kern="0" dirty="0" smtClean="0"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endParaRPr lang="ru-RU" sz="2800" b="1" kern="0" dirty="0"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227" name="Заголовок 1"/>
          <p:cNvSpPr txBox="1">
            <a:spLocks/>
          </p:cNvSpPr>
          <p:nvPr/>
        </p:nvSpPr>
        <p:spPr>
          <a:xfrm>
            <a:off x="2682404" y="1927292"/>
            <a:ext cx="5887054" cy="363509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ctr">
              <a:lnSpc>
                <a:spcPct val="90000"/>
              </a:lnSpc>
              <a:spcBef>
                <a:spcPts val="750"/>
              </a:spcBef>
              <a:defRPr/>
            </a:pPr>
            <a:r>
              <a:rPr lang="ru-RU" altLang="ru-RU" sz="2000" b="1" dirty="0"/>
              <a:t>насосное оборудование на </a:t>
            </a:r>
            <a:r>
              <a:rPr lang="ru-RU" altLang="ru-RU" sz="2000" b="1" dirty="0" smtClean="0"/>
              <a:t>7 </a:t>
            </a:r>
            <a:r>
              <a:rPr lang="ru-RU" altLang="ru-RU" sz="2000" b="1" dirty="0"/>
              <a:t>подкачивающих </a:t>
            </a:r>
            <a:r>
              <a:rPr lang="ru-RU" altLang="ru-RU" sz="2000" b="1" dirty="0" smtClean="0"/>
              <a:t>КНС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8" name="TextBox 80"/>
          <p:cNvSpPr txBox="1">
            <a:spLocks noChangeArrowheads="1"/>
          </p:cNvSpPr>
          <p:nvPr/>
        </p:nvSpPr>
        <p:spPr bwMode="auto">
          <a:xfrm>
            <a:off x="2754412" y="5599013"/>
            <a:ext cx="851000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ru-RU" altLang="ru-RU" sz="1800" b="1" dirty="0">
                <a:latin typeface="+mn-lt"/>
              </a:rPr>
              <a:t>Количество замененных насосов </a:t>
            </a:r>
            <a:r>
              <a:rPr lang="ru-RU" altLang="ru-RU" sz="1800" b="1" dirty="0" smtClean="0">
                <a:latin typeface="+mn-lt"/>
              </a:rPr>
              <a:t>– 15 штук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ru-RU" altLang="ru-RU" sz="1800" b="1" dirty="0" smtClean="0">
                <a:latin typeface="+mn-lt"/>
              </a:rPr>
              <a:t>Пропускная </a:t>
            </a:r>
            <a:r>
              <a:rPr lang="ru-RU" altLang="ru-RU" sz="1800" b="1" dirty="0">
                <a:latin typeface="+mn-lt"/>
              </a:rPr>
              <a:t>способность стоков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1800" i="1" dirty="0">
                <a:latin typeface="+mn-lt"/>
              </a:rPr>
              <a:t>     - до модернизации составляла </a:t>
            </a:r>
            <a:r>
              <a:rPr lang="ru-RU" altLang="ru-RU" sz="1800" i="1" dirty="0" smtClean="0">
                <a:latin typeface="+mn-lt"/>
              </a:rPr>
              <a:t>700 </a:t>
            </a:r>
            <a:r>
              <a:rPr lang="ru-RU" altLang="ru-RU" sz="1800" i="1" dirty="0">
                <a:latin typeface="+mn-lt"/>
              </a:rPr>
              <a:t>м3/час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1800" i="1" dirty="0">
                <a:latin typeface="+mn-lt"/>
              </a:rPr>
              <a:t>     - после модернизации увеличилась до </a:t>
            </a:r>
            <a:r>
              <a:rPr lang="ru-RU" altLang="ru-RU" sz="1800" i="1" dirty="0" smtClean="0">
                <a:latin typeface="+mn-lt"/>
              </a:rPr>
              <a:t>1 100 м3/час </a:t>
            </a:r>
            <a:endParaRPr lang="ru-RU" altLang="ru-RU" sz="1800" i="1" dirty="0"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ru-RU" altLang="ru-RU" sz="1800" b="1" dirty="0">
                <a:latin typeface="+mn-lt"/>
              </a:rPr>
              <a:t>Снижен износ по КНС с </a:t>
            </a:r>
            <a:r>
              <a:rPr lang="ru-RU" altLang="ru-RU" sz="1800" b="1" dirty="0" smtClean="0">
                <a:latin typeface="+mn-lt"/>
              </a:rPr>
              <a:t>40% до 36% </a:t>
            </a:r>
            <a:endParaRPr lang="ru-RU" altLang="ru-RU" sz="1800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781" y="2351712"/>
            <a:ext cx="2812676" cy="3220743"/>
          </a:xfrm>
          <a:prstGeom prst="rect">
            <a:avLst/>
          </a:prstGeom>
        </p:spPr>
      </p:pic>
      <p:pic>
        <p:nvPicPr>
          <p:cNvPr id="229" name="Рисунок 2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5" t="519" r="14943" b="10501"/>
          <a:stretch/>
        </p:blipFill>
        <p:spPr>
          <a:xfrm>
            <a:off x="5835995" y="2328069"/>
            <a:ext cx="2742214" cy="322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1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262795" y="487311"/>
            <a:ext cx="690880" cy="124460"/>
          </a:xfrm>
          <a:custGeom>
            <a:avLst/>
            <a:gdLst/>
            <a:ahLst/>
            <a:cxnLst/>
            <a:rect l="l" t="t" r="r" b="b"/>
            <a:pathLst>
              <a:path w="690879" h="124459">
                <a:moveTo>
                  <a:pt x="690879" y="0"/>
                </a:moveTo>
                <a:lnTo>
                  <a:pt x="0" y="0"/>
                </a:lnTo>
                <a:lnTo>
                  <a:pt x="0" y="124307"/>
                </a:lnTo>
                <a:lnTo>
                  <a:pt x="690879" y="124307"/>
                </a:lnTo>
                <a:lnTo>
                  <a:pt x="69087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62795" y="578243"/>
            <a:ext cx="705485" cy="33655"/>
          </a:xfrm>
          <a:custGeom>
            <a:avLst/>
            <a:gdLst/>
            <a:ahLst/>
            <a:cxnLst/>
            <a:rect l="l" t="t" r="r" b="b"/>
            <a:pathLst>
              <a:path w="705484" h="33654">
                <a:moveTo>
                  <a:pt x="705281" y="32867"/>
                </a:moveTo>
                <a:lnTo>
                  <a:pt x="698385" y="32867"/>
                </a:lnTo>
                <a:lnTo>
                  <a:pt x="698385" y="33375"/>
                </a:lnTo>
                <a:lnTo>
                  <a:pt x="705281" y="33375"/>
                </a:lnTo>
                <a:lnTo>
                  <a:pt x="705281" y="32867"/>
                </a:lnTo>
                <a:close/>
              </a:path>
              <a:path w="705484" h="33654">
                <a:moveTo>
                  <a:pt x="682942" y="0"/>
                </a:moveTo>
                <a:lnTo>
                  <a:pt x="18910" y="0"/>
                </a:lnTo>
                <a:lnTo>
                  <a:pt x="18910" y="33362"/>
                </a:lnTo>
                <a:lnTo>
                  <a:pt x="682942" y="33362"/>
                </a:lnTo>
                <a:lnTo>
                  <a:pt x="682942" y="0"/>
                </a:lnTo>
                <a:close/>
              </a:path>
              <a:path w="705484" h="33654">
                <a:moveTo>
                  <a:pt x="3467" y="33337"/>
                </a:moveTo>
                <a:lnTo>
                  <a:pt x="0" y="33337"/>
                </a:lnTo>
                <a:lnTo>
                  <a:pt x="3467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54882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69539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79202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79202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2503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79202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2503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2503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97649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62605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41587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94853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3464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979202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79202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79202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92503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92503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92503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76797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8645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8645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28645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262795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262795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262795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28374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26986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28645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28645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28645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0256298" y="467314"/>
            <a:ext cx="130175" cy="148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706F6F"/>
                </a:solidFill>
                <a:latin typeface="Arial Narrow"/>
                <a:cs typeface="Arial Narrow"/>
              </a:rPr>
              <a:t>21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842374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842373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8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846704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0" y="0"/>
                </a:moveTo>
                <a:lnTo>
                  <a:pt x="3833495" y="0"/>
                </a:lnTo>
                <a:lnTo>
                  <a:pt x="3833495" y="91655"/>
                </a:lnTo>
                <a:lnTo>
                  <a:pt x="0" y="91655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83605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673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73760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87917" y="487946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033"/>
                </a:lnTo>
              </a:path>
            </a:pathLst>
          </a:custGeom>
          <a:ln w="9918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73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673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50189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9205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511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7017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11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7017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4573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647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511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7017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4573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47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4573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647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483605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673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83605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673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483605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673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5088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69900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49496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68511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473938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664097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4808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6710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46700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6571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511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7017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511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7017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511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7017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4573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647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4573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647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4573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647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079006" y="246153"/>
            <a:ext cx="710772" cy="453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34293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34293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362259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308094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362259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30809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334293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334293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62259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62259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08094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0809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39645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30" h="124459">
                <a:moveTo>
                  <a:pt x="925753" y="0"/>
                </a:moveTo>
                <a:lnTo>
                  <a:pt x="0" y="0"/>
                </a:lnTo>
                <a:lnTo>
                  <a:pt x="0" y="124307"/>
                </a:lnTo>
                <a:lnTo>
                  <a:pt x="925753" y="124307"/>
                </a:lnTo>
                <a:lnTo>
                  <a:pt x="925753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939658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89" h="33654">
                <a:moveTo>
                  <a:pt x="910132" y="32867"/>
                </a:moveTo>
                <a:lnTo>
                  <a:pt x="901496" y="32867"/>
                </a:lnTo>
                <a:lnTo>
                  <a:pt x="901496" y="33375"/>
                </a:lnTo>
                <a:lnTo>
                  <a:pt x="910132" y="33375"/>
                </a:lnTo>
                <a:lnTo>
                  <a:pt x="910132" y="32867"/>
                </a:lnTo>
                <a:close/>
              </a:path>
              <a:path w="910589" h="33654">
                <a:moveTo>
                  <a:pt x="882167" y="0"/>
                </a:moveTo>
                <a:lnTo>
                  <a:pt x="23647" y="0"/>
                </a:lnTo>
                <a:lnTo>
                  <a:pt x="23647" y="33362"/>
                </a:lnTo>
                <a:lnTo>
                  <a:pt x="882167" y="33362"/>
                </a:lnTo>
                <a:lnTo>
                  <a:pt x="882167" y="0"/>
                </a:lnTo>
                <a:close/>
              </a:path>
              <a:path w="910589" h="33654">
                <a:moveTo>
                  <a:pt x="4330" y="33337"/>
                </a:moveTo>
                <a:lnTo>
                  <a:pt x="0" y="33337"/>
                </a:lnTo>
                <a:lnTo>
                  <a:pt x="4330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44800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859452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86910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86910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81495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86910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81495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81495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86640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85251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831494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838443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824558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86910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86910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86910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1495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81495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81495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953652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96330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9633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9633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939658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939658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939658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96059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94671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96330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9633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9633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35762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35762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35762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35762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375924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38557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38557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3314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38557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3314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3314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35762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35762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35762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3828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3689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3479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35491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3410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38557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38557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38557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3314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314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314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082195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80" h="83820">
                <a:moveTo>
                  <a:pt x="14820" y="0"/>
                </a:moveTo>
                <a:lnTo>
                  <a:pt x="2527" y="0"/>
                </a:lnTo>
                <a:lnTo>
                  <a:pt x="0" y="2539"/>
                </a:lnTo>
                <a:lnTo>
                  <a:pt x="0" y="80810"/>
                </a:lnTo>
                <a:lnTo>
                  <a:pt x="2527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032086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18763" y="2276"/>
                </a:lnTo>
                <a:lnTo>
                  <a:pt x="7629" y="8815"/>
                </a:lnTo>
                <a:lnTo>
                  <a:pt x="0" y="15900"/>
                </a:lnTo>
                <a:lnTo>
                  <a:pt x="117347" y="15900"/>
                </a:lnTo>
                <a:lnTo>
                  <a:pt x="110921" y="9893"/>
                </a:lnTo>
                <a:lnTo>
                  <a:pt x="100065" y="2860"/>
                </a:lnTo>
                <a:lnTo>
                  <a:pt x="87456" y="35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027756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60" h="145415">
                <a:moveTo>
                  <a:pt x="124091" y="0"/>
                </a:moveTo>
                <a:lnTo>
                  <a:pt x="0" y="0"/>
                </a:lnTo>
                <a:lnTo>
                  <a:pt x="0" y="92316"/>
                </a:lnTo>
                <a:lnTo>
                  <a:pt x="16140" y="130125"/>
                </a:lnTo>
                <a:lnTo>
                  <a:pt x="124091" y="144805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27756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1750" y="0"/>
                </a:moveTo>
                <a:lnTo>
                  <a:pt x="0" y="0"/>
                </a:lnTo>
                <a:lnTo>
                  <a:pt x="0" y="48564"/>
                </a:lnTo>
                <a:lnTo>
                  <a:pt x="7046" y="90293"/>
                </a:lnTo>
                <a:lnTo>
                  <a:pt x="38071" y="108897"/>
                </a:lnTo>
                <a:lnTo>
                  <a:pt x="33398" y="97011"/>
                </a:lnTo>
                <a:lnTo>
                  <a:pt x="31750" y="83921"/>
                </a:lnTo>
                <a:lnTo>
                  <a:pt x="31750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59501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10" h="165100">
                <a:moveTo>
                  <a:pt x="92341" y="0"/>
                </a:moveTo>
                <a:lnTo>
                  <a:pt x="0" y="0"/>
                </a:lnTo>
                <a:lnTo>
                  <a:pt x="0" y="112204"/>
                </a:lnTo>
                <a:lnTo>
                  <a:pt x="16126" y="150035"/>
                </a:lnTo>
                <a:lnTo>
                  <a:pt x="92341" y="16474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027756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985467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985264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985842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162592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99520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162592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0805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0805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99520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99905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16642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985270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985268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985457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985264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985842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985270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985268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082010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998038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166427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082010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998038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166427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042439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5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042441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5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069296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80" h="59054">
                <a:moveTo>
                  <a:pt x="37490" y="0"/>
                </a:moveTo>
                <a:lnTo>
                  <a:pt x="5651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490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084515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70">
                <a:moveTo>
                  <a:pt x="0" y="0"/>
                </a:moveTo>
                <a:lnTo>
                  <a:pt x="0" y="1181"/>
                </a:lnTo>
                <a:lnTo>
                  <a:pt x="939" y="495"/>
                </a:lnTo>
                <a:lnTo>
                  <a:pt x="2095" y="88"/>
                </a:lnTo>
                <a:lnTo>
                  <a:pt x="8559" y="8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084513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89" h="26035">
                <a:moveTo>
                  <a:pt x="8559" y="0"/>
                </a:moveTo>
                <a:lnTo>
                  <a:pt x="2095" y="0"/>
                </a:lnTo>
                <a:lnTo>
                  <a:pt x="939" y="406"/>
                </a:lnTo>
                <a:lnTo>
                  <a:pt x="0" y="1092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084515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084515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8559" y="0"/>
                </a:moveTo>
                <a:lnTo>
                  <a:pt x="0" y="0"/>
                </a:lnTo>
                <a:lnTo>
                  <a:pt x="0" y="22669"/>
                </a:lnTo>
                <a:lnTo>
                  <a:pt x="939" y="23355"/>
                </a:lnTo>
                <a:lnTo>
                  <a:pt x="2095" y="23761"/>
                </a:lnTo>
                <a:lnTo>
                  <a:pt x="8559" y="23761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05779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001724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26" y="0"/>
                </a:moveTo>
                <a:lnTo>
                  <a:pt x="5422" y="0"/>
                </a:lnTo>
                <a:lnTo>
                  <a:pt x="0" y="5435"/>
                </a:lnTo>
                <a:lnTo>
                  <a:pt x="0" y="19227"/>
                </a:lnTo>
                <a:lnTo>
                  <a:pt x="5422" y="24663"/>
                </a:lnTo>
                <a:lnTo>
                  <a:pt x="172326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26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001722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001717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057798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47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090877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89" h="59054">
                <a:moveTo>
                  <a:pt x="15913" y="0"/>
                </a:moveTo>
                <a:lnTo>
                  <a:pt x="0" y="0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5651"/>
                </a:lnTo>
                <a:lnTo>
                  <a:pt x="15913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717984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450449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455552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722068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5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449057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452311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722582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457421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458808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705390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0" y="7118667"/>
            <a:ext cx="10692003" cy="4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4" name="object 214"/>
          <p:cNvSpPr txBox="1"/>
          <p:nvPr/>
        </p:nvSpPr>
        <p:spPr>
          <a:xfrm>
            <a:off x="707299" y="400668"/>
            <a:ext cx="953135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0000"/>
              </a:lnSpc>
            </a:pPr>
            <a:r>
              <a:rPr sz="900" dirty="0">
                <a:solidFill>
                  <a:srgbClr val="4672A5"/>
                </a:solidFill>
                <a:latin typeface="Arial Narrow"/>
                <a:cs typeface="Arial Narrow"/>
              </a:rPr>
              <a:t>ИНВЕСТИЦИОННАЯ ДЕЯТЕЛЬНОСТЬ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75" name="object 180"/>
          <p:cNvSpPr txBox="1"/>
          <p:nvPr/>
        </p:nvSpPr>
        <p:spPr>
          <a:xfrm>
            <a:off x="6915759" y="463499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221" name="object 215"/>
          <p:cNvSpPr txBox="1"/>
          <p:nvPr/>
        </p:nvSpPr>
        <p:spPr>
          <a:xfrm>
            <a:off x="906234" y="1062734"/>
            <a:ext cx="926224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5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ПРИОБРЕТЕНИЕ ОБОРУДОВАНИЯ НА КОС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15062" y="1546602"/>
            <a:ext cx="2474908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defRPr/>
            </a:pPr>
            <a:r>
              <a:rPr lang="ru-RU" sz="3200" b="1" dirty="0" smtClean="0">
                <a:cs typeface="Times New Roman" panose="02020603050405020304" pitchFamily="18" charset="0"/>
              </a:rPr>
              <a:t>13 </a:t>
            </a:r>
            <a:r>
              <a:rPr lang="ru-RU" sz="3200" b="1" dirty="0" err="1">
                <a:cs typeface="Times New Roman" panose="02020603050405020304" pitchFamily="18" charset="0"/>
              </a:rPr>
              <a:t>млн.тенге</a:t>
            </a:r>
            <a:endParaRPr lang="ru-RU" sz="3200" b="1" dirty="0">
              <a:cs typeface="Times New Roman" panose="02020603050405020304" pitchFamily="18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8" b="20524"/>
          <a:stretch/>
        </p:blipFill>
        <p:spPr>
          <a:xfrm>
            <a:off x="1110072" y="2288939"/>
            <a:ext cx="3607912" cy="2707256"/>
          </a:xfrm>
          <a:prstGeom prst="rect">
            <a:avLst/>
          </a:prstGeom>
        </p:spPr>
      </p:pic>
      <p:pic>
        <p:nvPicPr>
          <p:cNvPr id="218" name="Рисунок 2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2" r="16662" b="1227"/>
          <a:stretch/>
        </p:blipFill>
        <p:spPr>
          <a:xfrm>
            <a:off x="5639661" y="2178267"/>
            <a:ext cx="4337258" cy="2880320"/>
          </a:xfrm>
          <a:prstGeom prst="rect">
            <a:avLst/>
          </a:prstGeom>
        </p:spPr>
      </p:pic>
      <p:sp>
        <p:nvSpPr>
          <p:cNvPr id="219" name="Прямоугольник 8"/>
          <p:cNvSpPr>
            <a:spLocks noChangeArrowheads="1"/>
          </p:cNvSpPr>
          <p:nvPr/>
        </p:nvSpPr>
        <p:spPr bwMode="auto">
          <a:xfrm>
            <a:off x="5543172" y="5172345"/>
            <a:ext cx="4634729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200" b="1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АНАЛИЗАТОРЫ ФОСФАТА: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defRPr/>
            </a:pPr>
            <a:r>
              <a:rPr lang="ru-RU" altLang="ru-RU" sz="19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своевременное определение допустимой концентрации фосфатов в стоках и рациональное использование химических реагентов без нарушения экологии</a:t>
            </a:r>
          </a:p>
        </p:txBody>
      </p:sp>
      <p:sp>
        <p:nvSpPr>
          <p:cNvPr id="222" name="Прямоугольник 221"/>
          <p:cNvSpPr/>
          <p:nvPr/>
        </p:nvSpPr>
        <p:spPr>
          <a:xfrm>
            <a:off x="6570836" y="1548446"/>
            <a:ext cx="247490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defRPr/>
            </a:pPr>
            <a:r>
              <a:rPr lang="ru-RU" sz="3200" b="1" dirty="0" smtClean="0">
                <a:cs typeface="Times New Roman" panose="02020603050405020304" pitchFamily="18" charset="0"/>
              </a:rPr>
              <a:t>55 </a:t>
            </a:r>
            <a:r>
              <a:rPr lang="ru-RU" sz="3200" b="1" dirty="0" err="1">
                <a:cs typeface="Times New Roman" panose="02020603050405020304" pitchFamily="18" charset="0"/>
              </a:rPr>
              <a:t>млн.тенге</a:t>
            </a:r>
            <a:endParaRPr lang="ru-RU" sz="3200" b="1" dirty="0">
              <a:cs typeface="Times New Roman" panose="02020603050405020304" pitchFamily="18" charset="0"/>
            </a:endParaRPr>
          </a:p>
        </p:txBody>
      </p:sp>
      <p:sp>
        <p:nvSpPr>
          <p:cNvPr id="223" name="Прямоугольник 8"/>
          <p:cNvSpPr>
            <a:spLocks noChangeArrowheads="1"/>
          </p:cNvSpPr>
          <p:nvPr/>
        </p:nvSpPr>
        <p:spPr bwMode="auto">
          <a:xfrm>
            <a:off x="892255" y="5218932"/>
            <a:ext cx="4634729" cy="13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200" b="1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МЕХАНИЧЕСКАЯ ТОПКА: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defRPr/>
            </a:pPr>
            <a:r>
              <a:rPr lang="ru-RU" altLang="ru-RU" sz="19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стабильное теплоснабжение при бесперебойной подаче твердого топлива</a:t>
            </a:r>
            <a:endParaRPr lang="ru-RU" altLang="ru-RU" sz="1900" dirty="0" smtClean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577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262795" y="487311"/>
            <a:ext cx="690880" cy="124460"/>
          </a:xfrm>
          <a:custGeom>
            <a:avLst/>
            <a:gdLst/>
            <a:ahLst/>
            <a:cxnLst/>
            <a:rect l="l" t="t" r="r" b="b"/>
            <a:pathLst>
              <a:path w="690879" h="124459">
                <a:moveTo>
                  <a:pt x="690879" y="0"/>
                </a:moveTo>
                <a:lnTo>
                  <a:pt x="0" y="0"/>
                </a:lnTo>
                <a:lnTo>
                  <a:pt x="0" y="124307"/>
                </a:lnTo>
                <a:lnTo>
                  <a:pt x="690879" y="124307"/>
                </a:lnTo>
                <a:lnTo>
                  <a:pt x="69087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62795" y="578243"/>
            <a:ext cx="705485" cy="33655"/>
          </a:xfrm>
          <a:custGeom>
            <a:avLst/>
            <a:gdLst/>
            <a:ahLst/>
            <a:cxnLst/>
            <a:rect l="l" t="t" r="r" b="b"/>
            <a:pathLst>
              <a:path w="705484" h="33654">
                <a:moveTo>
                  <a:pt x="705281" y="32867"/>
                </a:moveTo>
                <a:lnTo>
                  <a:pt x="698385" y="32867"/>
                </a:lnTo>
                <a:lnTo>
                  <a:pt x="698385" y="33375"/>
                </a:lnTo>
                <a:lnTo>
                  <a:pt x="705281" y="33375"/>
                </a:lnTo>
                <a:lnTo>
                  <a:pt x="705281" y="32867"/>
                </a:lnTo>
                <a:close/>
              </a:path>
              <a:path w="705484" h="33654">
                <a:moveTo>
                  <a:pt x="682942" y="0"/>
                </a:moveTo>
                <a:lnTo>
                  <a:pt x="18910" y="0"/>
                </a:lnTo>
                <a:lnTo>
                  <a:pt x="18910" y="33362"/>
                </a:lnTo>
                <a:lnTo>
                  <a:pt x="682942" y="33362"/>
                </a:lnTo>
                <a:lnTo>
                  <a:pt x="682942" y="0"/>
                </a:lnTo>
                <a:close/>
              </a:path>
              <a:path w="705484" h="33654">
                <a:moveTo>
                  <a:pt x="3467" y="33337"/>
                </a:moveTo>
                <a:lnTo>
                  <a:pt x="0" y="33337"/>
                </a:lnTo>
                <a:lnTo>
                  <a:pt x="3467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54882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69539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79202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79202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2503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79202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2503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2503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97649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62605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41587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94853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3464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979202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79202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79202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92503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92503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92503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76797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8645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8645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28645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262795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262795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262795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28374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26986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28645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28645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28645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0256298" y="467314"/>
            <a:ext cx="130175" cy="148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706F6F"/>
                </a:solidFill>
                <a:latin typeface="Arial Narrow"/>
                <a:cs typeface="Arial Narrow"/>
              </a:rPr>
              <a:t>21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842374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842373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8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846704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0" y="0"/>
                </a:moveTo>
                <a:lnTo>
                  <a:pt x="3833495" y="0"/>
                </a:lnTo>
                <a:lnTo>
                  <a:pt x="3833495" y="91655"/>
                </a:lnTo>
                <a:lnTo>
                  <a:pt x="0" y="91655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83605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673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73760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87917" y="487946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033"/>
                </a:lnTo>
              </a:path>
            </a:pathLst>
          </a:custGeom>
          <a:ln w="9918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73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673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50189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9205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511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7017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11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7017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4573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647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511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7017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4573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47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4573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647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483605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673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83605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673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483605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673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5088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69900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49496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68511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473938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664097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4808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6710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46700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6571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511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7017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511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7017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511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7017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4573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647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4573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647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4573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647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079006" y="246153"/>
            <a:ext cx="710772" cy="453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34293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34293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362259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308094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362259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30809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334293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334293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62259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62259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08094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0809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39645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30" h="124459">
                <a:moveTo>
                  <a:pt x="925753" y="0"/>
                </a:moveTo>
                <a:lnTo>
                  <a:pt x="0" y="0"/>
                </a:lnTo>
                <a:lnTo>
                  <a:pt x="0" y="124307"/>
                </a:lnTo>
                <a:lnTo>
                  <a:pt x="925753" y="124307"/>
                </a:lnTo>
                <a:lnTo>
                  <a:pt x="925753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939658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89" h="33654">
                <a:moveTo>
                  <a:pt x="910132" y="32867"/>
                </a:moveTo>
                <a:lnTo>
                  <a:pt x="901496" y="32867"/>
                </a:lnTo>
                <a:lnTo>
                  <a:pt x="901496" y="33375"/>
                </a:lnTo>
                <a:lnTo>
                  <a:pt x="910132" y="33375"/>
                </a:lnTo>
                <a:lnTo>
                  <a:pt x="910132" y="32867"/>
                </a:lnTo>
                <a:close/>
              </a:path>
              <a:path w="910589" h="33654">
                <a:moveTo>
                  <a:pt x="882167" y="0"/>
                </a:moveTo>
                <a:lnTo>
                  <a:pt x="23647" y="0"/>
                </a:lnTo>
                <a:lnTo>
                  <a:pt x="23647" y="33362"/>
                </a:lnTo>
                <a:lnTo>
                  <a:pt x="882167" y="33362"/>
                </a:lnTo>
                <a:lnTo>
                  <a:pt x="882167" y="0"/>
                </a:lnTo>
                <a:close/>
              </a:path>
              <a:path w="910589" h="33654">
                <a:moveTo>
                  <a:pt x="4330" y="33337"/>
                </a:moveTo>
                <a:lnTo>
                  <a:pt x="0" y="33337"/>
                </a:lnTo>
                <a:lnTo>
                  <a:pt x="4330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44800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859452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86910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86910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81495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86910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81495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81495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86640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85251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831494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838443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824558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86910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86910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86910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1495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81495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81495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953652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96330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9633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9633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939658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939658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939658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96059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94671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96330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9633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9633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35762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35762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35762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35762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375924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38557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38557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3314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38557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3314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3314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35762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35762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35762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3828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3689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3479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35491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3410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38557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38557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38557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3314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314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314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082195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80" h="83820">
                <a:moveTo>
                  <a:pt x="14820" y="0"/>
                </a:moveTo>
                <a:lnTo>
                  <a:pt x="2527" y="0"/>
                </a:lnTo>
                <a:lnTo>
                  <a:pt x="0" y="2539"/>
                </a:lnTo>
                <a:lnTo>
                  <a:pt x="0" y="80810"/>
                </a:lnTo>
                <a:lnTo>
                  <a:pt x="2527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032086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18763" y="2276"/>
                </a:lnTo>
                <a:lnTo>
                  <a:pt x="7629" y="8815"/>
                </a:lnTo>
                <a:lnTo>
                  <a:pt x="0" y="15900"/>
                </a:lnTo>
                <a:lnTo>
                  <a:pt x="117347" y="15900"/>
                </a:lnTo>
                <a:lnTo>
                  <a:pt x="110921" y="9893"/>
                </a:lnTo>
                <a:lnTo>
                  <a:pt x="100065" y="2860"/>
                </a:lnTo>
                <a:lnTo>
                  <a:pt x="87456" y="35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027756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60" h="145415">
                <a:moveTo>
                  <a:pt x="124091" y="0"/>
                </a:moveTo>
                <a:lnTo>
                  <a:pt x="0" y="0"/>
                </a:lnTo>
                <a:lnTo>
                  <a:pt x="0" y="92316"/>
                </a:lnTo>
                <a:lnTo>
                  <a:pt x="16140" y="130125"/>
                </a:lnTo>
                <a:lnTo>
                  <a:pt x="124091" y="144805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27756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1750" y="0"/>
                </a:moveTo>
                <a:lnTo>
                  <a:pt x="0" y="0"/>
                </a:lnTo>
                <a:lnTo>
                  <a:pt x="0" y="48564"/>
                </a:lnTo>
                <a:lnTo>
                  <a:pt x="7046" y="90293"/>
                </a:lnTo>
                <a:lnTo>
                  <a:pt x="38071" y="108897"/>
                </a:lnTo>
                <a:lnTo>
                  <a:pt x="33398" y="97011"/>
                </a:lnTo>
                <a:lnTo>
                  <a:pt x="31750" y="83921"/>
                </a:lnTo>
                <a:lnTo>
                  <a:pt x="31750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59501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10" h="165100">
                <a:moveTo>
                  <a:pt x="92341" y="0"/>
                </a:moveTo>
                <a:lnTo>
                  <a:pt x="0" y="0"/>
                </a:lnTo>
                <a:lnTo>
                  <a:pt x="0" y="112204"/>
                </a:lnTo>
                <a:lnTo>
                  <a:pt x="16126" y="150035"/>
                </a:lnTo>
                <a:lnTo>
                  <a:pt x="92341" y="16474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027756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985467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985264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985842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162592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99520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162592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0805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0805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99520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99905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16642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985270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985268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985457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985264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985842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985270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985268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082010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998038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166427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082010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998038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166427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042439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5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042441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5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069296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80" h="59054">
                <a:moveTo>
                  <a:pt x="37490" y="0"/>
                </a:moveTo>
                <a:lnTo>
                  <a:pt x="5651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490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084515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70">
                <a:moveTo>
                  <a:pt x="0" y="0"/>
                </a:moveTo>
                <a:lnTo>
                  <a:pt x="0" y="1181"/>
                </a:lnTo>
                <a:lnTo>
                  <a:pt x="939" y="495"/>
                </a:lnTo>
                <a:lnTo>
                  <a:pt x="2095" y="88"/>
                </a:lnTo>
                <a:lnTo>
                  <a:pt x="8559" y="8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084513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89" h="26035">
                <a:moveTo>
                  <a:pt x="8559" y="0"/>
                </a:moveTo>
                <a:lnTo>
                  <a:pt x="2095" y="0"/>
                </a:lnTo>
                <a:lnTo>
                  <a:pt x="939" y="406"/>
                </a:lnTo>
                <a:lnTo>
                  <a:pt x="0" y="1092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084515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084515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8559" y="0"/>
                </a:moveTo>
                <a:lnTo>
                  <a:pt x="0" y="0"/>
                </a:lnTo>
                <a:lnTo>
                  <a:pt x="0" y="22669"/>
                </a:lnTo>
                <a:lnTo>
                  <a:pt x="939" y="23355"/>
                </a:lnTo>
                <a:lnTo>
                  <a:pt x="2095" y="23761"/>
                </a:lnTo>
                <a:lnTo>
                  <a:pt x="8559" y="23761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05779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001724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26" y="0"/>
                </a:moveTo>
                <a:lnTo>
                  <a:pt x="5422" y="0"/>
                </a:lnTo>
                <a:lnTo>
                  <a:pt x="0" y="5435"/>
                </a:lnTo>
                <a:lnTo>
                  <a:pt x="0" y="19227"/>
                </a:lnTo>
                <a:lnTo>
                  <a:pt x="5422" y="24663"/>
                </a:lnTo>
                <a:lnTo>
                  <a:pt x="172326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26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001722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001717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057798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47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090877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89" h="59054">
                <a:moveTo>
                  <a:pt x="15913" y="0"/>
                </a:moveTo>
                <a:lnTo>
                  <a:pt x="0" y="0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5651"/>
                </a:lnTo>
                <a:lnTo>
                  <a:pt x="15913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717984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450449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455552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722068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5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449057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452311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722582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457421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458808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705390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0" y="7118667"/>
            <a:ext cx="10692003" cy="4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4" name="object 214"/>
          <p:cNvSpPr txBox="1"/>
          <p:nvPr/>
        </p:nvSpPr>
        <p:spPr>
          <a:xfrm>
            <a:off x="707299" y="400668"/>
            <a:ext cx="953135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0000"/>
              </a:lnSpc>
            </a:pPr>
            <a:r>
              <a:rPr sz="900" dirty="0">
                <a:solidFill>
                  <a:srgbClr val="4672A5"/>
                </a:solidFill>
                <a:latin typeface="Arial Narrow"/>
                <a:cs typeface="Arial Narrow"/>
              </a:rPr>
              <a:t>ИНВЕСТИЦИОННАЯ ДЕЯТЕЛЬНОСТЬ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75" name="object 180"/>
          <p:cNvSpPr txBox="1"/>
          <p:nvPr/>
        </p:nvSpPr>
        <p:spPr>
          <a:xfrm>
            <a:off x="6915759" y="463499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221" name="object 215"/>
          <p:cNvSpPr txBox="1"/>
          <p:nvPr/>
        </p:nvSpPr>
        <p:spPr>
          <a:xfrm>
            <a:off x="378148" y="787364"/>
            <a:ext cx="10008325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6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МОДЕРНИЗАЦИЯ 4-го КАНАЛА ОЧИСТКИ СТОЧНЫХ ВОД</a:t>
            </a:r>
          </a:p>
          <a:p>
            <a:pPr marL="12700" algn="ctr"/>
            <a:r>
              <a:rPr lang="ru-RU" sz="26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НА СТАНЦИИ УЛЬТРАФИОЛЕТА КОС</a:t>
            </a:r>
          </a:p>
        </p:txBody>
      </p:sp>
      <p:sp>
        <p:nvSpPr>
          <p:cNvPr id="224" name="Прямоугольник 8"/>
          <p:cNvSpPr>
            <a:spLocks noChangeArrowheads="1"/>
          </p:cNvSpPr>
          <p:nvPr/>
        </p:nvSpPr>
        <p:spPr bwMode="auto">
          <a:xfrm>
            <a:off x="496939" y="5803537"/>
            <a:ext cx="96981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</a:rPr>
              <a:t>Цех УФО введен в эксплуатацию в 2015 </a:t>
            </a:r>
            <a:r>
              <a:rPr lang="ru-RU" altLang="ru-RU" sz="16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году.  Срок 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</a:rPr>
              <a:t>службы бактерицидных ламп 500 дней</a:t>
            </a:r>
          </a:p>
        </p:txBody>
      </p:sp>
      <p:sp>
        <p:nvSpPr>
          <p:cNvPr id="225" name="Прямоугольник 224"/>
          <p:cNvSpPr/>
          <p:nvPr/>
        </p:nvSpPr>
        <p:spPr>
          <a:xfrm>
            <a:off x="4106560" y="1505544"/>
            <a:ext cx="2370008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defRPr/>
            </a:pPr>
            <a:r>
              <a:rPr lang="ru-RU" sz="2800" b="1" dirty="0" smtClean="0">
                <a:cs typeface="Times New Roman" panose="02020603050405020304" pitchFamily="18" charset="0"/>
              </a:rPr>
              <a:t>145 </a:t>
            </a:r>
            <a:r>
              <a:rPr lang="ru-RU" sz="2800" b="1" dirty="0" err="1">
                <a:cs typeface="Times New Roman" panose="02020603050405020304" pitchFamily="18" charset="0"/>
              </a:rPr>
              <a:t>млн.тенге</a:t>
            </a:r>
            <a:endParaRPr lang="ru-RU" sz="2800" b="1" dirty="0"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5" r="10669" b="8481"/>
          <a:stretch/>
        </p:blipFill>
        <p:spPr>
          <a:xfrm>
            <a:off x="984935" y="2918900"/>
            <a:ext cx="3693118" cy="2835688"/>
          </a:xfrm>
          <a:prstGeom prst="rect">
            <a:avLst/>
          </a:prstGeom>
        </p:spPr>
      </p:pic>
      <p:pic>
        <p:nvPicPr>
          <p:cNvPr id="226" name="Рисунок 2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4751" b="7642"/>
          <a:stretch/>
        </p:blipFill>
        <p:spPr>
          <a:xfrm>
            <a:off x="5752449" y="2929082"/>
            <a:ext cx="3669026" cy="2825506"/>
          </a:xfrm>
          <a:prstGeom prst="rect">
            <a:avLst/>
          </a:prstGeom>
        </p:spPr>
      </p:pic>
      <p:sp>
        <p:nvSpPr>
          <p:cNvPr id="220" name="Прямоугольник 219"/>
          <p:cNvSpPr/>
          <p:nvPr/>
        </p:nvSpPr>
        <p:spPr>
          <a:xfrm>
            <a:off x="747893" y="6146388"/>
            <a:ext cx="100091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ru-RU" b="1" i="1" kern="0" dirty="0" smtClean="0">
                <a:ea typeface="Batang" panose="02030600000101010101" pitchFamily="18" charset="-127"/>
                <a:cs typeface="Times New Roman" panose="02020603050405020304" pitchFamily="18" charset="0"/>
              </a:rPr>
              <a:t>заменено 444 изношенных ламп и 12 комплектов</a:t>
            </a:r>
            <a:r>
              <a:rPr lang="ru-RU" b="1" i="1" kern="0" dirty="0"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b="1" i="1" kern="0" dirty="0" smtClean="0">
                <a:ea typeface="Batang" panose="02030600000101010101" pitchFamily="18" charset="-127"/>
                <a:cs typeface="Times New Roman" panose="02020603050405020304" pitchFamily="18" charset="0"/>
              </a:rPr>
              <a:t>ламповых уплотнений системы очистки;</a:t>
            </a:r>
          </a:p>
          <a:p>
            <a:pPr marL="285750" indent="-285750">
              <a:buFontTx/>
              <a:buChar char="-"/>
              <a:defRPr/>
            </a:pPr>
            <a:r>
              <a:rPr lang="ru-RU" b="1" i="1" kern="0" dirty="0" smtClean="0">
                <a:ea typeface="Batang" panose="02030600000101010101" pitchFamily="18" charset="-127"/>
                <a:cs typeface="Times New Roman" panose="02020603050405020304" pitchFamily="18" charset="0"/>
              </a:rPr>
              <a:t>установлены 4 датчика по распределению уровня и  6 контроллеров-распределителей;</a:t>
            </a:r>
          </a:p>
          <a:p>
            <a:pPr marL="285750" indent="-285750">
              <a:buFontTx/>
              <a:buChar char="-"/>
              <a:defRPr/>
            </a:pPr>
            <a:r>
              <a:rPr lang="ru-RU" b="1" i="1" kern="0" dirty="0" smtClean="0">
                <a:ea typeface="Batang" panose="02030600000101010101" pitchFamily="18" charset="-127"/>
                <a:cs typeface="Times New Roman" panose="02020603050405020304" pitchFamily="18" charset="0"/>
              </a:rPr>
              <a:t>заменены запчасти к блокам электропитания.</a:t>
            </a:r>
            <a:endParaRPr lang="ru-RU" b="1" kern="0" dirty="0" smtClean="0"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222" name="Прямоугольник 1"/>
          <p:cNvSpPr>
            <a:spLocks noChangeArrowheads="1"/>
          </p:cNvSpPr>
          <p:nvPr/>
        </p:nvSpPr>
        <p:spPr bwMode="auto">
          <a:xfrm>
            <a:off x="232069" y="1960777"/>
            <a:ext cx="1011899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Процесс 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</a:rPr>
              <a:t>обеззараживания стоков </a:t>
            </a:r>
            <a:r>
              <a:rPr lang="ru-RU" altLang="ru-RU" sz="16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ультрафиолетом</a:t>
            </a:r>
            <a:r>
              <a:rPr lang="en-US" altLang="ru-RU" sz="16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6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- последняя стадия очистки 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</a:rPr>
              <a:t>вредных веществ и устранении запаха со сточных вод перед сбросом очищенных </a:t>
            </a:r>
            <a:r>
              <a:rPr lang="ru-RU" altLang="ru-RU" sz="16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стоков</a:t>
            </a:r>
            <a:r>
              <a:rPr lang="en-US" altLang="ru-RU" sz="16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6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в водоем. Обеспечивает 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</a:rPr>
              <a:t>мгновенное уничтожение бактерий и вирусов. </a:t>
            </a:r>
            <a:endParaRPr lang="en-US" altLang="ru-RU" sz="16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85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262795" y="487311"/>
            <a:ext cx="690880" cy="124460"/>
          </a:xfrm>
          <a:custGeom>
            <a:avLst/>
            <a:gdLst/>
            <a:ahLst/>
            <a:cxnLst/>
            <a:rect l="l" t="t" r="r" b="b"/>
            <a:pathLst>
              <a:path w="690879" h="124459">
                <a:moveTo>
                  <a:pt x="690879" y="0"/>
                </a:moveTo>
                <a:lnTo>
                  <a:pt x="0" y="0"/>
                </a:lnTo>
                <a:lnTo>
                  <a:pt x="0" y="124307"/>
                </a:lnTo>
                <a:lnTo>
                  <a:pt x="690879" y="124307"/>
                </a:lnTo>
                <a:lnTo>
                  <a:pt x="69087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62795" y="578243"/>
            <a:ext cx="705485" cy="33655"/>
          </a:xfrm>
          <a:custGeom>
            <a:avLst/>
            <a:gdLst/>
            <a:ahLst/>
            <a:cxnLst/>
            <a:rect l="l" t="t" r="r" b="b"/>
            <a:pathLst>
              <a:path w="705484" h="33654">
                <a:moveTo>
                  <a:pt x="705281" y="32867"/>
                </a:moveTo>
                <a:lnTo>
                  <a:pt x="698385" y="32867"/>
                </a:lnTo>
                <a:lnTo>
                  <a:pt x="698385" y="33375"/>
                </a:lnTo>
                <a:lnTo>
                  <a:pt x="705281" y="33375"/>
                </a:lnTo>
                <a:lnTo>
                  <a:pt x="705281" y="32867"/>
                </a:lnTo>
                <a:close/>
              </a:path>
              <a:path w="705484" h="33654">
                <a:moveTo>
                  <a:pt x="682942" y="0"/>
                </a:moveTo>
                <a:lnTo>
                  <a:pt x="18910" y="0"/>
                </a:lnTo>
                <a:lnTo>
                  <a:pt x="18910" y="33362"/>
                </a:lnTo>
                <a:lnTo>
                  <a:pt x="682942" y="33362"/>
                </a:lnTo>
                <a:lnTo>
                  <a:pt x="682942" y="0"/>
                </a:lnTo>
                <a:close/>
              </a:path>
              <a:path w="705484" h="33654">
                <a:moveTo>
                  <a:pt x="3467" y="33337"/>
                </a:moveTo>
                <a:lnTo>
                  <a:pt x="0" y="33337"/>
                </a:lnTo>
                <a:lnTo>
                  <a:pt x="3467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54882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69539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79202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79202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2503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79202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2503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2503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97649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62605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41587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94853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3464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979202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79202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79202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92503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92503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92503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76797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8645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8645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28645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262795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262795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262795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28374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26986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28645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28645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28645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0256298" y="467314"/>
            <a:ext cx="130175" cy="148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706F6F"/>
                </a:solidFill>
                <a:latin typeface="Arial Narrow"/>
                <a:cs typeface="Arial Narrow"/>
              </a:rPr>
              <a:t>21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842374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842373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8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846704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0" y="0"/>
                </a:moveTo>
                <a:lnTo>
                  <a:pt x="3833495" y="0"/>
                </a:lnTo>
                <a:lnTo>
                  <a:pt x="3833495" y="91655"/>
                </a:lnTo>
                <a:lnTo>
                  <a:pt x="0" y="91655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83605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673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73760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87917" y="487946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033"/>
                </a:lnTo>
              </a:path>
            </a:pathLst>
          </a:custGeom>
          <a:ln w="9918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73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673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50189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9205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511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7017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11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7017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4573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647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511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7017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4573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47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4573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647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483605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673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83605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673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483605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673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5088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69900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49496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68511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473938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664097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4808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6710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46700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6571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511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7017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511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7017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511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7017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4573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647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4573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647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4573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647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079006" y="246153"/>
            <a:ext cx="710772" cy="453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34293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34293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362259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308094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362259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30809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334293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334293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62259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62259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08094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0809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39645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30" h="124459">
                <a:moveTo>
                  <a:pt x="925753" y="0"/>
                </a:moveTo>
                <a:lnTo>
                  <a:pt x="0" y="0"/>
                </a:lnTo>
                <a:lnTo>
                  <a:pt x="0" y="124307"/>
                </a:lnTo>
                <a:lnTo>
                  <a:pt x="925753" y="124307"/>
                </a:lnTo>
                <a:lnTo>
                  <a:pt x="925753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939658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89" h="33654">
                <a:moveTo>
                  <a:pt x="910132" y="32867"/>
                </a:moveTo>
                <a:lnTo>
                  <a:pt x="901496" y="32867"/>
                </a:lnTo>
                <a:lnTo>
                  <a:pt x="901496" y="33375"/>
                </a:lnTo>
                <a:lnTo>
                  <a:pt x="910132" y="33375"/>
                </a:lnTo>
                <a:lnTo>
                  <a:pt x="910132" y="32867"/>
                </a:lnTo>
                <a:close/>
              </a:path>
              <a:path w="910589" h="33654">
                <a:moveTo>
                  <a:pt x="882167" y="0"/>
                </a:moveTo>
                <a:lnTo>
                  <a:pt x="23647" y="0"/>
                </a:lnTo>
                <a:lnTo>
                  <a:pt x="23647" y="33362"/>
                </a:lnTo>
                <a:lnTo>
                  <a:pt x="882167" y="33362"/>
                </a:lnTo>
                <a:lnTo>
                  <a:pt x="882167" y="0"/>
                </a:lnTo>
                <a:close/>
              </a:path>
              <a:path w="910589" h="33654">
                <a:moveTo>
                  <a:pt x="4330" y="33337"/>
                </a:moveTo>
                <a:lnTo>
                  <a:pt x="0" y="33337"/>
                </a:lnTo>
                <a:lnTo>
                  <a:pt x="4330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44800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859452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86910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86910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81495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86910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81495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81495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86640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85251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831494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838443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824558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86910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86910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86910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1495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81495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81495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953652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96330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9633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9633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939658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939658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939658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96059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94671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96330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9633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9633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35762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35762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35762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35762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375924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38557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38557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3314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38557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3314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3314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35762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35762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35762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3828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3689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3479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35491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3410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38557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38557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38557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3314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314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314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082195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80" h="83820">
                <a:moveTo>
                  <a:pt x="14820" y="0"/>
                </a:moveTo>
                <a:lnTo>
                  <a:pt x="2527" y="0"/>
                </a:lnTo>
                <a:lnTo>
                  <a:pt x="0" y="2539"/>
                </a:lnTo>
                <a:lnTo>
                  <a:pt x="0" y="80810"/>
                </a:lnTo>
                <a:lnTo>
                  <a:pt x="2527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032086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18763" y="2276"/>
                </a:lnTo>
                <a:lnTo>
                  <a:pt x="7629" y="8815"/>
                </a:lnTo>
                <a:lnTo>
                  <a:pt x="0" y="15900"/>
                </a:lnTo>
                <a:lnTo>
                  <a:pt x="117347" y="15900"/>
                </a:lnTo>
                <a:lnTo>
                  <a:pt x="110921" y="9893"/>
                </a:lnTo>
                <a:lnTo>
                  <a:pt x="100065" y="2860"/>
                </a:lnTo>
                <a:lnTo>
                  <a:pt x="87456" y="35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027756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60" h="145415">
                <a:moveTo>
                  <a:pt x="124091" y="0"/>
                </a:moveTo>
                <a:lnTo>
                  <a:pt x="0" y="0"/>
                </a:lnTo>
                <a:lnTo>
                  <a:pt x="0" y="92316"/>
                </a:lnTo>
                <a:lnTo>
                  <a:pt x="16140" y="130125"/>
                </a:lnTo>
                <a:lnTo>
                  <a:pt x="124091" y="144805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27756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1750" y="0"/>
                </a:moveTo>
                <a:lnTo>
                  <a:pt x="0" y="0"/>
                </a:lnTo>
                <a:lnTo>
                  <a:pt x="0" y="48564"/>
                </a:lnTo>
                <a:lnTo>
                  <a:pt x="7046" y="90293"/>
                </a:lnTo>
                <a:lnTo>
                  <a:pt x="38071" y="108897"/>
                </a:lnTo>
                <a:lnTo>
                  <a:pt x="33398" y="97011"/>
                </a:lnTo>
                <a:lnTo>
                  <a:pt x="31750" y="83921"/>
                </a:lnTo>
                <a:lnTo>
                  <a:pt x="31750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59501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10" h="165100">
                <a:moveTo>
                  <a:pt x="92341" y="0"/>
                </a:moveTo>
                <a:lnTo>
                  <a:pt x="0" y="0"/>
                </a:lnTo>
                <a:lnTo>
                  <a:pt x="0" y="112204"/>
                </a:lnTo>
                <a:lnTo>
                  <a:pt x="16126" y="150035"/>
                </a:lnTo>
                <a:lnTo>
                  <a:pt x="92341" y="16474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027756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985467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985264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985842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162592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99520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162592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0805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0805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99520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99905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16642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985270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985268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985457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985264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985842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985270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985268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082010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998038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166427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082010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998038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166427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042439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5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042441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5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069296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80" h="59054">
                <a:moveTo>
                  <a:pt x="37490" y="0"/>
                </a:moveTo>
                <a:lnTo>
                  <a:pt x="5651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490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084515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70">
                <a:moveTo>
                  <a:pt x="0" y="0"/>
                </a:moveTo>
                <a:lnTo>
                  <a:pt x="0" y="1181"/>
                </a:lnTo>
                <a:lnTo>
                  <a:pt x="939" y="495"/>
                </a:lnTo>
                <a:lnTo>
                  <a:pt x="2095" y="88"/>
                </a:lnTo>
                <a:lnTo>
                  <a:pt x="8559" y="8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084513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89" h="26035">
                <a:moveTo>
                  <a:pt x="8559" y="0"/>
                </a:moveTo>
                <a:lnTo>
                  <a:pt x="2095" y="0"/>
                </a:lnTo>
                <a:lnTo>
                  <a:pt x="939" y="406"/>
                </a:lnTo>
                <a:lnTo>
                  <a:pt x="0" y="1092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084515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084515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8559" y="0"/>
                </a:moveTo>
                <a:lnTo>
                  <a:pt x="0" y="0"/>
                </a:lnTo>
                <a:lnTo>
                  <a:pt x="0" y="22669"/>
                </a:lnTo>
                <a:lnTo>
                  <a:pt x="939" y="23355"/>
                </a:lnTo>
                <a:lnTo>
                  <a:pt x="2095" y="23761"/>
                </a:lnTo>
                <a:lnTo>
                  <a:pt x="8559" y="23761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05779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001724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26" y="0"/>
                </a:moveTo>
                <a:lnTo>
                  <a:pt x="5422" y="0"/>
                </a:lnTo>
                <a:lnTo>
                  <a:pt x="0" y="5435"/>
                </a:lnTo>
                <a:lnTo>
                  <a:pt x="0" y="19227"/>
                </a:lnTo>
                <a:lnTo>
                  <a:pt x="5422" y="24663"/>
                </a:lnTo>
                <a:lnTo>
                  <a:pt x="172326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26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001722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001717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057798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47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090877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89" h="59054">
                <a:moveTo>
                  <a:pt x="15913" y="0"/>
                </a:moveTo>
                <a:lnTo>
                  <a:pt x="0" y="0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5651"/>
                </a:lnTo>
                <a:lnTo>
                  <a:pt x="15913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717984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450449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455552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722068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5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449057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452311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722582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457421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458808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705390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0" y="7118667"/>
            <a:ext cx="10692003" cy="4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4" name="object 214"/>
          <p:cNvSpPr txBox="1"/>
          <p:nvPr/>
        </p:nvSpPr>
        <p:spPr>
          <a:xfrm>
            <a:off x="707299" y="400668"/>
            <a:ext cx="953135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0000"/>
              </a:lnSpc>
            </a:pPr>
            <a:r>
              <a:rPr sz="900" dirty="0">
                <a:solidFill>
                  <a:srgbClr val="4672A5"/>
                </a:solidFill>
                <a:latin typeface="Arial Narrow"/>
                <a:cs typeface="Arial Narrow"/>
              </a:rPr>
              <a:t>ИНВЕСТИЦИОННАЯ ДЕЯТЕЛЬНОСТЬ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75" name="object 180"/>
          <p:cNvSpPr txBox="1"/>
          <p:nvPr/>
        </p:nvSpPr>
        <p:spPr>
          <a:xfrm>
            <a:off x="6915759" y="463499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221" name="object 215"/>
          <p:cNvSpPr txBox="1"/>
          <p:nvPr/>
        </p:nvSpPr>
        <p:spPr>
          <a:xfrm>
            <a:off x="887423" y="985768"/>
            <a:ext cx="926224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5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ОБНОВЛЕНИЕ СПЕЦТТЕХНИКИ ДЛЯ АВАРИЙНЫХ РАБОТ</a:t>
            </a:r>
          </a:p>
        </p:txBody>
      </p:sp>
      <p:sp>
        <p:nvSpPr>
          <p:cNvPr id="220" name="Прямоугольник 219"/>
          <p:cNvSpPr/>
          <p:nvPr/>
        </p:nvSpPr>
        <p:spPr>
          <a:xfrm>
            <a:off x="955148" y="5239004"/>
            <a:ext cx="408011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ru-RU" sz="2200" b="1" i="1" kern="0" dirty="0">
                <a:ea typeface="Batang" panose="02030600000101010101" pitchFamily="18" charset="-127"/>
                <a:cs typeface="Times New Roman" panose="02020603050405020304" pitchFamily="18" charset="0"/>
              </a:rPr>
              <a:t>Установка </a:t>
            </a:r>
            <a:r>
              <a:rPr lang="ru-RU" sz="2200" b="1" i="1" kern="0" dirty="0" smtClean="0">
                <a:ea typeface="Batang" panose="02030600000101010101" pitchFamily="18" charset="-127"/>
                <a:cs typeface="Times New Roman" panose="02020603050405020304" pitchFamily="18" charset="0"/>
              </a:rPr>
              <a:t>бестраншейной </a:t>
            </a:r>
            <a:r>
              <a:rPr lang="ru-RU" sz="2200" b="1" i="1" kern="0" dirty="0">
                <a:ea typeface="Batang" panose="02030600000101010101" pitchFamily="18" charset="-127"/>
                <a:cs typeface="Times New Roman" panose="02020603050405020304" pitchFamily="18" charset="0"/>
              </a:rPr>
              <a:t>замены </a:t>
            </a:r>
            <a:r>
              <a:rPr lang="ru-RU" sz="2200" b="1" i="1" kern="0" dirty="0" smtClean="0">
                <a:ea typeface="Batang" panose="02030600000101010101" pitchFamily="18" charset="-127"/>
                <a:cs typeface="Times New Roman" panose="02020603050405020304" pitchFamily="18" charset="0"/>
              </a:rPr>
              <a:t>трубопроводов</a:t>
            </a:r>
            <a:endParaRPr lang="ru-RU" sz="2200" b="1" i="1" kern="0" dirty="0"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b="1" i="1" kern="0" dirty="0" smtClean="0">
                <a:ea typeface="Batang" panose="02030600000101010101" pitchFamily="18" charset="-127"/>
                <a:cs typeface="Times New Roman" panose="02020603050405020304" pitchFamily="18" charset="0"/>
              </a:rPr>
              <a:t>(для </a:t>
            </a:r>
            <a:r>
              <a:rPr lang="ru-RU" b="1" i="1" kern="0" dirty="0">
                <a:ea typeface="Batang" panose="02030600000101010101" pitchFamily="18" charset="-127"/>
                <a:cs typeface="Times New Roman" panose="02020603050405020304" pitchFamily="18" charset="0"/>
              </a:rPr>
              <a:t>прокладки труб </a:t>
            </a:r>
            <a:r>
              <a:rPr lang="ru-RU" b="1" i="1" kern="0" dirty="0" smtClean="0">
                <a:ea typeface="Batang" panose="02030600000101010101" pitchFamily="18" charset="-127"/>
                <a:cs typeface="Times New Roman" panose="02020603050405020304" pitchFamily="18" charset="0"/>
              </a:rPr>
              <a:t>без повреждения инфраструктуры при </a:t>
            </a:r>
            <a:r>
              <a:rPr lang="ru-RU" b="1" i="1" kern="0" dirty="0">
                <a:ea typeface="Batang" panose="02030600000101010101" pitchFamily="18" charset="-127"/>
                <a:cs typeface="Times New Roman" panose="02020603050405020304" pitchFamily="18" charset="0"/>
              </a:rPr>
              <a:t>стесненных городских условиях)</a:t>
            </a:r>
          </a:p>
          <a:p>
            <a:pPr algn="just">
              <a:defRPr/>
            </a:pPr>
            <a:endParaRPr lang="ru-RU" sz="1200" b="1" i="1" kern="0" dirty="0">
              <a:solidFill>
                <a:schemeClr val="tx2">
                  <a:lumMod val="75000"/>
                </a:schemeClr>
              </a:solidFill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06197" y="1608138"/>
            <a:ext cx="2612383" cy="5632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defRPr/>
            </a:pPr>
            <a:r>
              <a:rPr lang="ru-RU" sz="3400" b="1" dirty="0" smtClean="0">
                <a:cs typeface="Times New Roman" panose="02020603050405020304" pitchFamily="18" charset="0"/>
              </a:rPr>
              <a:t>57 </a:t>
            </a:r>
            <a:r>
              <a:rPr lang="ru-RU" sz="3400" b="1" dirty="0" err="1">
                <a:cs typeface="Times New Roman" panose="02020603050405020304" pitchFamily="18" charset="0"/>
              </a:rPr>
              <a:t>млн.тенге</a:t>
            </a:r>
            <a:endParaRPr lang="ru-RU" sz="3400" b="1" dirty="0">
              <a:cs typeface="Times New Roman" panose="02020603050405020304" pitchFamily="18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7" t="22388" r="31434" b="36170"/>
          <a:stretch/>
        </p:blipFill>
        <p:spPr>
          <a:xfrm>
            <a:off x="1174596" y="2202699"/>
            <a:ext cx="3812063" cy="2808312"/>
          </a:xfrm>
          <a:prstGeom prst="rect">
            <a:avLst/>
          </a:prstGeom>
        </p:spPr>
      </p:pic>
      <p:pic>
        <p:nvPicPr>
          <p:cNvPr id="219" name="Рисунок 2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8" r="21651" b="2185"/>
          <a:stretch/>
        </p:blipFill>
        <p:spPr>
          <a:xfrm>
            <a:off x="6066780" y="2208176"/>
            <a:ext cx="3744416" cy="2866111"/>
          </a:xfrm>
          <a:prstGeom prst="rect">
            <a:avLst/>
          </a:prstGeom>
        </p:spPr>
      </p:pic>
      <p:sp>
        <p:nvSpPr>
          <p:cNvPr id="222" name="Прямоугольник 221"/>
          <p:cNvSpPr/>
          <p:nvPr/>
        </p:nvSpPr>
        <p:spPr>
          <a:xfrm>
            <a:off x="6437381" y="1597579"/>
            <a:ext cx="2833596" cy="5632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defRPr/>
            </a:pPr>
            <a:r>
              <a:rPr lang="ru-RU" sz="3400" b="1" dirty="0" smtClean="0">
                <a:cs typeface="Times New Roman" panose="02020603050405020304" pitchFamily="18" charset="0"/>
              </a:rPr>
              <a:t>149 </a:t>
            </a:r>
            <a:r>
              <a:rPr lang="ru-RU" sz="3400" b="1" dirty="0" err="1">
                <a:cs typeface="Times New Roman" panose="02020603050405020304" pitchFamily="18" charset="0"/>
              </a:rPr>
              <a:t>млн.тенге</a:t>
            </a:r>
            <a:endParaRPr lang="ru-RU" sz="3400" b="1" dirty="0">
              <a:cs typeface="Times New Roman" panose="02020603050405020304" pitchFamily="18" charset="0"/>
            </a:endParaRPr>
          </a:p>
        </p:txBody>
      </p:sp>
      <p:sp>
        <p:nvSpPr>
          <p:cNvPr id="223" name="Прямоугольник 222"/>
          <p:cNvSpPr/>
          <p:nvPr/>
        </p:nvSpPr>
        <p:spPr>
          <a:xfrm>
            <a:off x="6066780" y="5239004"/>
            <a:ext cx="415350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ru-RU" sz="2400" b="1" i="1" kern="0" dirty="0" smtClean="0">
                <a:ea typeface="Batang" panose="02030600000101010101" pitchFamily="18" charset="-127"/>
                <a:cs typeface="Times New Roman" panose="02020603050405020304" pitchFamily="18" charset="0"/>
              </a:rPr>
              <a:t>Экскаватор – 2 ед. </a:t>
            </a:r>
            <a:endParaRPr lang="ru-RU" sz="2400" b="1" i="1" kern="0" dirty="0"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2000" b="1" i="1" kern="0" dirty="0">
                <a:solidFill>
                  <a:schemeClr val="tx2">
                    <a:lumMod val="75000"/>
                  </a:schemeClr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     </a:t>
            </a:r>
            <a:r>
              <a:rPr lang="ru-RU" sz="2000" b="1" kern="0" dirty="0">
                <a:solidFill>
                  <a:schemeClr val="tx2">
                    <a:lumMod val="75000"/>
                  </a:schemeClr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endParaRPr lang="ru-RU" sz="2000" b="1" kern="0" dirty="0" smtClean="0">
              <a:solidFill>
                <a:schemeClr val="tx2">
                  <a:lumMod val="75000"/>
                </a:schemeClr>
              </a:solidFill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b="1" i="1" kern="0" dirty="0" smtClean="0">
                <a:ea typeface="Batang" panose="02030600000101010101" pitchFamily="18" charset="-127"/>
                <a:cs typeface="Times New Roman" panose="02020603050405020304" pitchFamily="18" charset="0"/>
              </a:rPr>
              <a:t>(</a:t>
            </a:r>
            <a:r>
              <a:rPr lang="ru-RU" b="1" i="1" kern="0" dirty="0">
                <a:ea typeface="Batang" panose="02030600000101010101" pitchFamily="18" charset="-127"/>
                <a:cs typeface="Times New Roman" panose="02020603050405020304" pitchFamily="18" charset="0"/>
              </a:rPr>
              <a:t>проведение землеройных работ при ликвидации </a:t>
            </a:r>
            <a:r>
              <a:rPr lang="ru-RU" b="1" i="1" kern="0" dirty="0" smtClean="0">
                <a:ea typeface="Batang" panose="02030600000101010101" pitchFamily="18" charset="-127"/>
                <a:cs typeface="Times New Roman" panose="02020603050405020304" pitchFamily="18" charset="0"/>
              </a:rPr>
              <a:t>аварий </a:t>
            </a:r>
            <a:r>
              <a:rPr lang="ru-RU" b="1" i="1" kern="0" dirty="0">
                <a:ea typeface="Batang" panose="02030600000101010101" pitchFamily="18" charset="-127"/>
                <a:cs typeface="Times New Roman" panose="02020603050405020304" pitchFamily="18" charset="0"/>
              </a:rPr>
              <a:t>и реконструкции изношенных </a:t>
            </a:r>
            <a:r>
              <a:rPr lang="ru-RU" b="1" i="1" kern="0" dirty="0" smtClean="0">
                <a:ea typeface="Batang" panose="02030600000101010101" pitchFamily="18" charset="-127"/>
                <a:cs typeface="Times New Roman" panose="02020603050405020304" pitchFamily="18" charset="0"/>
              </a:rPr>
              <a:t>сетей)</a:t>
            </a:r>
            <a:endParaRPr lang="ru-RU" b="1" i="1" kern="0" dirty="0"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ru-RU" sz="1200" b="1" i="1" kern="0" dirty="0">
              <a:solidFill>
                <a:schemeClr val="tx2">
                  <a:lumMod val="75000"/>
                </a:schemeClr>
              </a:solidFill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06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839291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36771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4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11803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3833495" y="0"/>
                </a:moveTo>
                <a:lnTo>
                  <a:pt x="0" y="0"/>
                </a:lnTo>
                <a:lnTo>
                  <a:pt x="0" y="91655"/>
                </a:lnTo>
                <a:lnTo>
                  <a:pt x="3833495" y="91655"/>
                </a:lnTo>
                <a:lnTo>
                  <a:pt x="3833495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99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0960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0960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99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99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7" y="0"/>
                </a:moveTo>
                <a:lnTo>
                  <a:pt x="4317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0960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0960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90103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99943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73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83405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73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834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27726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37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73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834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27726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037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227726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37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199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0960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199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0960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199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00960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18315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99299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19703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00687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2180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02790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21111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02095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22499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0348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173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983405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173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9834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173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9834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227726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037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27726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037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227726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037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908802" y="246153"/>
            <a:ext cx="710772" cy="453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3490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3490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7" y="0"/>
                </a:moveTo>
                <a:lnTo>
                  <a:pt x="4317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3228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377025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3228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37702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3490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3490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3228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3228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377025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37702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826591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29" h="124459">
                <a:moveTo>
                  <a:pt x="0" y="0"/>
                </a:moveTo>
                <a:lnTo>
                  <a:pt x="925753" y="0"/>
                </a:lnTo>
                <a:lnTo>
                  <a:pt x="925753" y="124307"/>
                </a:lnTo>
                <a:lnTo>
                  <a:pt x="0" y="124307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842212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90" h="33654">
                <a:moveTo>
                  <a:pt x="8635" y="32867"/>
                </a:moveTo>
                <a:lnTo>
                  <a:pt x="0" y="32867"/>
                </a:lnTo>
                <a:lnTo>
                  <a:pt x="0" y="33375"/>
                </a:lnTo>
                <a:lnTo>
                  <a:pt x="8635" y="33375"/>
                </a:lnTo>
                <a:lnTo>
                  <a:pt x="8635" y="32867"/>
                </a:lnTo>
                <a:close/>
              </a:path>
              <a:path w="910590" h="33654">
                <a:moveTo>
                  <a:pt x="886472" y="0"/>
                </a:moveTo>
                <a:lnTo>
                  <a:pt x="27952" y="0"/>
                </a:lnTo>
                <a:lnTo>
                  <a:pt x="27952" y="33362"/>
                </a:lnTo>
                <a:lnTo>
                  <a:pt x="886472" y="33362"/>
                </a:lnTo>
                <a:lnTo>
                  <a:pt x="886472" y="0"/>
                </a:lnTo>
                <a:close/>
              </a:path>
              <a:path w="910590" h="33654">
                <a:moveTo>
                  <a:pt x="910132" y="33337"/>
                </a:moveTo>
                <a:lnTo>
                  <a:pt x="905802" y="33337"/>
                </a:lnTo>
                <a:lnTo>
                  <a:pt x="910132" y="33337"/>
                </a:lnTo>
                <a:close/>
              </a:path>
              <a:path w="910590" h="33654">
                <a:moveTo>
                  <a:pt x="905814" y="0"/>
                </a:moveTo>
                <a:lnTo>
                  <a:pt x="905802" y="33337"/>
                </a:lnTo>
                <a:lnTo>
                  <a:pt x="905814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847203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832548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815998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815998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87016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815998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87016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87016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82559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839484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860506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853557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86744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815998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815998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815998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87016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87016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87016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738348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721814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721814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72181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748014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748014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748026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73140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74528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721814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721814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72181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325741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325741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325741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325741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316075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299541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299541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3536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299541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3536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3536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325741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325741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325741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3091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32301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344039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33708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35096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299541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299541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299541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3536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3536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3536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592443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79" h="83820">
                <a:moveTo>
                  <a:pt x="14820" y="0"/>
                </a:moveTo>
                <a:lnTo>
                  <a:pt x="2540" y="0"/>
                </a:lnTo>
                <a:lnTo>
                  <a:pt x="0" y="2539"/>
                </a:lnTo>
                <a:lnTo>
                  <a:pt x="0" y="80810"/>
                </a:lnTo>
                <a:lnTo>
                  <a:pt x="2540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542564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29891" y="35"/>
                </a:lnTo>
                <a:lnTo>
                  <a:pt x="17282" y="2860"/>
                </a:lnTo>
                <a:lnTo>
                  <a:pt x="6426" y="9893"/>
                </a:lnTo>
                <a:lnTo>
                  <a:pt x="0" y="15900"/>
                </a:lnTo>
                <a:lnTo>
                  <a:pt x="117347" y="15900"/>
                </a:lnTo>
                <a:lnTo>
                  <a:pt x="109718" y="8815"/>
                </a:lnTo>
                <a:lnTo>
                  <a:pt x="98584" y="2276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540152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59" h="145415">
                <a:moveTo>
                  <a:pt x="124091" y="0"/>
                </a:moveTo>
                <a:lnTo>
                  <a:pt x="0" y="0"/>
                </a:lnTo>
                <a:lnTo>
                  <a:pt x="0" y="144805"/>
                </a:lnTo>
                <a:lnTo>
                  <a:pt x="83756" y="143356"/>
                </a:lnTo>
                <a:lnTo>
                  <a:pt x="116557" y="119378"/>
                </a:lnTo>
                <a:lnTo>
                  <a:pt x="124091" y="92316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626172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8071" y="0"/>
                </a:moveTo>
                <a:lnTo>
                  <a:pt x="6321" y="0"/>
                </a:lnTo>
                <a:lnTo>
                  <a:pt x="6321" y="83921"/>
                </a:lnTo>
                <a:lnTo>
                  <a:pt x="4672" y="97011"/>
                </a:lnTo>
                <a:lnTo>
                  <a:pt x="0" y="108897"/>
                </a:lnTo>
                <a:lnTo>
                  <a:pt x="11923" y="107246"/>
                </a:lnTo>
                <a:lnTo>
                  <a:pt x="22553" y="100715"/>
                </a:lnTo>
                <a:lnTo>
                  <a:pt x="31024" y="90293"/>
                </a:lnTo>
                <a:lnTo>
                  <a:pt x="36469" y="76966"/>
                </a:lnTo>
                <a:lnTo>
                  <a:pt x="38071" y="48564"/>
                </a:lnTo>
                <a:lnTo>
                  <a:pt x="38071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540156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09" h="165100">
                <a:moveTo>
                  <a:pt x="92341" y="0"/>
                </a:moveTo>
                <a:lnTo>
                  <a:pt x="0" y="0"/>
                </a:lnTo>
                <a:lnTo>
                  <a:pt x="0" y="164744"/>
                </a:lnTo>
                <a:lnTo>
                  <a:pt x="52039" y="163285"/>
                </a:lnTo>
                <a:lnTo>
                  <a:pt x="84814" y="139280"/>
                </a:lnTo>
                <a:lnTo>
                  <a:pt x="92341" y="11220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540155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497869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5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497668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498239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50897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6763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50897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591018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591018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6763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68019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51282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497673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497677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497859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5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497668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498239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497673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497677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601242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685214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516812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601242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685214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516812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552747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4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552747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579535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79" h="59054">
                <a:moveTo>
                  <a:pt x="37515" y="0"/>
                </a:moveTo>
                <a:lnTo>
                  <a:pt x="5676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515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598924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90" h="1270">
                <a:moveTo>
                  <a:pt x="8559" y="0"/>
                </a:moveTo>
                <a:lnTo>
                  <a:pt x="0" y="88"/>
                </a:lnTo>
                <a:lnTo>
                  <a:pt x="6464" y="88"/>
                </a:lnTo>
                <a:lnTo>
                  <a:pt x="7619" y="495"/>
                </a:lnTo>
                <a:lnTo>
                  <a:pt x="8559" y="1181"/>
                </a:lnTo>
                <a:lnTo>
                  <a:pt x="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598926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90" h="26035">
                <a:moveTo>
                  <a:pt x="6464" y="0"/>
                </a:moveTo>
                <a:lnTo>
                  <a:pt x="0" y="0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1092"/>
                </a:lnTo>
                <a:lnTo>
                  <a:pt x="7619" y="406"/>
                </a:lnTo>
                <a:lnTo>
                  <a:pt x="6464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605388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598924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8559" y="0"/>
                </a:moveTo>
                <a:lnTo>
                  <a:pt x="0" y="0"/>
                </a:lnTo>
                <a:lnTo>
                  <a:pt x="0" y="23761"/>
                </a:lnTo>
                <a:lnTo>
                  <a:pt x="6464" y="23761"/>
                </a:lnTo>
                <a:lnTo>
                  <a:pt x="7619" y="23355"/>
                </a:lnTo>
                <a:lnTo>
                  <a:pt x="8559" y="22669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568217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40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512513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39" y="0"/>
                </a:moveTo>
                <a:lnTo>
                  <a:pt x="5435" y="0"/>
                </a:lnTo>
                <a:lnTo>
                  <a:pt x="0" y="5435"/>
                </a:lnTo>
                <a:lnTo>
                  <a:pt x="0" y="19227"/>
                </a:lnTo>
                <a:lnTo>
                  <a:pt x="5435" y="24663"/>
                </a:lnTo>
                <a:lnTo>
                  <a:pt x="172339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39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512515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512521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56821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40" h="9525">
                <a:moveTo>
                  <a:pt x="65989" y="0"/>
                </a:moveTo>
                <a:lnTo>
                  <a:pt x="0" y="0"/>
                </a:lnTo>
                <a:lnTo>
                  <a:pt x="14541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579531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90" h="59054">
                <a:moveTo>
                  <a:pt x="21590" y="0"/>
                </a:moveTo>
                <a:lnTo>
                  <a:pt x="5676" y="0"/>
                </a:lnTo>
                <a:lnTo>
                  <a:pt x="0" y="5651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547779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280245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285348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551863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278853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282107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552378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287217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288604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535186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162124" y="7121513"/>
            <a:ext cx="10691964" cy="4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1"/>
          <p:cNvSpPr txBox="1"/>
          <p:nvPr/>
        </p:nvSpPr>
        <p:spPr>
          <a:xfrm>
            <a:off x="2183011" y="831003"/>
            <a:ext cx="6028055" cy="374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004982"/>
                </a:solidFill>
                <a:latin typeface="Arial Narrow"/>
                <a:cs typeface="Arial Narrow"/>
              </a:rPr>
              <a:t>ОБЪЕМЫ ПРЕДОСТАВЛЕННЫХ УСЛУГ, МЛН. </a:t>
            </a:r>
            <a:r>
              <a:rPr sz="2400" b="1" spc="-5" dirty="0">
                <a:solidFill>
                  <a:srgbClr val="004982"/>
                </a:solidFill>
                <a:latin typeface="Arial Narrow"/>
                <a:cs typeface="Arial Narrow"/>
              </a:rPr>
              <a:t>М</a:t>
            </a:r>
            <a:r>
              <a:rPr sz="2100" b="1" baseline="31746" dirty="0">
                <a:solidFill>
                  <a:srgbClr val="004982"/>
                </a:solidFill>
                <a:latin typeface="Arial Narrow"/>
                <a:cs typeface="Arial Narrow"/>
              </a:rPr>
              <a:t>3</a:t>
            </a:r>
            <a:endParaRPr sz="2100" baseline="31746" dirty="0">
              <a:latin typeface="Arial Narrow"/>
              <a:cs typeface="Arial Narrow"/>
            </a:endParaRPr>
          </a:p>
        </p:txBody>
      </p:sp>
      <p:sp>
        <p:nvSpPr>
          <p:cNvPr id="352" name="object 180"/>
          <p:cNvSpPr txBox="1"/>
          <p:nvPr/>
        </p:nvSpPr>
        <p:spPr>
          <a:xfrm>
            <a:off x="1652341" y="462694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944862"/>
              </p:ext>
            </p:extLst>
          </p:nvPr>
        </p:nvGraphicFramePr>
        <p:xfrm>
          <a:off x="593454" y="1232995"/>
          <a:ext cx="9145734" cy="5151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9230"/>
                <a:gridCol w="1080120"/>
                <a:gridCol w="1224136"/>
                <a:gridCol w="1152128"/>
                <a:gridCol w="1080120"/>
              </a:tblGrid>
              <a:tr h="31618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/>
                        <a:t>2016</a:t>
                      </a:r>
                      <a:endParaRPr lang="ru-RU" sz="1400" dirty="0" smtClean="0"/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dirty="0" smtClean="0"/>
                        <a:t>2017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2019</a:t>
                      </a:r>
                      <a:endParaRPr lang="ru-RU" sz="1400" dirty="0"/>
                    </a:p>
                  </a:txBody>
                  <a:tcPr/>
                </a:tc>
              </a:tr>
              <a:tr h="329584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/>
                        <a:t>Подъем воды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ru-RU" sz="1400" b="1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95,2</a:t>
                      </a:r>
                      <a:endParaRPr lang="ru-RU" sz="1400" b="1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97,1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98,1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102,1</a:t>
                      </a:r>
                      <a:endParaRPr lang="ru-RU" sz="1400" b="1" dirty="0"/>
                    </a:p>
                  </a:txBody>
                  <a:tcPr/>
                </a:tc>
              </a:tr>
              <a:tr h="329584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/>
                        <a:t>Подача питьевой воды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62,5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61,3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67,6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70,0</a:t>
                      </a:r>
                      <a:endParaRPr lang="ru-RU" sz="1400" b="1" dirty="0"/>
                    </a:p>
                  </a:txBody>
                  <a:tcPr/>
                </a:tc>
              </a:tr>
              <a:tr h="329584">
                <a:tc>
                  <a:txBody>
                    <a:bodyPr/>
                    <a:lstStyle/>
                    <a:p>
                      <a:pPr algn="l"/>
                      <a:r>
                        <a:rPr lang="ru-RU" sz="1400" i="1" dirty="0" smtClean="0"/>
                        <a:t>- население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/>
                        <a:t>44,1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/>
                        <a:t>43,2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/>
                        <a:t>49,3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/>
                        <a:t>51,5</a:t>
                      </a:r>
                      <a:endParaRPr lang="ru-RU" sz="1400" i="1" dirty="0"/>
                    </a:p>
                  </a:txBody>
                  <a:tcPr/>
                </a:tc>
              </a:tr>
              <a:tr h="321438">
                <a:tc>
                  <a:txBody>
                    <a:bodyPr/>
                    <a:lstStyle/>
                    <a:p>
                      <a:pPr algn="l"/>
                      <a:r>
                        <a:rPr lang="ru-RU" sz="1400" i="1" dirty="0" smtClean="0"/>
                        <a:t>- предприятия по производству и распределению</a:t>
                      </a:r>
                      <a:r>
                        <a:rPr lang="ru-RU" sz="1400" i="1" baseline="0" dirty="0" smtClean="0"/>
                        <a:t> э/э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/>
                        <a:t>1,7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/>
                        <a:t>0,5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/>
                        <a:t>0,8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/>
                        <a:t>1,0</a:t>
                      </a:r>
                      <a:endParaRPr lang="ru-RU" sz="1400" i="1" dirty="0"/>
                    </a:p>
                  </a:txBody>
                  <a:tcPr/>
                </a:tc>
              </a:tr>
              <a:tr h="329584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- </a:t>
                      </a:r>
                      <a:r>
                        <a:rPr lang="ru-RU" sz="1400" i="1" dirty="0" smtClean="0"/>
                        <a:t>бюджетные</a:t>
                      </a:r>
                      <a:r>
                        <a:rPr lang="ru-RU" sz="1400" i="1" baseline="0" dirty="0" smtClean="0"/>
                        <a:t> организации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/>
                        <a:t>3,7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/>
                        <a:t>3,8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/>
                        <a:t>3,8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/>
                        <a:t>3,7</a:t>
                      </a:r>
                      <a:endParaRPr lang="ru-RU" sz="1400" i="1" dirty="0"/>
                    </a:p>
                  </a:txBody>
                  <a:tcPr/>
                </a:tc>
              </a:tr>
              <a:tr h="329584">
                <a:tc>
                  <a:txBody>
                    <a:bodyPr/>
                    <a:lstStyle/>
                    <a:p>
                      <a:pPr algn="l"/>
                      <a:r>
                        <a:rPr lang="ru-RU" sz="1400" i="1" dirty="0" smtClean="0"/>
                        <a:t>- юридические лица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/>
                        <a:t>12,9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/>
                        <a:t>13,8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/>
                        <a:t>13,7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/>
                        <a:t>13,8</a:t>
                      </a:r>
                      <a:endParaRPr lang="ru-RU" sz="1400" i="1" dirty="0"/>
                    </a:p>
                  </a:txBody>
                  <a:tcPr/>
                </a:tc>
              </a:tr>
              <a:tr h="329584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/>
                        <a:t>Техническая вода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12,2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13,0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11,6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12,1</a:t>
                      </a:r>
                      <a:endParaRPr lang="ru-RU" sz="1400" b="1" dirty="0"/>
                    </a:p>
                  </a:txBody>
                  <a:tcPr/>
                </a:tc>
              </a:tr>
              <a:tr h="254686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Потери воды, %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22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23,4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19,6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19,5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29584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/>
                        <a:t>Принято стоков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74,7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75,7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78,8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80,3</a:t>
                      </a:r>
                      <a:endParaRPr lang="ru-RU" sz="1400" b="1" dirty="0"/>
                    </a:p>
                  </a:txBody>
                  <a:tcPr/>
                </a:tc>
              </a:tr>
              <a:tr h="329584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/>
                        <a:t>Отвод и очистка стоков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55,1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54,5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59,5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62,0</a:t>
                      </a:r>
                      <a:endParaRPr lang="ru-RU" sz="1400" b="1" dirty="0"/>
                    </a:p>
                  </a:txBody>
                  <a:tcPr/>
                </a:tc>
              </a:tr>
              <a:tr h="329584">
                <a:tc>
                  <a:txBody>
                    <a:bodyPr/>
                    <a:lstStyle/>
                    <a:p>
                      <a:pPr algn="l"/>
                      <a:r>
                        <a:rPr lang="ru-RU" sz="1400" i="1" dirty="0" smtClean="0"/>
                        <a:t>- население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/>
                        <a:t>38,4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/>
                        <a:t>36,9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/>
                        <a:t>42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44,2</a:t>
                      </a:r>
                      <a:endParaRPr lang="ru-RU" sz="1400" dirty="0"/>
                    </a:p>
                  </a:txBody>
                  <a:tcPr/>
                </a:tc>
              </a:tr>
              <a:tr h="381992">
                <a:tc>
                  <a:txBody>
                    <a:bodyPr/>
                    <a:lstStyle/>
                    <a:p>
                      <a:pPr algn="l"/>
                      <a:r>
                        <a:rPr lang="ru-RU" sz="1400" i="1" dirty="0" smtClean="0"/>
                        <a:t>- предприятия по производству и распределению</a:t>
                      </a:r>
                      <a:r>
                        <a:rPr lang="ru-RU" sz="1400" i="1" baseline="0" dirty="0" smtClean="0"/>
                        <a:t> э/э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/>
                        <a:t>0,5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/>
                        <a:t>0,4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/>
                        <a:t>0,4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/>
                        <a:t>0,4</a:t>
                      </a:r>
                      <a:endParaRPr lang="ru-RU" sz="1400" i="1" dirty="0"/>
                    </a:p>
                  </a:txBody>
                  <a:tcPr/>
                </a:tc>
              </a:tr>
              <a:tr h="329584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- </a:t>
                      </a:r>
                      <a:r>
                        <a:rPr lang="ru-RU" sz="1400" i="1" dirty="0" smtClean="0"/>
                        <a:t>бюджетные</a:t>
                      </a:r>
                      <a:r>
                        <a:rPr lang="ru-RU" sz="1400" i="1" baseline="0" dirty="0" smtClean="0"/>
                        <a:t> организации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/>
                        <a:t>3,9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/>
                        <a:t>3,9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/>
                        <a:t>3,9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smtClean="0"/>
                        <a:t>3,8</a:t>
                      </a:r>
                      <a:endParaRPr lang="ru-RU" sz="1400" i="1" dirty="0"/>
                    </a:p>
                  </a:txBody>
                  <a:tcPr/>
                </a:tc>
              </a:tr>
              <a:tr h="329584">
                <a:tc>
                  <a:txBody>
                    <a:bodyPr/>
                    <a:lstStyle/>
                    <a:p>
                      <a:pPr algn="l"/>
                      <a:r>
                        <a:rPr lang="ru-RU" sz="1400" i="1" dirty="0" smtClean="0"/>
                        <a:t>- юридические лица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/>
                        <a:t>12,3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/>
                        <a:t>13,3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/>
                        <a:t>13,2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13,6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4" name="object 318"/>
          <p:cNvSpPr txBox="1"/>
          <p:nvPr/>
        </p:nvSpPr>
        <p:spPr>
          <a:xfrm>
            <a:off x="223188" y="6533821"/>
            <a:ext cx="10023046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algn="ctr">
              <a:lnSpc>
                <a:spcPct val="100000"/>
              </a:lnSpc>
            </a:pPr>
            <a:r>
              <a:rPr lang="ru-RU" sz="1400" b="1" spc="-55" dirty="0" smtClean="0">
                <a:solidFill>
                  <a:srgbClr val="4A4A49"/>
                </a:solidFill>
                <a:latin typeface="Arial"/>
                <a:cs typeface="Arial"/>
              </a:rPr>
              <a:t>В</a:t>
            </a:r>
            <a:r>
              <a:rPr lang="ru-RU" sz="1400" b="1" spc="-20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lang="ru-RU" sz="1400" b="1" spc="30" dirty="0">
                <a:solidFill>
                  <a:srgbClr val="4A4A49"/>
                </a:solidFill>
                <a:latin typeface="Arial"/>
                <a:cs typeface="Arial"/>
              </a:rPr>
              <a:t>результате</a:t>
            </a:r>
            <a:r>
              <a:rPr lang="ru-RU" sz="1400" b="1" spc="-2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lang="ru-RU" sz="1400" b="1" spc="55" dirty="0">
                <a:solidFill>
                  <a:srgbClr val="4A4A49"/>
                </a:solidFill>
                <a:latin typeface="Arial"/>
                <a:cs typeface="Arial"/>
              </a:rPr>
              <a:t>реализации</a:t>
            </a:r>
            <a:r>
              <a:rPr lang="ru-RU" sz="1400" b="1" spc="-2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lang="ru-RU" sz="1400" b="1" spc="40" dirty="0">
                <a:solidFill>
                  <a:srgbClr val="4A4A49"/>
                </a:solidFill>
                <a:latin typeface="Arial"/>
                <a:cs typeface="Arial"/>
              </a:rPr>
              <a:t>плана</a:t>
            </a:r>
            <a:r>
              <a:rPr lang="ru-RU" sz="1400" b="1" spc="-2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lang="ru-RU" sz="1400" b="1" spc="50" dirty="0">
                <a:solidFill>
                  <a:srgbClr val="4A4A49"/>
                </a:solidFill>
                <a:latin typeface="Arial"/>
                <a:cs typeface="Arial"/>
              </a:rPr>
              <a:t>мероприятий</a:t>
            </a:r>
            <a:r>
              <a:rPr lang="ru-RU" sz="1400" b="1" spc="-2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lang="ru-RU" sz="1400" b="1" spc="20" dirty="0">
                <a:solidFill>
                  <a:srgbClr val="4A4A49"/>
                </a:solidFill>
                <a:latin typeface="Arial"/>
                <a:cs typeface="Arial"/>
              </a:rPr>
              <a:t>по</a:t>
            </a:r>
            <a:r>
              <a:rPr lang="ru-RU" sz="1400" b="1" spc="-2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lang="ru-RU" sz="1400" b="1" spc="20" dirty="0" smtClean="0">
                <a:solidFill>
                  <a:srgbClr val="4A4A49"/>
                </a:solidFill>
                <a:latin typeface="Arial"/>
                <a:cs typeface="Arial"/>
              </a:rPr>
              <a:t>ресурсосбережению </a:t>
            </a:r>
          </a:p>
          <a:p>
            <a:pPr marL="12700" marR="6350" algn="ctr">
              <a:lnSpc>
                <a:spcPct val="100000"/>
              </a:lnSpc>
            </a:pPr>
            <a:r>
              <a:rPr lang="ru-RU" sz="1400" b="1" spc="45" dirty="0" smtClean="0">
                <a:solidFill>
                  <a:srgbClr val="FF0000"/>
                </a:solidFill>
                <a:latin typeface="Arial"/>
                <a:cs typeface="Arial"/>
              </a:rPr>
              <a:t>потери</a:t>
            </a:r>
            <a:r>
              <a:rPr lang="ru-RU" sz="1400" b="1" spc="-2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1400" b="1" spc="-20" dirty="0">
                <a:solidFill>
                  <a:srgbClr val="FF0000"/>
                </a:solidFill>
                <a:latin typeface="Arial"/>
                <a:cs typeface="Arial"/>
              </a:rPr>
              <a:t>воды </a:t>
            </a:r>
            <a:r>
              <a:rPr lang="ru-RU" sz="1400" b="1" spc="-20" dirty="0" smtClean="0">
                <a:solidFill>
                  <a:srgbClr val="FF0000"/>
                </a:solidFill>
                <a:latin typeface="Arial"/>
                <a:cs typeface="Arial"/>
              </a:rPr>
              <a:t>снижены с 22% (2016 г.) до 19,5% в 2019 г. </a:t>
            </a:r>
            <a:endParaRPr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79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" y="2845"/>
            <a:ext cx="10692003" cy="75600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62795" y="487311"/>
            <a:ext cx="690880" cy="124460"/>
          </a:xfrm>
          <a:custGeom>
            <a:avLst/>
            <a:gdLst/>
            <a:ahLst/>
            <a:cxnLst/>
            <a:rect l="l" t="t" r="r" b="b"/>
            <a:pathLst>
              <a:path w="690879" h="124459">
                <a:moveTo>
                  <a:pt x="690879" y="0"/>
                </a:moveTo>
                <a:lnTo>
                  <a:pt x="0" y="0"/>
                </a:lnTo>
                <a:lnTo>
                  <a:pt x="0" y="124307"/>
                </a:lnTo>
                <a:lnTo>
                  <a:pt x="690879" y="124307"/>
                </a:lnTo>
                <a:lnTo>
                  <a:pt x="69087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62795" y="578243"/>
            <a:ext cx="705485" cy="33655"/>
          </a:xfrm>
          <a:custGeom>
            <a:avLst/>
            <a:gdLst/>
            <a:ahLst/>
            <a:cxnLst/>
            <a:rect l="l" t="t" r="r" b="b"/>
            <a:pathLst>
              <a:path w="705484" h="33654">
                <a:moveTo>
                  <a:pt x="705281" y="32867"/>
                </a:moveTo>
                <a:lnTo>
                  <a:pt x="698385" y="32867"/>
                </a:lnTo>
                <a:lnTo>
                  <a:pt x="698385" y="33375"/>
                </a:lnTo>
                <a:lnTo>
                  <a:pt x="705281" y="33375"/>
                </a:lnTo>
                <a:lnTo>
                  <a:pt x="705281" y="32867"/>
                </a:lnTo>
                <a:close/>
              </a:path>
              <a:path w="705484" h="33654">
                <a:moveTo>
                  <a:pt x="682942" y="0"/>
                </a:moveTo>
                <a:lnTo>
                  <a:pt x="18910" y="0"/>
                </a:lnTo>
                <a:lnTo>
                  <a:pt x="18910" y="33362"/>
                </a:lnTo>
                <a:lnTo>
                  <a:pt x="682942" y="33362"/>
                </a:lnTo>
                <a:lnTo>
                  <a:pt x="682942" y="0"/>
                </a:lnTo>
                <a:close/>
              </a:path>
              <a:path w="705484" h="33654">
                <a:moveTo>
                  <a:pt x="3467" y="33337"/>
                </a:moveTo>
                <a:lnTo>
                  <a:pt x="0" y="33337"/>
                </a:lnTo>
                <a:lnTo>
                  <a:pt x="3467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54882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69539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79202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79202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2503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79202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2503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2503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97649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62605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41587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94853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3464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979202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79202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79202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92503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92503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92503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76797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8645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8645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28645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262795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262795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262795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28374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26986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28645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28645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28645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0256298" y="467314"/>
            <a:ext cx="13017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900" dirty="0" smtClean="0">
                <a:solidFill>
                  <a:srgbClr val="706F6F"/>
                </a:solidFill>
                <a:latin typeface="Arial Narrow"/>
                <a:cs typeface="Arial Narrow"/>
              </a:rPr>
              <a:t>20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842374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842373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8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846704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0" y="0"/>
                </a:moveTo>
                <a:lnTo>
                  <a:pt x="3833495" y="0"/>
                </a:lnTo>
                <a:lnTo>
                  <a:pt x="3833495" y="91655"/>
                </a:lnTo>
                <a:lnTo>
                  <a:pt x="0" y="91655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83605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673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73760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87917" y="487946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033"/>
                </a:lnTo>
              </a:path>
            </a:pathLst>
          </a:custGeom>
          <a:ln w="9918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73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673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50189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9205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511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7017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11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7017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4573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647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511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7017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4573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47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4573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647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483605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673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83605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673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483605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673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5088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69900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49496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68511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473938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664097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4808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6710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46700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6571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511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7017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511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7017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511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7017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4573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647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4573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647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4573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647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079006" y="246153"/>
            <a:ext cx="710772" cy="4537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34293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34293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362259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308094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362259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30809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334293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334293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62259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62259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08094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0809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39645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30" h="124459">
                <a:moveTo>
                  <a:pt x="925753" y="0"/>
                </a:moveTo>
                <a:lnTo>
                  <a:pt x="0" y="0"/>
                </a:lnTo>
                <a:lnTo>
                  <a:pt x="0" y="124307"/>
                </a:lnTo>
                <a:lnTo>
                  <a:pt x="925753" y="124307"/>
                </a:lnTo>
                <a:lnTo>
                  <a:pt x="925753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939658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89" h="33654">
                <a:moveTo>
                  <a:pt x="910132" y="32867"/>
                </a:moveTo>
                <a:lnTo>
                  <a:pt x="901496" y="32867"/>
                </a:lnTo>
                <a:lnTo>
                  <a:pt x="901496" y="33375"/>
                </a:lnTo>
                <a:lnTo>
                  <a:pt x="910132" y="33375"/>
                </a:lnTo>
                <a:lnTo>
                  <a:pt x="910132" y="32867"/>
                </a:lnTo>
                <a:close/>
              </a:path>
              <a:path w="910589" h="33654">
                <a:moveTo>
                  <a:pt x="882167" y="0"/>
                </a:moveTo>
                <a:lnTo>
                  <a:pt x="23647" y="0"/>
                </a:lnTo>
                <a:lnTo>
                  <a:pt x="23647" y="33362"/>
                </a:lnTo>
                <a:lnTo>
                  <a:pt x="882167" y="33362"/>
                </a:lnTo>
                <a:lnTo>
                  <a:pt x="882167" y="0"/>
                </a:lnTo>
                <a:close/>
              </a:path>
              <a:path w="910589" h="33654">
                <a:moveTo>
                  <a:pt x="4330" y="33337"/>
                </a:moveTo>
                <a:lnTo>
                  <a:pt x="0" y="33337"/>
                </a:lnTo>
                <a:lnTo>
                  <a:pt x="4330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44800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859452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86910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86910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81495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86910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81495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81495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86640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85251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831494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838443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824558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86910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86910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86910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1495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81495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81495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953652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96330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9633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9633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939658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939658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939658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96059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94671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96330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9633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9633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35762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35762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35762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35762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375924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38557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38557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3314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38557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3314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3314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35762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35762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35762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3828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3689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3479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35491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3410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38557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38557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38557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3314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314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314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082195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80" h="83820">
                <a:moveTo>
                  <a:pt x="14820" y="0"/>
                </a:moveTo>
                <a:lnTo>
                  <a:pt x="2527" y="0"/>
                </a:lnTo>
                <a:lnTo>
                  <a:pt x="0" y="2539"/>
                </a:lnTo>
                <a:lnTo>
                  <a:pt x="0" y="80810"/>
                </a:lnTo>
                <a:lnTo>
                  <a:pt x="2527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032086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18763" y="2276"/>
                </a:lnTo>
                <a:lnTo>
                  <a:pt x="7629" y="8815"/>
                </a:lnTo>
                <a:lnTo>
                  <a:pt x="0" y="15900"/>
                </a:lnTo>
                <a:lnTo>
                  <a:pt x="117347" y="15900"/>
                </a:lnTo>
                <a:lnTo>
                  <a:pt x="110921" y="9893"/>
                </a:lnTo>
                <a:lnTo>
                  <a:pt x="100065" y="2860"/>
                </a:lnTo>
                <a:lnTo>
                  <a:pt x="87456" y="35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027756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60" h="145415">
                <a:moveTo>
                  <a:pt x="124091" y="0"/>
                </a:moveTo>
                <a:lnTo>
                  <a:pt x="0" y="0"/>
                </a:lnTo>
                <a:lnTo>
                  <a:pt x="0" y="92316"/>
                </a:lnTo>
                <a:lnTo>
                  <a:pt x="16140" y="130125"/>
                </a:lnTo>
                <a:lnTo>
                  <a:pt x="124091" y="144805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27756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1750" y="0"/>
                </a:moveTo>
                <a:lnTo>
                  <a:pt x="0" y="0"/>
                </a:lnTo>
                <a:lnTo>
                  <a:pt x="0" y="48564"/>
                </a:lnTo>
                <a:lnTo>
                  <a:pt x="7046" y="90293"/>
                </a:lnTo>
                <a:lnTo>
                  <a:pt x="38071" y="108897"/>
                </a:lnTo>
                <a:lnTo>
                  <a:pt x="33398" y="97011"/>
                </a:lnTo>
                <a:lnTo>
                  <a:pt x="31750" y="83921"/>
                </a:lnTo>
                <a:lnTo>
                  <a:pt x="31750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59501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10" h="165100">
                <a:moveTo>
                  <a:pt x="92341" y="0"/>
                </a:moveTo>
                <a:lnTo>
                  <a:pt x="0" y="0"/>
                </a:lnTo>
                <a:lnTo>
                  <a:pt x="0" y="112204"/>
                </a:lnTo>
                <a:lnTo>
                  <a:pt x="16126" y="150035"/>
                </a:lnTo>
                <a:lnTo>
                  <a:pt x="92341" y="16474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027756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985467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985264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985842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162592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99520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162592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0805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0805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99520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99905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16642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985270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985268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985457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985264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985842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985270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985268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082010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998038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166427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082010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998038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166427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042439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5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042441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5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069296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80" h="59054">
                <a:moveTo>
                  <a:pt x="37490" y="0"/>
                </a:moveTo>
                <a:lnTo>
                  <a:pt x="5651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490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084515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70">
                <a:moveTo>
                  <a:pt x="0" y="0"/>
                </a:moveTo>
                <a:lnTo>
                  <a:pt x="0" y="1181"/>
                </a:lnTo>
                <a:lnTo>
                  <a:pt x="939" y="495"/>
                </a:lnTo>
                <a:lnTo>
                  <a:pt x="2095" y="88"/>
                </a:lnTo>
                <a:lnTo>
                  <a:pt x="8559" y="8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084513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89" h="26035">
                <a:moveTo>
                  <a:pt x="8559" y="0"/>
                </a:moveTo>
                <a:lnTo>
                  <a:pt x="2095" y="0"/>
                </a:lnTo>
                <a:lnTo>
                  <a:pt x="939" y="406"/>
                </a:lnTo>
                <a:lnTo>
                  <a:pt x="0" y="1092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084515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084515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8559" y="0"/>
                </a:moveTo>
                <a:lnTo>
                  <a:pt x="0" y="0"/>
                </a:lnTo>
                <a:lnTo>
                  <a:pt x="0" y="22669"/>
                </a:lnTo>
                <a:lnTo>
                  <a:pt x="939" y="23355"/>
                </a:lnTo>
                <a:lnTo>
                  <a:pt x="2095" y="23761"/>
                </a:lnTo>
                <a:lnTo>
                  <a:pt x="8559" y="23761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05779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001724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26" y="0"/>
                </a:moveTo>
                <a:lnTo>
                  <a:pt x="5422" y="0"/>
                </a:lnTo>
                <a:lnTo>
                  <a:pt x="0" y="5435"/>
                </a:lnTo>
                <a:lnTo>
                  <a:pt x="0" y="19227"/>
                </a:lnTo>
                <a:lnTo>
                  <a:pt x="5422" y="24663"/>
                </a:lnTo>
                <a:lnTo>
                  <a:pt x="172326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26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001722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001717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057798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47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090877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89" h="59054">
                <a:moveTo>
                  <a:pt x="15913" y="0"/>
                </a:moveTo>
                <a:lnTo>
                  <a:pt x="0" y="0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5651"/>
                </a:lnTo>
                <a:lnTo>
                  <a:pt x="15913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717984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450449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455552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722068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5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449057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452311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722582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457421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458808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705390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0" y="7118667"/>
            <a:ext cx="10692003" cy="4413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4" name="object 214"/>
          <p:cNvSpPr txBox="1"/>
          <p:nvPr/>
        </p:nvSpPr>
        <p:spPr>
          <a:xfrm>
            <a:off x="1223689" y="875281"/>
            <a:ext cx="8906687" cy="58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900" b="1" dirty="0">
                <a:solidFill>
                  <a:srgbClr val="004982"/>
                </a:solidFill>
                <a:latin typeface="Arial Narrow"/>
                <a:cs typeface="Arial Narrow"/>
              </a:rPr>
              <a:t>ТАРИФЫ НА УСЛУГИ ВОДОСНАБЖЕНИЯ И </a:t>
            </a:r>
            <a:r>
              <a:rPr sz="19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ВОДООТВЕДЕНИЯ </a:t>
            </a:r>
            <a:r>
              <a:rPr lang="ru-RU" sz="19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НА</a:t>
            </a:r>
            <a:r>
              <a:rPr sz="19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 </a:t>
            </a:r>
            <a:r>
              <a:rPr lang="ru-RU" sz="19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01.01.2020 г.</a:t>
            </a:r>
            <a:r>
              <a:rPr sz="19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 </a:t>
            </a:r>
            <a:endParaRPr lang="ru-RU" sz="1900" b="1" dirty="0" smtClean="0">
              <a:solidFill>
                <a:srgbClr val="004982"/>
              </a:solidFill>
              <a:latin typeface="Arial Narrow"/>
              <a:cs typeface="Arial Narrow"/>
            </a:endParaRPr>
          </a:p>
          <a:p>
            <a:pPr marL="12700" algn="ctr">
              <a:lnSpc>
                <a:spcPct val="100000"/>
              </a:lnSpc>
            </a:pPr>
            <a:r>
              <a:rPr lang="ru-RU" sz="19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тенге/м3 без НДС</a:t>
            </a:r>
            <a:endParaRPr sz="1900" dirty="0">
              <a:latin typeface="Arial Narrow"/>
              <a:cs typeface="Arial Narrow"/>
            </a:endParaRPr>
          </a:p>
        </p:txBody>
      </p:sp>
      <p:sp>
        <p:nvSpPr>
          <p:cNvPr id="215" name="object 215"/>
          <p:cNvSpPr/>
          <p:nvPr/>
        </p:nvSpPr>
        <p:spPr>
          <a:xfrm>
            <a:off x="1233004" y="1676755"/>
            <a:ext cx="3708400" cy="584200"/>
          </a:xfrm>
          <a:custGeom>
            <a:avLst/>
            <a:gdLst/>
            <a:ahLst/>
            <a:cxnLst/>
            <a:rect l="l" t="t" r="r" b="b"/>
            <a:pathLst>
              <a:path w="3708400" h="584200">
                <a:moveTo>
                  <a:pt x="3707993" y="0"/>
                </a:moveTo>
                <a:lnTo>
                  <a:pt x="0" y="0"/>
                </a:lnTo>
                <a:lnTo>
                  <a:pt x="0" y="583971"/>
                </a:lnTo>
                <a:lnTo>
                  <a:pt x="3707993" y="583971"/>
                </a:lnTo>
                <a:lnTo>
                  <a:pt x="3707993" y="0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4941004" y="1676755"/>
            <a:ext cx="0" cy="584200"/>
          </a:xfrm>
          <a:custGeom>
            <a:avLst/>
            <a:gdLst/>
            <a:ahLst/>
            <a:cxnLst/>
            <a:rect l="l" t="t" r="r" b="b"/>
            <a:pathLst>
              <a:path h="584200">
                <a:moveTo>
                  <a:pt x="0" y="0"/>
                </a:moveTo>
                <a:lnTo>
                  <a:pt x="0" y="583971"/>
                </a:lnTo>
              </a:path>
            </a:pathLst>
          </a:custGeom>
          <a:ln w="3175">
            <a:solidFill>
              <a:srgbClr val="009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911650" y="1668684"/>
            <a:ext cx="1657970" cy="584200"/>
          </a:xfrm>
          <a:custGeom>
            <a:avLst/>
            <a:gdLst/>
            <a:ahLst/>
            <a:cxnLst/>
            <a:rect l="l" t="t" r="r" b="b"/>
            <a:pathLst>
              <a:path w="1620520" h="584200">
                <a:moveTo>
                  <a:pt x="1619986" y="0"/>
                </a:moveTo>
                <a:lnTo>
                  <a:pt x="0" y="0"/>
                </a:lnTo>
                <a:lnTo>
                  <a:pt x="0" y="583971"/>
                </a:lnTo>
                <a:lnTo>
                  <a:pt x="1619986" y="583971"/>
                </a:lnTo>
                <a:lnTo>
                  <a:pt x="1619986" y="0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6560474" y="1673680"/>
            <a:ext cx="1620520" cy="584200"/>
          </a:xfrm>
          <a:custGeom>
            <a:avLst/>
            <a:gdLst/>
            <a:ahLst/>
            <a:cxnLst/>
            <a:rect l="l" t="t" r="r" b="b"/>
            <a:pathLst>
              <a:path w="1620520" h="584200">
                <a:moveTo>
                  <a:pt x="1619999" y="0"/>
                </a:moveTo>
                <a:lnTo>
                  <a:pt x="0" y="0"/>
                </a:lnTo>
                <a:lnTo>
                  <a:pt x="0" y="583971"/>
                </a:lnTo>
                <a:lnTo>
                  <a:pt x="1619999" y="583971"/>
                </a:lnTo>
                <a:lnTo>
                  <a:pt x="1619999" y="0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8180996" y="1676755"/>
            <a:ext cx="1800225" cy="584200"/>
          </a:xfrm>
          <a:custGeom>
            <a:avLst/>
            <a:gdLst/>
            <a:ahLst/>
            <a:cxnLst/>
            <a:rect l="l" t="t" r="r" b="b"/>
            <a:pathLst>
              <a:path w="1800225" h="584200">
                <a:moveTo>
                  <a:pt x="1799996" y="0"/>
                </a:moveTo>
                <a:lnTo>
                  <a:pt x="0" y="0"/>
                </a:lnTo>
                <a:lnTo>
                  <a:pt x="0" y="583971"/>
                </a:lnTo>
                <a:lnTo>
                  <a:pt x="1799996" y="583971"/>
                </a:lnTo>
                <a:lnTo>
                  <a:pt x="1799996" y="0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233004" y="2260726"/>
            <a:ext cx="8748395" cy="288290"/>
          </a:xfrm>
          <a:custGeom>
            <a:avLst/>
            <a:gdLst/>
            <a:ahLst/>
            <a:cxnLst/>
            <a:rect l="l" t="t" r="r" b="b"/>
            <a:pathLst>
              <a:path w="8748395" h="288289">
                <a:moveTo>
                  <a:pt x="8748001" y="0"/>
                </a:moveTo>
                <a:lnTo>
                  <a:pt x="0" y="0"/>
                </a:lnTo>
                <a:lnTo>
                  <a:pt x="0" y="287997"/>
                </a:lnTo>
                <a:lnTo>
                  <a:pt x="8748001" y="287997"/>
                </a:lnTo>
                <a:lnTo>
                  <a:pt x="87480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232999" y="1676755"/>
            <a:ext cx="8748395" cy="0"/>
          </a:xfrm>
          <a:custGeom>
            <a:avLst/>
            <a:gdLst/>
            <a:ahLst/>
            <a:cxnLst/>
            <a:rect l="l" t="t" r="r" b="b"/>
            <a:pathLst>
              <a:path w="8748395">
                <a:moveTo>
                  <a:pt x="0" y="0"/>
                </a:moveTo>
                <a:lnTo>
                  <a:pt x="8747996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232999" y="2260721"/>
            <a:ext cx="8748395" cy="0"/>
          </a:xfrm>
          <a:custGeom>
            <a:avLst/>
            <a:gdLst/>
            <a:ahLst/>
            <a:cxnLst/>
            <a:rect l="l" t="t" r="r" b="b"/>
            <a:pathLst>
              <a:path w="8748395">
                <a:moveTo>
                  <a:pt x="0" y="0"/>
                </a:moveTo>
                <a:lnTo>
                  <a:pt x="8747996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2" name="object 242"/>
          <p:cNvSpPr txBox="1"/>
          <p:nvPr/>
        </p:nvSpPr>
        <p:spPr>
          <a:xfrm>
            <a:off x="1271099" y="1874641"/>
            <a:ext cx="1248410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65" dirty="0">
                <a:solidFill>
                  <a:srgbClr val="FFFFFF"/>
                </a:solidFill>
                <a:latin typeface="Arial"/>
                <a:cs typeface="Arial"/>
              </a:rPr>
              <a:t>Наименование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43" name="object 243"/>
          <p:cNvSpPr txBox="1"/>
          <p:nvPr/>
        </p:nvSpPr>
        <p:spPr>
          <a:xfrm>
            <a:off x="6528381" y="1821950"/>
            <a:ext cx="135799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200" b="1" spc="55" dirty="0" smtClean="0">
                <a:solidFill>
                  <a:srgbClr val="FFFFFF"/>
                </a:solidFill>
                <a:latin typeface="Arial"/>
                <a:cs typeface="Arial"/>
              </a:rPr>
              <a:t>Действовавший</a:t>
            </a:r>
          </a:p>
          <a:p>
            <a:pPr marL="12700" algn="ctr">
              <a:lnSpc>
                <a:spcPct val="100000"/>
              </a:lnSpc>
            </a:pPr>
            <a:r>
              <a:rPr lang="ru-RU" sz="1200" b="1" spc="55" dirty="0" smtClean="0">
                <a:solidFill>
                  <a:srgbClr val="FFFFFF"/>
                </a:solidFill>
                <a:latin typeface="Arial"/>
                <a:cs typeface="Arial"/>
              </a:rPr>
              <a:t>в 2019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46" name="object 246"/>
          <p:cNvSpPr txBox="1"/>
          <p:nvPr/>
        </p:nvSpPr>
        <p:spPr>
          <a:xfrm>
            <a:off x="1946717" y="2293934"/>
            <a:ext cx="1899285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40" dirty="0">
                <a:solidFill>
                  <a:srgbClr val="004982"/>
                </a:solidFill>
                <a:latin typeface="Arial"/>
                <a:cs typeface="Arial"/>
              </a:rPr>
              <a:t>Подача</a:t>
            </a:r>
            <a:r>
              <a:rPr sz="1200" b="1" spc="-25" dirty="0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sz="1200" b="1" spc="55" dirty="0">
                <a:solidFill>
                  <a:srgbClr val="004982"/>
                </a:solidFill>
                <a:latin typeface="Arial"/>
                <a:cs typeface="Arial"/>
              </a:rPr>
              <a:t>питьевой</a:t>
            </a:r>
            <a:r>
              <a:rPr sz="1200" b="1" spc="-25" dirty="0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sz="1200" b="1" spc="15" dirty="0">
                <a:solidFill>
                  <a:srgbClr val="004982"/>
                </a:solidFill>
                <a:latin typeface="Arial"/>
                <a:cs typeface="Arial"/>
              </a:rPr>
              <a:t>воды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47" name="object 247"/>
          <p:cNvSpPr txBox="1"/>
          <p:nvPr/>
        </p:nvSpPr>
        <p:spPr>
          <a:xfrm>
            <a:off x="1689541" y="4177258"/>
            <a:ext cx="2413635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30" dirty="0">
                <a:solidFill>
                  <a:srgbClr val="004982"/>
                </a:solidFill>
                <a:latin typeface="Arial"/>
                <a:cs typeface="Arial"/>
              </a:rPr>
              <a:t>Отвод</a:t>
            </a:r>
            <a:r>
              <a:rPr sz="1200" b="1" spc="-25" dirty="0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sz="1200" b="1" spc="125" dirty="0">
                <a:solidFill>
                  <a:srgbClr val="004982"/>
                </a:solidFill>
                <a:latin typeface="Arial"/>
                <a:cs typeface="Arial"/>
              </a:rPr>
              <a:t>и</a:t>
            </a:r>
            <a:r>
              <a:rPr sz="1200" b="1" spc="-25" dirty="0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sz="1200" b="1" spc="60" dirty="0">
                <a:solidFill>
                  <a:srgbClr val="004982"/>
                </a:solidFill>
                <a:latin typeface="Arial"/>
                <a:cs typeface="Arial"/>
              </a:rPr>
              <a:t>очистка</a:t>
            </a:r>
            <a:r>
              <a:rPr sz="1200" b="1" spc="-25" dirty="0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004982"/>
                </a:solidFill>
                <a:latin typeface="Arial"/>
                <a:cs typeface="Arial"/>
              </a:rPr>
              <a:t>сточных</a:t>
            </a:r>
            <a:r>
              <a:rPr sz="1200" b="1" spc="-25" dirty="0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004982"/>
                </a:solidFill>
                <a:latin typeface="Arial"/>
                <a:cs typeface="Arial"/>
              </a:rPr>
              <a:t>вод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48" name="object 248"/>
          <p:cNvSpPr txBox="1"/>
          <p:nvPr/>
        </p:nvSpPr>
        <p:spPr>
          <a:xfrm>
            <a:off x="1240713" y="5758871"/>
            <a:ext cx="8833633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19700"/>
              </a:lnSpc>
            </a:pPr>
            <a:r>
              <a:rPr sz="1400" b="1" spc="50" dirty="0" err="1" smtClean="0">
                <a:solidFill>
                  <a:srgbClr val="4A4A49"/>
                </a:solidFill>
                <a:latin typeface="Arial"/>
                <a:cs typeface="Arial"/>
              </a:rPr>
              <a:t>Утвержденные</a:t>
            </a:r>
            <a:r>
              <a:rPr sz="1400" b="1" spc="-25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400" b="1" spc="25" dirty="0" err="1" smtClean="0">
                <a:solidFill>
                  <a:srgbClr val="4A4A49"/>
                </a:solidFill>
                <a:latin typeface="Arial"/>
                <a:cs typeface="Arial"/>
              </a:rPr>
              <a:t>предельные</a:t>
            </a:r>
            <a:r>
              <a:rPr sz="1400" b="1" spc="-25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400" b="1" spc="30" dirty="0" err="1" smtClean="0">
                <a:solidFill>
                  <a:srgbClr val="4A4A49"/>
                </a:solidFill>
                <a:latin typeface="Arial"/>
                <a:cs typeface="Arial"/>
              </a:rPr>
              <a:t>тарифы</a:t>
            </a:r>
            <a:r>
              <a:rPr sz="1400" b="1" spc="-25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400" b="1" spc="-25" dirty="0" err="1" smtClean="0">
                <a:solidFill>
                  <a:srgbClr val="4A4A49"/>
                </a:solidFill>
                <a:latin typeface="Arial"/>
                <a:cs typeface="Arial"/>
              </a:rPr>
              <a:t>со</a:t>
            </a:r>
            <a:r>
              <a:rPr sz="1400" b="1" spc="-25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400" b="1" spc="40" dirty="0" err="1" smtClean="0">
                <a:solidFill>
                  <a:srgbClr val="4A4A49"/>
                </a:solidFill>
                <a:latin typeface="Arial"/>
                <a:cs typeface="Arial"/>
              </a:rPr>
              <a:t>сроком</a:t>
            </a:r>
            <a:r>
              <a:rPr sz="1400" b="1" spc="-25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400" b="1" spc="45" dirty="0" err="1" smtClean="0">
                <a:solidFill>
                  <a:srgbClr val="4A4A49"/>
                </a:solidFill>
                <a:latin typeface="Arial"/>
                <a:cs typeface="Arial"/>
              </a:rPr>
              <a:t>действия</a:t>
            </a:r>
            <a:r>
              <a:rPr sz="1400" b="1" spc="-25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400" b="1" spc="10" dirty="0" smtClean="0">
                <a:solidFill>
                  <a:srgbClr val="4A4A49"/>
                </a:solidFill>
                <a:latin typeface="Arial"/>
                <a:cs typeface="Arial"/>
              </a:rPr>
              <a:t>5</a:t>
            </a:r>
            <a:r>
              <a:rPr sz="1400" b="1" spc="-25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400" b="1" spc="40" dirty="0" err="1" smtClean="0">
                <a:solidFill>
                  <a:srgbClr val="4A4A49"/>
                </a:solidFill>
                <a:latin typeface="Arial"/>
                <a:cs typeface="Arial"/>
              </a:rPr>
              <a:t>лет</a:t>
            </a:r>
            <a:r>
              <a:rPr sz="1400" b="1" spc="-25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400" b="1" spc="-75" dirty="0" smtClean="0">
                <a:solidFill>
                  <a:srgbClr val="4A4A49"/>
                </a:solidFill>
                <a:latin typeface="Arial"/>
                <a:cs typeface="Arial"/>
              </a:rPr>
              <a:t>–</a:t>
            </a:r>
            <a:r>
              <a:rPr sz="1400" b="1" spc="-25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400" b="1" spc="-55" dirty="0" smtClean="0">
                <a:solidFill>
                  <a:srgbClr val="4A4A49"/>
                </a:solidFill>
                <a:latin typeface="Arial"/>
                <a:cs typeface="Arial"/>
              </a:rPr>
              <a:t>с</a:t>
            </a:r>
            <a:r>
              <a:rPr sz="1400" b="1" spc="-25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400" b="1" spc="10" dirty="0" smtClean="0">
                <a:solidFill>
                  <a:srgbClr val="4A4A49"/>
                </a:solidFill>
                <a:latin typeface="Arial"/>
                <a:cs typeface="Arial"/>
              </a:rPr>
              <a:t>01.01.2016</a:t>
            </a:r>
            <a:r>
              <a:rPr sz="1400" b="1" spc="-25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400" b="1" spc="35" dirty="0" smtClean="0">
                <a:solidFill>
                  <a:srgbClr val="4A4A49"/>
                </a:solidFill>
                <a:latin typeface="Arial"/>
                <a:cs typeface="Arial"/>
              </a:rPr>
              <a:t>г.</a:t>
            </a:r>
            <a:r>
              <a:rPr sz="1400" b="1" spc="-25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400" b="1" spc="25" dirty="0" err="1" smtClean="0">
                <a:solidFill>
                  <a:srgbClr val="4A4A49"/>
                </a:solidFill>
                <a:latin typeface="Arial"/>
                <a:cs typeface="Arial"/>
              </a:rPr>
              <a:t>по</a:t>
            </a:r>
            <a:r>
              <a:rPr sz="1400" b="1" spc="-25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400" b="1" spc="10" dirty="0" smtClean="0">
                <a:solidFill>
                  <a:srgbClr val="4A4A49"/>
                </a:solidFill>
                <a:latin typeface="Arial"/>
                <a:cs typeface="Arial"/>
              </a:rPr>
              <a:t>31.12.2020</a:t>
            </a:r>
            <a:r>
              <a:rPr sz="1400" b="1" spc="-25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400" b="1" spc="35" dirty="0" smtClean="0">
                <a:solidFill>
                  <a:srgbClr val="4A4A49"/>
                </a:solidFill>
                <a:latin typeface="Arial"/>
                <a:cs typeface="Arial"/>
              </a:rPr>
              <a:t>г.</a:t>
            </a:r>
            <a:endParaRPr lang="ru-RU" sz="1400" b="1" spc="35" dirty="0" smtClean="0">
              <a:solidFill>
                <a:srgbClr val="4A4A49"/>
              </a:solidFill>
              <a:latin typeface="Arial"/>
              <a:cs typeface="Arial"/>
            </a:endParaRPr>
          </a:p>
          <a:p>
            <a:pPr marL="12700" marR="6350">
              <a:lnSpc>
                <a:spcPct val="119700"/>
              </a:lnSpc>
            </a:pPr>
            <a:r>
              <a:rPr lang="ru-RU" sz="1400" b="1" spc="50" dirty="0" smtClean="0">
                <a:solidFill>
                  <a:srgbClr val="4A4A49"/>
                </a:solidFill>
                <a:latin typeface="Arial"/>
                <a:cs typeface="Arial"/>
              </a:rPr>
              <a:t>В настоящий момент действует </a:t>
            </a:r>
            <a:r>
              <a:rPr lang="ru-RU" sz="1400" b="1" spc="50" dirty="0">
                <a:solidFill>
                  <a:srgbClr val="4A4A49"/>
                </a:solidFill>
                <a:latin typeface="Arial"/>
                <a:cs typeface="Arial"/>
              </a:rPr>
              <a:t>временный компенсирующий тариф </a:t>
            </a:r>
            <a:r>
              <a:rPr lang="ru-RU" sz="1400" b="1" spc="50" dirty="0" smtClean="0">
                <a:solidFill>
                  <a:srgbClr val="4A4A49"/>
                </a:solidFill>
                <a:latin typeface="Arial"/>
                <a:cs typeface="Arial"/>
              </a:rPr>
              <a:t>периодом с </a:t>
            </a:r>
            <a:r>
              <a:rPr lang="ru-RU" sz="1400" b="1" spc="50" dirty="0">
                <a:solidFill>
                  <a:srgbClr val="4A4A49"/>
                </a:solidFill>
                <a:latin typeface="Arial"/>
                <a:cs typeface="Arial"/>
              </a:rPr>
              <a:t>01.08.2019 г. по 31.07.2020 г</a:t>
            </a:r>
            <a:r>
              <a:rPr lang="ru-RU" sz="1400" b="1" spc="50" dirty="0" smtClean="0">
                <a:solidFill>
                  <a:srgbClr val="4A4A49"/>
                </a:solidFill>
                <a:latin typeface="Arial"/>
                <a:cs typeface="Arial"/>
              </a:rPr>
              <a:t>., также по группе население тариф снижен </a:t>
            </a:r>
            <a:r>
              <a:rPr sz="1400" b="1" spc="-55" dirty="0" smtClean="0">
                <a:solidFill>
                  <a:srgbClr val="4A4A49"/>
                </a:solidFill>
                <a:latin typeface="Arial"/>
                <a:cs typeface="Arial"/>
              </a:rPr>
              <a:t>с</a:t>
            </a:r>
            <a:r>
              <a:rPr sz="1400" b="1" spc="-25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400" b="1" spc="10" dirty="0" smtClean="0">
                <a:solidFill>
                  <a:srgbClr val="4A4A49"/>
                </a:solidFill>
                <a:latin typeface="Arial"/>
                <a:cs typeface="Arial"/>
              </a:rPr>
              <a:t>01.01.20</a:t>
            </a:r>
            <a:r>
              <a:rPr lang="ru-RU" sz="1400" b="1" spc="10" dirty="0" smtClean="0">
                <a:solidFill>
                  <a:srgbClr val="4A4A49"/>
                </a:solidFill>
                <a:latin typeface="Arial"/>
                <a:cs typeface="Arial"/>
              </a:rPr>
              <a:t>20</a:t>
            </a:r>
            <a:r>
              <a:rPr sz="1400" b="1" spc="-25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400" b="1" spc="35" dirty="0" smtClean="0">
                <a:solidFill>
                  <a:srgbClr val="4A4A49"/>
                </a:solidFill>
                <a:latin typeface="Arial"/>
                <a:cs typeface="Arial"/>
              </a:rPr>
              <a:t>г.</a:t>
            </a:r>
            <a:r>
              <a:rPr sz="1400" b="1" spc="-25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lang="ru-RU" sz="1400" b="1" spc="15" dirty="0" smtClean="0">
                <a:solidFill>
                  <a:srgbClr val="4A4A49"/>
                </a:solidFill>
                <a:latin typeface="Arial"/>
                <a:cs typeface="Arial"/>
              </a:rPr>
              <a:t>п</a:t>
            </a:r>
            <a:r>
              <a:rPr sz="1400" b="1" spc="15" dirty="0" smtClean="0">
                <a:solidFill>
                  <a:srgbClr val="4A4A49"/>
                </a:solidFill>
                <a:latin typeface="Arial"/>
                <a:cs typeface="Arial"/>
              </a:rPr>
              <a:t>о</a:t>
            </a:r>
            <a:r>
              <a:rPr sz="1400" b="1" spc="-25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400" b="1" spc="10" dirty="0" smtClean="0">
                <a:solidFill>
                  <a:srgbClr val="4A4A49"/>
                </a:solidFill>
                <a:latin typeface="Arial"/>
                <a:cs typeface="Arial"/>
              </a:rPr>
              <a:t>3</a:t>
            </a:r>
            <a:r>
              <a:rPr lang="ru-RU" sz="1400" b="1" spc="10" dirty="0" smtClean="0">
                <a:solidFill>
                  <a:srgbClr val="4A4A49"/>
                </a:solidFill>
                <a:latin typeface="Arial"/>
                <a:cs typeface="Arial"/>
              </a:rPr>
              <a:t>0</a:t>
            </a:r>
            <a:r>
              <a:rPr sz="1400" b="1" spc="10" dirty="0" smtClean="0">
                <a:solidFill>
                  <a:srgbClr val="4A4A49"/>
                </a:solidFill>
                <a:latin typeface="Arial"/>
                <a:cs typeface="Arial"/>
              </a:rPr>
              <a:t>.</a:t>
            </a:r>
            <a:r>
              <a:rPr lang="ru-RU" sz="1400" b="1" spc="10" dirty="0" smtClean="0">
                <a:solidFill>
                  <a:srgbClr val="4A4A49"/>
                </a:solidFill>
                <a:latin typeface="Arial"/>
                <a:cs typeface="Arial"/>
              </a:rPr>
              <a:t>09</a:t>
            </a:r>
            <a:r>
              <a:rPr sz="1400" b="1" spc="10" dirty="0" smtClean="0">
                <a:solidFill>
                  <a:srgbClr val="4A4A49"/>
                </a:solidFill>
                <a:latin typeface="Arial"/>
                <a:cs typeface="Arial"/>
              </a:rPr>
              <a:t>.2</a:t>
            </a:r>
            <a:r>
              <a:rPr lang="ru-RU" sz="1400" b="1" spc="10" dirty="0" smtClean="0">
                <a:solidFill>
                  <a:srgbClr val="4A4A49"/>
                </a:solidFill>
                <a:latin typeface="Arial"/>
                <a:cs typeface="Arial"/>
              </a:rPr>
              <a:t>020</a:t>
            </a:r>
            <a:r>
              <a:rPr sz="1400" b="1" spc="-25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400" b="1" spc="35" dirty="0" smtClean="0">
                <a:solidFill>
                  <a:srgbClr val="4A4A49"/>
                </a:solidFill>
                <a:latin typeface="Arial"/>
                <a:cs typeface="Arial"/>
              </a:rPr>
              <a:t>г.</a:t>
            </a:r>
            <a:endParaRPr lang="ru-RU" sz="1400" b="1" spc="35" dirty="0" smtClean="0">
              <a:solidFill>
                <a:srgbClr val="4A4A49"/>
              </a:solidFill>
              <a:latin typeface="Arial"/>
              <a:cs typeface="Arial"/>
            </a:endParaRPr>
          </a:p>
          <a:p>
            <a:pPr marL="12700" marR="6350">
              <a:lnSpc>
                <a:spcPct val="119700"/>
              </a:lnSpc>
            </a:pPr>
            <a:r>
              <a:rPr lang="ru-RU" sz="1400" b="1" spc="35" dirty="0" smtClean="0">
                <a:solidFill>
                  <a:srgbClr val="4A4A49"/>
                </a:solidFill>
                <a:latin typeface="Arial"/>
                <a:cs typeface="Arial"/>
              </a:rPr>
              <a:t>В 2019 году действовали временные компенсирующие и сниженные тарифы для населения.</a:t>
            </a:r>
          </a:p>
          <a:p>
            <a:pPr marL="12700" marR="6350">
              <a:lnSpc>
                <a:spcPct val="119700"/>
              </a:lnSpc>
            </a:pPr>
            <a:endParaRPr lang="ru-RU" sz="1400" b="1" spc="35" dirty="0" smtClean="0">
              <a:solidFill>
                <a:srgbClr val="4A4A49"/>
              </a:solidFill>
              <a:latin typeface="Arial"/>
              <a:cs typeface="Arial"/>
            </a:endParaRPr>
          </a:p>
        </p:txBody>
      </p:sp>
      <p:graphicFrame>
        <p:nvGraphicFramePr>
          <p:cNvPr id="240" name="object 2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072085"/>
              </p:ext>
            </p:extLst>
          </p:nvPr>
        </p:nvGraphicFramePr>
        <p:xfrm>
          <a:off x="1204476" y="2591726"/>
          <a:ext cx="8779292" cy="15428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869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891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031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6363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200" b="1" dirty="0" err="1">
                          <a:solidFill>
                            <a:srgbClr val="004982"/>
                          </a:solidFill>
                          <a:latin typeface="Arial"/>
                          <a:cs typeface="Arial"/>
                        </a:rPr>
                        <a:t>Средний</a:t>
                      </a:r>
                      <a:r>
                        <a:rPr sz="1200" b="1" spc="-25" dirty="0">
                          <a:solidFill>
                            <a:srgbClr val="00498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 err="1" smtClean="0">
                          <a:solidFill>
                            <a:srgbClr val="004982"/>
                          </a:solidFill>
                          <a:latin typeface="Arial"/>
                          <a:cs typeface="Arial"/>
                        </a:rPr>
                        <a:t>тариф</a:t>
                      </a:r>
                      <a:r>
                        <a:rPr lang="ru-RU" sz="1200" b="1" dirty="0" smtClean="0">
                          <a:solidFill>
                            <a:srgbClr val="004982"/>
                          </a:solidFill>
                          <a:latin typeface="Arial"/>
                          <a:cs typeface="Arial"/>
                        </a:rPr>
                        <a:t>                                                                         94,25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82">
                      <a:solidFill>
                        <a:srgbClr val="C9E6FA"/>
                      </a:solidFill>
                      <a:prstDash val="solid"/>
                    </a:lnR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  <a:solidFill>
                      <a:srgbClr val="C9E6FA"/>
                    </a:solidFill>
                  </a:tcPr>
                </a:tc>
                <a:tc>
                  <a:txBody>
                    <a:bodyPr/>
                    <a:lstStyle/>
                    <a:p>
                      <a:pPr marL="1176020" algn="l">
                        <a:lnSpc>
                          <a:spcPct val="100000"/>
                        </a:lnSpc>
                      </a:pPr>
                      <a:r>
                        <a:rPr lang="kk-KZ" sz="1200" b="1" dirty="0" smtClean="0">
                          <a:solidFill>
                            <a:srgbClr val="004982"/>
                          </a:solidFill>
                          <a:latin typeface="Arial"/>
                          <a:ea typeface="+mn-ea"/>
                          <a:cs typeface="Arial"/>
                        </a:rPr>
                        <a:t>94,25</a:t>
                      </a:r>
                      <a:endParaRPr sz="1200" b="1" dirty="0">
                        <a:solidFill>
                          <a:srgbClr val="004982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0" marR="0" marT="0" marB="0">
                    <a:lnL w="1282">
                      <a:solidFill>
                        <a:srgbClr val="C9E6FA"/>
                      </a:solidFill>
                      <a:prstDash val="solid"/>
                    </a:lnL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  <a:solidFill>
                      <a:srgbClr val="C9E6FA"/>
                    </a:solidFill>
                  </a:tcPr>
                </a:tc>
                <a:tc>
                  <a:txBody>
                    <a:bodyPr/>
                    <a:lstStyle/>
                    <a:p>
                      <a:pPr marL="746760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rgbClr val="004982"/>
                          </a:solidFill>
                          <a:latin typeface="Arial"/>
                          <a:cs typeface="Arial"/>
                        </a:rPr>
                        <a:t>89,12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  <a:solidFill>
                      <a:srgbClr val="C9E6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9591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200" b="1" dirty="0" err="1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Население</a:t>
                      </a:r>
                      <a:r>
                        <a:rPr lang="ru-RU" sz="1200" b="1" dirty="0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                                                                                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44,81</a:t>
                      </a:r>
                      <a:endParaRPr sz="12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82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76020" algn="l">
                        <a:lnSpc>
                          <a:spcPct val="100000"/>
                        </a:lnSpc>
                      </a:pPr>
                      <a:r>
                        <a:rPr lang="kk-KZ" sz="1200" dirty="0" smtClean="0">
                          <a:latin typeface="Arial"/>
                          <a:cs typeface="Arial"/>
                        </a:rPr>
                        <a:t>37,08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82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6760">
                        <a:lnSpc>
                          <a:spcPct val="100000"/>
                        </a:lnSpc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40,79</a:t>
                      </a:r>
                      <a:endParaRPr sz="12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4287">
                <a:tc>
                  <a:txBody>
                    <a:bodyPr/>
                    <a:lstStyle/>
                    <a:p>
                      <a:pPr marL="50800" marR="10223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Предприятия</a:t>
                      </a:r>
                      <a:r>
                        <a:rPr sz="1200" b="1" spc="-25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по</a:t>
                      </a:r>
                      <a:r>
                        <a:rPr sz="1200" b="1" spc="-25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производству, </a:t>
                      </a:r>
                      <a:r>
                        <a:rPr lang="ru-RU" sz="1200" b="1" dirty="0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                                        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141,38</a:t>
                      </a:r>
                    </a:p>
                    <a:p>
                      <a:pPr marL="50800" marR="102235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р</a:t>
                      </a:r>
                      <a:r>
                        <a:rPr sz="1200" b="1" dirty="0" err="1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аспределению</a:t>
                      </a:r>
                      <a:r>
                        <a:rPr lang="ru-RU" sz="1200" b="1" baseline="0" dirty="0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sz="1200" b="1" dirty="0" err="1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подаче</a:t>
                      </a:r>
                      <a:r>
                        <a:rPr sz="1200" b="1" spc="-25" dirty="0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тепловой</a:t>
                      </a:r>
                      <a:r>
                        <a:rPr sz="1200" b="1" spc="-25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энергии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82">
                      <a:solidFill>
                        <a:srgbClr val="C9E6FA"/>
                      </a:solidFill>
                      <a:prstDash val="solid"/>
                    </a:lnR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  <a:solidFill>
                      <a:srgbClr val="C9E6FA"/>
                    </a:solidFill>
                  </a:tcPr>
                </a:tc>
                <a:tc>
                  <a:txBody>
                    <a:bodyPr/>
                    <a:lstStyle/>
                    <a:p>
                      <a:pPr marL="1089025" algn="l">
                        <a:lnSpc>
                          <a:spcPct val="100000"/>
                        </a:lnSpc>
                      </a:pPr>
                      <a:r>
                        <a:rPr lang="kk-KZ" sz="1200" dirty="0" smtClean="0">
                          <a:latin typeface="Arial"/>
                          <a:cs typeface="Arial"/>
                        </a:rPr>
                        <a:t>141,21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82">
                      <a:solidFill>
                        <a:srgbClr val="C9E6FA"/>
                      </a:solidFill>
                      <a:prstDash val="solid"/>
                    </a:lnL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  <a:solidFill>
                      <a:srgbClr val="C9E6FA"/>
                    </a:solidFill>
                  </a:tcPr>
                </a:tc>
                <a:tc>
                  <a:txBody>
                    <a:bodyPr/>
                    <a:lstStyle/>
                    <a:p>
                      <a:pPr marL="659765">
                        <a:lnSpc>
                          <a:spcPct val="100000"/>
                        </a:lnSpc>
                      </a:pPr>
                      <a:r>
                        <a:rPr sz="12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41</a:t>
                      </a:r>
                      <a:r>
                        <a:rPr sz="12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21</a:t>
                      </a:r>
                      <a:endParaRPr sz="12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  <a:solidFill>
                      <a:srgbClr val="C9E6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Бюджетные</a:t>
                      </a:r>
                      <a:r>
                        <a:rPr sz="1200" b="1" spc="-25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организации</a:t>
                      </a:r>
                      <a:r>
                        <a:rPr sz="1200" b="1" spc="-25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и</a:t>
                      </a:r>
                      <a:r>
                        <a:rPr sz="1200" b="1" spc="-25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юр.</a:t>
                      </a:r>
                      <a:r>
                        <a:rPr sz="1200" b="1" spc="-25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л</a:t>
                      </a:r>
                      <a:r>
                        <a:rPr sz="1200" b="1" dirty="0" err="1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ица</a:t>
                      </a:r>
                      <a:r>
                        <a:rPr lang="ru-RU" sz="1200" b="1" dirty="0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                                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195,60  </a:t>
                      </a:r>
                      <a:r>
                        <a:rPr lang="ru-RU" sz="1200" b="1" dirty="0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      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82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9025" algn="l">
                        <a:lnSpc>
                          <a:spcPct val="100000"/>
                        </a:lnSpc>
                      </a:pPr>
                      <a:r>
                        <a:rPr lang="kk-KZ" sz="1200" dirty="0" smtClean="0">
                          <a:latin typeface="Arial"/>
                          <a:cs typeface="Arial"/>
                        </a:rPr>
                        <a:t>195,36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82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9765">
                        <a:lnSpc>
                          <a:spcPct val="100000"/>
                        </a:lnSpc>
                      </a:pPr>
                      <a:r>
                        <a:rPr sz="12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95</a:t>
                      </a:r>
                      <a:r>
                        <a:rPr sz="12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36</a:t>
                      </a:r>
                      <a:endParaRPr sz="12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rgbClr val="004982"/>
                          </a:solidFill>
                          <a:latin typeface="Arial"/>
                          <a:cs typeface="Arial"/>
                        </a:rPr>
                        <a:t>                </a:t>
                      </a:r>
                      <a:r>
                        <a:rPr sz="1200" b="1" dirty="0" err="1" smtClean="0">
                          <a:solidFill>
                            <a:srgbClr val="004982"/>
                          </a:solidFill>
                          <a:latin typeface="Arial"/>
                          <a:cs typeface="Arial"/>
                        </a:rPr>
                        <a:t>Подача</a:t>
                      </a:r>
                      <a:r>
                        <a:rPr sz="1200" b="1" spc="-25" dirty="0" smtClean="0">
                          <a:solidFill>
                            <a:srgbClr val="00498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 err="1">
                          <a:solidFill>
                            <a:srgbClr val="004982"/>
                          </a:solidFill>
                          <a:latin typeface="Arial"/>
                          <a:cs typeface="Arial"/>
                        </a:rPr>
                        <a:t>технической</a:t>
                      </a:r>
                      <a:r>
                        <a:rPr sz="1200" b="1" spc="-25" dirty="0">
                          <a:solidFill>
                            <a:srgbClr val="00498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 err="1" smtClean="0">
                          <a:solidFill>
                            <a:srgbClr val="004982"/>
                          </a:solidFill>
                          <a:latin typeface="Arial"/>
                          <a:cs typeface="Arial"/>
                        </a:rPr>
                        <a:t>воды</a:t>
                      </a:r>
                      <a:r>
                        <a:rPr lang="ru-RU" sz="1200" b="1" dirty="0" smtClean="0">
                          <a:solidFill>
                            <a:srgbClr val="004982"/>
                          </a:solidFill>
                          <a:latin typeface="Arial"/>
                          <a:cs typeface="Arial"/>
                        </a:rPr>
                        <a:t>                                     30,19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82">
                      <a:solidFill>
                        <a:srgbClr val="C9E6FA"/>
                      </a:solidFill>
                      <a:prstDash val="solid"/>
                    </a:lnR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  <a:solidFill>
                      <a:srgbClr val="C9E6FA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rgbClr val="004982"/>
                          </a:solidFill>
                          <a:latin typeface="Arial"/>
                          <a:cs typeface="Arial"/>
                        </a:rPr>
                        <a:t>                          30,15</a:t>
                      </a:r>
                      <a:endParaRPr lang="ru-RU" sz="12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82">
                      <a:solidFill>
                        <a:srgbClr val="C9E6FA"/>
                      </a:solidFill>
                      <a:prstDash val="solid"/>
                    </a:lnL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  <a:solidFill>
                      <a:srgbClr val="C9E6FA"/>
                    </a:solidFill>
                  </a:tcPr>
                </a:tc>
                <a:tc>
                  <a:txBody>
                    <a:bodyPr/>
                    <a:lstStyle/>
                    <a:p>
                      <a:pPr marL="746760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rgbClr val="004982"/>
                          </a:solidFill>
                          <a:latin typeface="Arial"/>
                          <a:cs typeface="Arial"/>
                        </a:rPr>
                        <a:t>30,15</a:t>
                      </a:r>
                      <a:endParaRPr sz="12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  <a:solidFill>
                      <a:srgbClr val="C9E6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41" name="object 2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454890"/>
              </p:ext>
            </p:extLst>
          </p:nvPr>
        </p:nvGraphicFramePr>
        <p:xfrm>
          <a:off x="1243657" y="4434530"/>
          <a:ext cx="8749838" cy="11672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68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654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200" b="1" dirty="0" err="1">
                          <a:solidFill>
                            <a:srgbClr val="004982"/>
                          </a:solidFill>
                          <a:latin typeface="Arial"/>
                          <a:cs typeface="Arial"/>
                        </a:rPr>
                        <a:t>Средний</a:t>
                      </a:r>
                      <a:r>
                        <a:rPr sz="1200" b="1" spc="-25" dirty="0">
                          <a:solidFill>
                            <a:srgbClr val="00498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 err="1" smtClean="0">
                          <a:solidFill>
                            <a:srgbClr val="004982"/>
                          </a:solidFill>
                          <a:latin typeface="Arial"/>
                          <a:cs typeface="Arial"/>
                        </a:rPr>
                        <a:t>тариф</a:t>
                      </a:r>
                      <a:r>
                        <a:rPr lang="ru-RU" sz="1200" b="1" dirty="0" smtClean="0">
                          <a:solidFill>
                            <a:srgbClr val="004982"/>
                          </a:solidFill>
                          <a:latin typeface="Arial"/>
                          <a:cs typeface="Arial"/>
                        </a:rPr>
                        <a:t>                                                                       87,86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82">
                      <a:solidFill>
                        <a:srgbClr val="C9E6FA"/>
                      </a:solidFill>
                      <a:prstDash val="solid"/>
                    </a:lnR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  <a:solidFill>
                      <a:srgbClr val="C9E6FA"/>
                    </a:solidFill>
                  </a:tcPr>
                </a:tc>
                <a:tc>
                  <a:txBody>
                    <a:bodyPr/>
                    <a:lstStyle/>
                    <a:p>
                      <a:pPr marL="1176020" algn="ctr">
                        <a:lnSpc>
                          <a:spcPct val="100000"/>
                        </a:lnSpc>
                      </a:pPr>
                      <a:r>
                        <a:rPr lang="kk-KZ" sz="1200" b="1" dirty="0" smtClean="0">
                          <a:solidFill>
                            <a:srgbClr val="004982"/>
                          </a:solidFill>
                          <a:latin typeface="Arial"/>
                          <a:ea typeface="+mn-ea"/>
                          <a:cs typeface="Arial"/>
                        </a:rPr>
                        <a:t>87,86</a:t>
                      </a:r>
                      <a:endParaRPr sz="1200" b="1" dirty="0">
                        <a:solidFill>
                          <a:srgbClr val="004982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0" marR="0" marT="0" marB="0">
                    <a:lnL w="1282">
                      <a:solidFill>
                        <a:srgbClr val="C9E6FA"/>
                      </a:solidFill>
                      <a:prstDash val="solid"/>
                    </a:lnL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  <a:solidFill>
                      <a:srgbClr val="C9E6FA"/>
                    </a:solidFill>
                  </a:tcPr>
                </a:tc>
                <a:tc>
                  <a:txBody>
                    <a:bodyPr/>
                    <a:lstStyle/>
                    <a:p>
                      <a:pPr marL="746760" algn="l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rgbClr val="004982"/>
                          </a:solidFill>
                          <a:latin typeface="Arial"/>
                          <a:cs typeface="Arial"/>
                        </a:rPr>
                        <a:t>85,39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  <a:solidFill>
                      <a:srgbClr val="C9E6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209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200" b="1" dirty="0" err="1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Население</a:t>
                      </a:r>
                      <a:r>
                        <a:rPr lang="ru-RU" sz="1200" b="1" dirty="0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                                                                              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34,89</a:t>
                      </a:r>
                      <a:endParaRPr sz="12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82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76020" algn="ctr">
                        <a:lnSpc>
                          <a:spcPct val="100000"/>
                        </a:lnSpc>
                      </a:pPr>
                      <a:r>
                        <a:rPr lang="kk-KZ" sz="1200" dirty="0" smtClean="0">
                          <a:latin typeface="Arial"/>
                          <a:cs typeface="Arial"/>
                        </a:rPr>
                        <a:t>31,37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82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6760" algn="l">
                        <a:lnSpc>
                          <a:spcPct val="100000"/>
                        </a:lnSpc>
                      </a:pPr>
                      <a:r>
                        <a:rPr lang="ru-RU" sz="1200" b="0" dirty="0" smtClean="0">
                          <a:solidFill>
                            <a:srgbClr val="CD1719"/>
                          </a:solidFill>
                          <a:latin typeface="Arial"/>
                          <a:cs typeface="Arial"/>
                        </a:rPr>
                        <a:t>34,86</a:t>
                      </a:r>
                      <a:endParaRPr sz="1200" b="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1086">
                <a:tc>
                  <a:txBody>
                    <a:bodyPr/>
                    <a:lstStyle/>
                    <a:p>
                      <a:pPr marL="50800" marR="10223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Предприятия</a:t>
                      </a:r>
                      <a:r>
                        <a:rPr sz="1200" b="1" spc="-25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по</a:t>
                      </a:r>
                      <a:r>
                        <a:rPr sz="1200" b="1" spc="-25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производству, </a:t>
                      </a:r>
                      <a:r>
                        <a:rPr lang="ru-RU" sz="1200" b="1" dirty="0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                                 </a:t>
                      </a:r>
                      <a:r>
                        <a:rPr lang="ru-RU" sz="1200" b="1" baseline="0" dirty="0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    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158,44</a:t>
                      </a:r>
                    </a:p>
                    <a:p>
                      <a:pPr marL="50800" marR="102235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р</a:t>
                      </a:r>
                      <a:r>
                        <a:rPr sz="1200" b="1" dirty="0" err="1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аспределению</a:t>
                      </a:r>
                      <a:r>
                        <a:rPr lang="ru-RU" sz="1200" b="1" baseline="0" dirty="0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и</a:t>
                      </a:r>
                      <a:r>
                        <a:rPr sz="1200" b="1" spc="-25" dirty="0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подаче</a:t>
                      </a:r>
                      <a:r>
                        <a:rPr sz="1200" b="1" spc="-25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тепловой</a:t>
                      </a:r>
                      <a:r>
                        <a:rPr sz="1200" b="1" spc="-25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энергии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82">
                      <a:solidFill>
                        <a:srgbClr val="C9E6FA"/>
                      </a:solidFill>
                      <a:prstDash val="solid"/>
                    </a:lnR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  <a:solidFill>
                      <a:srgbClr val="C9E6FA"/>
                    </a:solidFill>
                  </a:tcPr>
                </a:tc>
                <a:tc>
                  <a:txBody>
                    <a:bodyPr/>
                    <a:lstStyle/>
                    <a:p>
                      <a:pPr marL="1089025" algn="ctr">
                        <a:lnSpc>
                          <a:spcPct val="100000"/>
                        </a:lnSpc>
                      </a:pPr>
                      <a:r>
                        <a:rPr lang="kk-KZ" sz="1200" dirty="0" smtClean="0">
                          <a:latin typeface="Arial"/>
                          <a:cs typeface="Arial"/>
                        </a:rPr>
                        <a:t>158,44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82">
                      <a:solidFill>
                        <a:srgbClr val="C9E6FA"/>
                      </a:solidFill>
                      <a:prstDash val="solid"/>
                    </a:lnL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  <a:solidFill>
                      <a:srgbClr val="C9E6FA"/>
                    </a:solidFill>
                  </a:tcPr>
                </a:tc>
                <a:tc>
                  <a:txBody>
                    <a:bodyPr/>
                    <a:lstStyle/>
                    <a:p>
                      <a:pPr marL="659765" algn="l">
                        <a:lnSpc>
                          <a:spcPct val="100000"/>
                        </a:lnSpc>
                      </a:pPr>
                      <a:r>
                        <a:rPr lang="ru-RU" sz="1200" b="0" dirty="0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158,29</a:t>
                      </a:r>
                      <a:endParaRPr sz="1200" b="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  <a:solidFill>
                      <a:srgbClr val="C9E6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Бюджетные</a:t>
                      </a:r>
                      <a:r>
                        <a:rPr sz="1200" b="1" spc="-25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организации</a:t>
                      </a:r>
                      <a:r>
                        <a:rPr sz="1200" b="1" spc="-25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и</a:t>
                      </a:r>
                      <a:r>
                        <a:rPr sz="1200" b="1" spc="-25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юр.</a:t>
                      </a:r>
                      <a:r>
                        <a:rPr sz="1200" b="1" spc="-25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л</a:t>
                      </a:r>
                      <a:r>
                        <a:rPr sz="1200" b="1" dirty="0" err="1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ица</a:t>
                      </a:r>
                      <a:r>
                        <a:rPr lang="ru-RU" sz="1200" b="1" dirty="0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                               </a:t>
                      </a:r>
                      <a:r>
                        <a:rPr lang="ru-RU" sz="1200" b="1" baseline="0" dirty="0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203,26</a:t>
                      </a:r>
                      <a:endParaRPr sz="12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82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9025" algn="ctr">
                        <a:lnSpc>
                          <a:spcPct val="100000"/>
                        </a:lnSpc>
                      </a:pPr>
                      <a:r>
                        <a:rPr lang="kk-KZ" sz="1200" dirty="0" smtClean="0">
                          <a:latin typeface="Arial"/>
                          <a:cs typeface="Arial"/>
                        </a:rPr>
                        <a:t>203,26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82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9765" algn="l">
                        <a:lnSpc>
                          <a:spcPct val="100000"/>
                        </a:lnSpc>
                      </a:pPr>
                      <a:r>
                        <a:rPr sz="1200" b="0" dirty="0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203,</a:t>
                      </a:r>
                      <a:r>
                        <a:rPr lang="ru-RU" sz="1200" b="0" dirty="0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06</a:t>
                      </a:r>
                      <a:endParaRPr sz="1200" b="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1" name="object 180"/>
          <p:cNvSpPr txBox="1"/>
          <p:nvPr/>
        </p:nvSpPr>
        <p:spPr>
          <a:xfrm>
            <a:off x="6920159" y="474026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250" name="object 243"/>
          <p:cNvSpPr txBox="1"/>
          <p:nvPr/>
        </p:nvSpPr>
        <p:spPr>
          <a:xfrm>
            <a:off x="8082675" y="1816111"/>
            <a:ext cx="187993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200" b="1" spc="55" dirty="0" smtClean="0">
                <a:solidFill>
                  <a:srgbClr val="FFFFFF"/>
                </a:solidFill>
                <a:latin typeface="Arial"/>
                <a:cs typeface="Arial"/>
              </a:rPr>
              <a:t>Действующий 01.01.2020-31.07.2020</a:t>
            </a:r>
          </a:p>
          <a:p>
            <a:pPr marL="12700" algn="ctr">
              <a:lnSpc>
                <a:spcPct val="100000"/>
              </a:lnSpc>
            </a:pPr>
            <a:endParaRPr sz="1200" dirty="0">
              <a:latin typeface="Arial"/>
              <a:cs typeface="Arial"/>
            </a:endParaRPr>
          </a:p>
        </p:txBody>
      </p:sp>
      <p:sp>
        <p:nvSpPr>
          <p:cNvPr id="233" name="object 243"/>
          <p:cNvSpPr txBox="1"/>
          <p:nvPr/>
        </p:nvSpPr>
        <p:spPr>
          <a:xfrm>
            <a:off x="5105608" y="1776118"/>
            <a:ext cx="125857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200" b="1" spc="55" dirty="0" err="1" smtClean="0">
                <a:solidFill>
                  <a:srgbClr val="FFFFFF"/>
                </a:solidFill>
                <a:latin typeface="Arial"/>
                <a:cs typeface="Arial"/>
              </a:rPr>
              <a:t>Утвержденны</a:t>
            </a:r>
            <a:r>
              <a:rPr lang="ru-RU" sz="1200" b="1" spc="55" dirty="0" smtClean="0">
                <a:solidFill>
                  <a:srgbClr val="FFFFFF"/>
                </a:solidFill>
                <a:latin typeface="Arial"/>
                <a:cs typeface="Arial"/>
              </a:rPr>
              <a:t>й</a:t>
            </a:r>
          </a:p>
          <a:p>
            <a:pPr marL="12700" algn="ctr">
              <a:lnSpc>
                <a:spcPct val="100000"/>
              </a:lnSpc>
            </a:pPr>
            <a:r>
              <a:rPr lang="ru-RU" sz="1200" b="1" spc="55" dirty="0" smtClean="0">
                <a:solidFill>
                  <a:srgbClr val="FFFFFF"/>
                </a:solidFill>
                <a:latin typeface="Arial"/>
                <a:cs typeface="Arial"/>
              </a:rPr>
              <a:t>на 2016-2020</a:t>
            </a:r>
            <a:endParaRPr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922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06047" y="467314"/>
            <a:ext cx="130175" cy="148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706F6F"/>
                </a:solidFill>
                <a:latin typeface="Arial Narrow"/>
                <a:cs typeface="Arial Narrow"/>
              </a:rPr>
              <a:t>16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839291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36771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4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11803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3833495" y="0"/>
                </a:moveTo>
                <a:lnTo>
                  <a:pt x="0" y="0"/>
                </a:lnTo>
                <a:lnTo>
                  <a:pt x="0" y="91655"/>
                </a:lnTo>
                <a:lnTo>
                  <a:pt x="3833495" y="91655"/>
                </a:lnTo>
                <a:lnTo>
                  <a:pt x="3833495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99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0960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0960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99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99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7" y="0"/>
                </a:moveTo>
                <a:lnTo>
                  <a:pt x="4317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0960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0960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90103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99943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73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83405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73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834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27726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37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73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834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27726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037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227726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37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199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0960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199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0960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199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00960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18315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99299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19703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00687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2180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02790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21111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02095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22499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0348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173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983405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173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9834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173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9834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227726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037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27726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037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227726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037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908802" y="246153"/>
            <a:ext cx="710772" cy="453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3490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3490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7" y="0"/>
                </a:moveTo>
                <a:lnTo>
                  <a:pt x="4317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3228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377025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3228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37702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3490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3490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3228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3228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377025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37702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826591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29" h="124459">
                <a:moveTo>
                  <a:pt x="0" y="0"/>
                </a:moveTo>
                <a:lnTo>
                  <a:pt x="925753" y="0"/>
                </a:lnTo>
                <a:lnTo>
                  <a:pt x="925753" y="124307"/>
                </a:lnTo>
                <a:lnTo>
                  <a:pt x="0" y="124307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842212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90" h="33654">
                <a:moveTo>
                  <a:pt x="8635" y="32867"/>
                </a:moveTo>
                <a:lnTo>
                  <a:pt x="0" y="32867"/>
                </a:lnTo>
                <a:lnTo>
                  <a:pt x="0" y="33375"/>
                </a:lnTo>
                <a:lnTo>
                  <a:pt x="8635" y="33375"/>
                </a:lnTo>
                <a:lnTo>
                  <a:pt x="8635" y="32867"/>
                </a:lnTo>
                <a:close/>
              </a:path>
              <a:path w="910590" h="33654">
                <a:moveTo>
                  <a:pt x="886472" y="0"/>
                </a:moveTo>
                <a:lnTo>
                  <a:pt x="27952" y="0"/>
                </a:lnTo>
                <a:lnTo>
                  <a:pt x="27952" y="33362"/>
                </a:lnTo>
                <a:lnTo>
                  <a:pt x="886472" y="33362"/>
                </a:lnTo>
                <a:lnTo>
                  <a:pt x="886472" y="0"/>
                </a:lnTo>
                <a:close/>
              </a:path>
              <a:path w="910590" h="33654">
                <a:moveTo>
                  <a:pt x="910132" y="33337"/>
                </a:moveTo>
                <a:lnTo>
                  <a:pt x="905802" y="33337"/>
                </a:lnTo>
                <a:lnTo>
                  <a:pt x="910132" y="33337"/>
                </a:lnTo>
                <a:close/>
              </a:path>
              <a:path w="910590" h="33654">
                <a:moveTo>
                  <a:pt x="905814" y="0"/>
                </a:moveTo>
                <a:lnTo>
                  <a:pt x="905802" y="33337"/>
                </a:lnTo>
                <a:lnTo>
                  <a:pt x="905814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847203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832548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815998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815998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87016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815998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87016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87016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82559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839484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860506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853557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86744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815998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815998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815998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87016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87016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87016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738348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721814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721814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72181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748014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748014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748026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73140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74528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721814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721814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72181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325741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325741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325741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325741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316075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299541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299541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3536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299541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3536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3536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325741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325741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325741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3091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32301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344039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33708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35096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299541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299541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299541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3536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3536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3536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592443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79" h="83820">
                <a:moveTo>
                  <a:pt x="14820" y="0"/>
                </a:moveTo>
                <a:lnTo>
                  <a:pt x="2540" y="0"/>
                </a:lnTo>
                <a:lnTo>
                  <a:pt x="0" y="2539"/>
                </a:lnTo>
                <a:lnTo>
                  <a:pt x="0" y="80810"/>
                </a:lnTo>
                <a:lnTo>
                  <a:pt x="2540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542564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29891" y="35"/>
                </a:lnTo>
                <a:lnTo>
                  <a:pt x="17282" y="2860"/>
                </a:lnTo>
                <a:lnTo>
                  <a:pt x="6426" y="9893"/>
                </a:lnTo>
                <a:lnTo>
                  <a:pt x="0" y="15900"/>
                </a:lnTo>
                <a:lnTo>
                  <a:pt x="117347" y="15900"/>
                </a:lnTo>
                <a:lnTo>
                  <a:pt x="109718" y="8815"/>
                </a:lnTo>
                <a:lnTo>
                  <a:pt x="98584" y="2276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540152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59" h="145415">
                <a:moveTo>
                  <a:pt x="124091" y="0"/>
                </a:moveTo>
                <a:lnTo>
                  <a:pt x="0" y="0"/>
                </a:lnTo>
                <a:lnTo>
                  <a:pt x="0" y="144805"/>
                </a:lnTo>
                <a:lnTo>
                  <a:pt x="83756" y="143356"/>
                </a:lnTo>
                <a:lnTo>
                  <a:pt x="116557" y="119378"/>
                </a:lnTo>
                <a:lnTo>
                  <a:pt x="124091" y="92316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626172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8071" y="0"/>
                </a:moveTo>
                <a:lnTo>
                  <a:pt x="6321" y="0"/>
                </a:lnTo>
                <a:lnTo>
                  <a:pt x="6321" y="83921"/>
                </a:lnTo>
                <a:lnTo>
                  <a:pt x="4672" y="97011"/>
                </a:lnTo>
                <a:lnTo>
                  <a:pt x="0" y="108897"/>
                </a:lnTo>
                <a:lnTo>
                  <a:pt x="11923" y="107246"/>
                </a:lnTo>
                <a:lnTo>
                  <a:pt x="22553" y="100715"/>
                </a:lnTo>
                <a:lnTo>
                  <a:pt x="31024" y="90293"/>
                </a:lnTo>
                <a:lnTo>
                  <a:pt x="36469" y="76966"/>
                </a:lnTo>
                <a:lnTo>
                  <a:pt x="38071" y="48564"/>
                </a:lnTo>
                <a:lnTo>
                  <a:pt x="38071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540156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09" h="165100">
                <a:moveTo>
                  <a:pt x="92341" y="0"/>
                </a:moveTo>
                <a:lnTo>
                  <a:pt x="0" y="0"/>
                </a:lnTo>
                <a:lnTo>
                  <a:pt x="0" y="164744"/>
                </a:lnTo>
                <a:lnTo>
                  <a:pt x="52039" y="163285"/>
                </a:lnTo>
                <a:lnTo>
                  <a:pt x="84814" y="139280"/>
                </a:lnTo>
                <a:lnTo>
                  <a:pt x="92341" y="11220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540155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497869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5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497668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498239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50897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6763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50897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591018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591018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6763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68019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51282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497673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497677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497859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5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497668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498239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497673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497677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601242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685214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516812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601242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685214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516812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552747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4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552747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579535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79" h="59054">
                <a:moveTo>
                  <a:pt x="37515" y="0"/>
                </a:moveTo>
                <a:lnTo>
                  <a:pt x="5676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515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598924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90" h="1270">
                <a:moveTo>
                  <a:pt x="8559" y="0"/>
                </a:moveTo>
                <a:lnTo>
                  <a:pt x="0" y="88"/>
                </a:lnTo>
                <a:lnTo>
                  <a:pt x="6464" y="88"/>
                </a:lnTo>
                <a:lnTo>
                  <a:pt x="7619" y="495"/>
                </a:lnTo>
                <a:lnTo>
                  <a:pt x="8559" y="1181"/>
                </a:lnTo>
                <a:lnTo>
                  <a:pt x="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598926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90" h="26035">
                <a:moveTo>
                  <a:pt x="6464" y="0"/>
                </a:moveTo>
                <a:lnTo>
                  <a:pt x="0" y="0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1092"/>
                </a:lnTo>
                <a:lnTo>
                  <a:pt x="7619" y="406"/>
                </a:lnTo>
                <a:lnTo>
                  <a:pt x="6464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605388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598924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8559" y="0"/>
                </a:moveTo>
                <a:lnTo>
                  <a:pt x="0" y="0"/>
                </a:lnTo>
                <a:lnTo>
                  <a:pt x="0" y="23761"/>
                </a:lnTo>
                <a:lnTo>
                  <a:pt x="6464" y="23761"/>
                </a:lnTo>
                <a:lnTo>
                  <a:pt x="7619" y="23355"/>
                </a:lnTo>
                <a:lnTo>
                  <a:pt x="8559" y="22669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568217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40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512513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39" y="0"/>
                </a:moveTo>
                <a:lnTo>
                  <a:pt x="5435" y="0"/>
                </a:lnTo>
                <a:lnTo>
                  <a:pt x="0" y="5435"/>
                </a:lnTo>
                <a:lnTo>
                  <a:pt x="0" y="19227"/>
                </a:lnTo>
                <a:lnTo>
                  <a:pt x="5435" y="24663"/>
                </a:lnTo>
                <a:lnTo>
                  <a:pt x="172339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39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512515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512521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56821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40" h="9525">
                <a:moveTo>
                  <a:pt x="65989" y="0"/>
                </a:moveTo>
                <a:lnTo>
                  <a:pt x="0" y="0"/>
                </a:lnTo>
                <a:lnTo>
                  <a:pt x="14541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579531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90" h="59054">
                <a:moveTo>
                  <a:pt x="21590" y="0"/>
                </a:moveTo>
                <a:lnTo>
                  <a:pt x="5676" y="0"/>
                </a:lnTo>
                <a:lnTo>
                  <a:pt x="0" y="5651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547779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280245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285348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551863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278853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282107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552378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287217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288604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535186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0" y="7118667"/>
            <a:ext cx="10691964" cy="4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1"/>
          <p:cNvSpPr txBox="1"/>
          <p:nvPr/>
        </p:nvSpPr>
        <p:spPr>
          <a:xfrm>
            <a:off x="719999" y="1064778"/>
            <a:ext cx="8821355" cy="7001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b="1" dirty="0">
                <a:latin typeface="Arial Narrow"/>
                <a:cs typeface="Arial Narrow"/>
              </a:rPr>
              <a:t>СРАВНЕНИЕ ТАРИФОВ ПО РЕГИОНАМ РК НА </a:t>
            </a:r>
            <a:r>
              <a:rPr sz="2000" b="1" dirty="0" smtClean="0">
                <a:latin typeface="Arial Narrow"/>
                <a:cs typeface="Arial Narrow"/>
              </a:rPr>
              <a:t>01.01.20</a:t>
            </a:r>
            <a:r>
              <a:rPr lang="ru-RU" sz="2000" b="1" dirty="0" smtClean="0">
                <a:latin typeface="Arial Narrow"/>
                <a:cs typeface="Arial Narrow"/>
              </a:rPr>
              <a:t>20</a:t>
            </a:r>
            <a:r>
              <a:rPr sz="2000" b="1" dirty="0" smtClean="0">
                <a:latin typeface="Arial Narrow"/>
                <a:cs typeface="Arial Narrow"/>
              </a:rPr>
              <a:t> </a:t>
            </a:r>
            <a:r>
              <a:rPr sz="2000" b="1" dirty="0">
                <a:latin typeface="Arial Narrow"/>
                <a:cs typeface="Arial Narrow"/>
              </a:rPr>
              <a:t>Г., С НДС – НАСЕЛЕНИЕ</a:t>
            </a:r>
            <a:endParaRPr sz="2000" dirty="0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  <a:spcBef>
                <a:spcPts val="885"/>
              </a:spcBef>
            </a:pPr>
            <a:r>
              <a:rPr b="1" dirty="0">
                <a:solidFill>
                  <a:srgbClr val="FF0000"/>
                </a:solidFill>
                <a:latin typeface="Arial Narrow"/>
                <a:cs typeface="Arial Narrow"/>
              </a:rPr>
              <a:t>ПО УРОВНЮ ТАРИФА ПО ВОДОСНАБЖЕНИЮ</a:t>
            </a:r>
            <a:r>
              <a:rPr b="1" spc="-5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b="1" dirty="0" smtClean="0">
                <a:solidFill>
                  <a:srgbClr val="FF0000"/>
                </a:solidFill>
                <a:latin typeface="Arial Narrow"/>
                <a:cs typeface="Arial Narrow"/>
              </a:rPr>
              <a:t>г.</a:t>
            </a:r>
            <a:r>
              <a:rPr lang="kk-KZ" b="1" dirty="0" smtClean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b="1" dirty="0" smtClean="0">
                <a:solidFill>
                  <a:srgbClr val="FF0000"/>
                </a:solidFill>
                <a:latin typeface="Arial Narrow"/>
                <a:cs typeface="Arial Narrow"/>
              </a:rPr>
              <a:t>НУР-СУ</a:t>
            </a:r>
            <a:r>
              <a:rPr lang="ru-RU" b="1" dirty="0" smtClean="0">
                <a:solidFill>
                  <a:srgbClr val="FF0000"/>
                </a:solidFill>
                <a:latin typeface="Arial Narrow"/>
                <a:cs typeface="Arial Narrow"/>
              </a:rPr>
              <a:t>Л</a:t>
            </a:r>
            <a:r>
              <a:rPr b="1" dirty="0" smtClean="0">
                <a:solidFill>
                  <a:srgbClr val="FF0000"/>
                </a:solidFill>
                <a:latin typeface="Arial Narrow"/>
                <a:cs typeface="Arial Narrow"/>
              </a:rPr>
              <a:t>ТАН </a:t>
            </a:r>
            <a:r>
              <a:rPr b="1" dirty="0">
                <a:solidFill>
                  <a:srgbClr val="FF0000"/>
                </a:solidFill>
                <a:latin typeface="Arial Narrow"/>
                <a:cs typeface="Arial Narrow"/>
              </a:rPr>
              <a:t>НА </a:t>
            </a:r>
            <a:r>
              <a:rPr b="1" dirty="0" smtClean="0">
                <a:solidFill>
                  <a:srgbClr val="FF0000"/>
                </a:solidFill>
                <a:latin typeface="Arial Narrow"/>
                <a:cs typeface="Arial Narrow"/>
              </a:rPr>
              <a:t>1</a:t>
            </a:r>
            <a:r>
              <a:rPr lang="kk-KZ" b="1" dirty="0" smtClean="0">
                <a:solidFill>
                  <a:srgbClr val="FF0000"/>
                </a:solidFill>
                <a:latin typeface="Arial Narrow"/>
                <a:cs typeface="Arial Narrow"/>
              </a:rPr>
              <a:t>4</a:t>
            </a:r>
            <a:r>
              <a:rPr b="1" dirty="0" smtClean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b="1" dirty="0">
                <a:solidFill>
                  <a:srgbClr val="FF0000"/>
                </a:solidFill>
                <a:latin typeface="Arial Narrow"/>
                <a:cs typeface="Arial Narrow"/>
              </a:rPr>
              <a:t>МЕСТЕ</a:t>
            </a:r>
          </a:p>
        </p:txBody>
      </p:sp>
      <p:sp>
        <p:nvSpPr>
          <p:cNvPr id="182" name="object 182"/>
          <p:cNvSpPr txBox="1"/>
          <p:nvPr/>
        </p:nvSpPr>
        <p:spPr>
          <a:xfrm>
            <a:off x="9195844" y="400668"/>
            <a:ext cx="789305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indent="93345">
              <a:lnSpc>
                <a:spcPct val="100000"/>
              </a:lnSpc>
            </a:pPr>
            <a:r>
              <a:rPr sz="900" dirty="0">
                <a:solidFill>
                  <a:srgbClr val="4672A5"/>
                </a:solidFill>
                <a:latin typeface="Arial Narrow"/>
                <a:cs typeface="Arial Narrow"/>
              </a:rPr>
              <a:t>ФИНАНСОВАЯ ДЕЯТЕЛЬНОСТЬ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720001" y="1845957"/>
            <a:ext cx="2448560" cy="270510"/>
          </a:xfrm>
          <a:custGeom>
            <a:avLst/>
            <a:gdLst/>
            <a:ahLst/>
            <a:cxnLst/>
            <a:rect l="l" t="t" r="r" b="b"/>
            <a:pathLst>
              <a:path w="2448560" h="270510">
                <a:moveTo>
                  <a:pt x="2448001" y="0"/>
                </a:moveTo>
                <a:lnTo>
                  <a:pt x="0" y="0"/>
                </a:lnTo>
                <a:lnTo>
                  <a:pt x="0" y="270001"/>
                </a:lnTo>
                <a:lnTo>
                  <a:pt x="2448001" y="270001"/>
                </a:lnTo>
                <a:lnTo>
                  <a:pt x="2448001" y="0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168002" y="1845957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4751997" y="1845957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6336004" y="1845957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7919999" y="1845957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720001" y="2115959"/>
            <a:ext cx="2448560" cy="270510"/>
          </a:xfrm>
          <a:custGeom>
            <a:avLst/>
            <a:gdLst/>
            <a:ahLst/>
            <a:cxnLst/>
            <a:rect l="l" t="t" r="r" b="b"/>
            <a:pathLst>
              <a:path w="2448560" h="270510">
                <a:moveTo>
                  <a:pt x="2448001" y="0"/>
                </a:moveTo>
                <a:lnTo>
                  <a:pt x="0" y="0"/>
                </a:lnTo>
                <a:lnTo>
                  <a:pt x="0" y="270001"/>
                </a:lnTo>
                <a:lnTo>
                  <a:pt x="2448001" y="270001"/>
                </a:lnTo>
                <a:lnTo>
                  <a:pt x="24480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168002" y="2115959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4751997" y="2115959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6336004" y="2115959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7919999" y="2115959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720001" y="2655951"/>
            <a:ext cx="2448560" cy="270510"/>
          </a:xfrm>
          <a:custGeom>
            <a:avLst/>
            <a:gdLst/>
            <a:ahLst/>
            <a:cxnLst/>
            <a:rect l="l" t="t" r="r" b="b"/>
            <a:pathLst>
              <a:path w="2448560" h="270510">
                <a:moveTo>
                  <a:pt x="2448001" y="0"/>
                </a:moveTo>
                <a:lnTo>
                  <a:pt x="0" y="0"/>
                </a:lnTo>
                <a:lnTo>
                  <a:pt x="0" y="270001"/>
                </a:lnTo>
                <a:lnTo>
                  <a:pt x="2448001" y="270001"/>
                </a:lnTo>
                <a:lnTo>
                  <a:pt x="24480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168002" y="2655951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4751997" y="2655951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6336004" y="2655951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7919999" y="2655951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720001" y="3195954"/>
            <a:ext cx="2448560" cy="270510"/>
          </a:xfrm>
          <a:custGeom>
            <a:avLst/>
            <a:gdLst/>
            <a:ahLst/>
            <a:cxnLst/>
            <a:rect l="l" t="t" r="r" b="b"/>
            <a:pathLst>
              <a:path w="2448560" h="270510">
                <a:moveTo>
                  <a:pt x="2448001" y="0"/>
                </a:moveTo>
                <a:lnTo>
                  <a:pt x="0" y="0"/>
                </a:lnTo>
                <a:lnTo>
                  <a:pt x="0" y="270001"/>
                </a:lnTo>
                <a:lnTo>
                  <a:pt x="2448001" y="270001"/>
                </a:lnTo>
                <a:lnTo>
                  <a:pt x="24480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168002" y="3195954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4751997" y="3195954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6336004" y="3195954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7919999" y="3195954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720001" y="3735959"/>
            <a:ext cx="2448560" cy="270510"/>
          </a:xfrm>
          <a:custGeom>
            <a:avLst/>
            <a:gdLst/>
            <a:ahLst/>
            <a:cxnLst/>
            <a:rect l="l" t="t" r="r" b="b"/>
            <a:pathLst>
              <a:path w="2448560" h="270510">
                <a:moveTo>
                  <a:pt x="2448001" y="0"/>
                </a:moveTo>
                <a:lnTo>
                  <a:pt x="0" y="0"/>
                </a:lnTo>
                <a:lnTo>
                  <a:pt x="0" y="270001"/>
                </a:lnTo>
                <a:lnTo>
                  <a:pt x="2448001" y="270001"/>
                </a:lnTo>
                <a:lnTo>
                  <a:pt x="24480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3168002" y="3735959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751997" y="3735959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6336004" y="3735959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7919999" y="3735959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720001" y="4275950"/>
            <a:ext cx="2448560" cy="270510"/>
          </a:xfrm>
          <a:custGeom>
            <a:avLst/>
            <a:gdLst/>
            <a:ahLst/>
            <a:cxnLst/>
            <a:rect l="l" t="t" r="r" b="b"/>
            <a:pathLst>
              <a:path w="2448560" h="270510">
                <a:moveTo>
                  <a:pt x="2448001" y="0"/>
                </a:moveTo>
                <a:lnTo>
                  <a:pt x="0" y="0"/>
                </a:lnTo>
                <a:lnTo>
                  <a:pt x="0" y="270001"/>
                </a:lnTo>
                <a:lnTo>
                  <a:pt x="2448001" y="270001"/>
                </a:lnTo>
                <a:lnTo>
                  <a:pt x="24480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3168002" y="4275950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751997" y="4275950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6336004" y="4275950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7919999" y="4275950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720001" y="4815954"/>
            <a:ext cx="2448560" cy="270510"/>
          </a:xfrm>
          <a:custGeom>
            <a:avLst/>
            <a:gdLst/>
            <a:ahLst/>
            <a:cxnLst/>
            <a:rect l="l" t="t" r="r" b="b"/>
            <a:pathLst>
              <a:path w="2448560" h="270510">
                <a:moveTo>
                  <a:pt x="2448001" y="0"/>
                </a:moveTo>
                <a:lnTo>
                  <a:pt x="0" y="0"/>
                </a:lnTo>
                <a:lnTo>
                  <a:pt x="0" y="270001"/>
                </a:lnTo>
                <a:lnTo>
                  <a:pt x="2448001" y="270001"/>
                </a:lnTo>
                <a:lnTo>
                  <a:pt x="24480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3168002" y="4815954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4751997" y="4815954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6336004" y="4815954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7919999" y="4815954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20001" y="5355958"/>
            <a:ext cx="2448560" cy="270510"/>
          </a:xfrm>
          <a:custGeom>
            <a:avLst/>
            <a:gdLst/>
            <a:ahLst/>
            <a:cxnLst/>
            <a:rect l="l" t="t" r="r" b="b"/>
            <a:pathLst>
              <a:path w="2448560" h="270510">
                <a:moveTo>
                  <a:pt x="2448001" y="0"/>
                </a:moveTo>
                <a:lnTo>
                  <a:pt x="0" y="0"/>
                </a:lnTo>
                <a:lnTo>
                  <a:pt x="0" y="270002"/>
                </a:lnTo>
                <a:lnTo>
                  <a:pt x="2448001" y="270002"/>
                </a:lnTo>
                <a:lnTo>
                  <a:pt x="24480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3168002" y="5355958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2"/>
                </a:lnTo>
                <a:lnTo>
                  <a:pt x="1583994" y="270002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4751997" y="5355958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2"/>
                </a:lnTo>
                <a:lnTo>
                  <a:pt x="1583994" y="270002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6336004" y="5355958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2"/>
                </a:lnTo>
                <a:lnTo>
                  <a:pt x="1583994" y="270002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7919999" y="5355958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2"/>
                </a:lnTo>
                <a:lnTo>
                  <a:pt x="1583994" y="270002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720001" y="5895949"/>
            <a:ext cx="2448560" cy="270510"/>
          </a:xfrm>
          <a:custGeom>
            <a:avLst/>
            <a:gdLst/>
            <a:ahLst/>
            <a:cxnLst/>
            <a:rect l="l" t="t" r="r" b="b"/>
            <a:pathLst>
              <a:path w="2448560" h="270510">
                <a:moveTo>
                  <a:pt x="2448001" y="0"/>
                </a:moveTo>
                <a:lnTo>
                  <a:pt x="0" y="0"/>
                </a:lnTo>
                <a:lnTo>
                  <a:pt x="0" y="270002"/>
                </a:lnTo>
                <a:lnTo>
                  <a:pt x="2448001" y="270002"/>
                </a:lnTo>
                <a:lnTo>
                  <a:pt x="24480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3168002" y="5895949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2"/>
                </a:lnTo>
                <a:lnTo>
                  <a:pt x="1583994" y="270002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4751997" y="5895949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2"/>
                </a:lnTo>
                <a:lnTo>
                  <a:pt x="1583994" y="270002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6336004" y="5895949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2"/>
                </a:lnTo>
                <a:lnTo>
                  <a:pt x="1583994" y="270002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7919999" y="5895949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2"/>
                </a:lnTo>
                <a:lnTo>
                  <a:pt x="1583994" y="270002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720001" y="6435953"/>
            <a:ext cx="2448560" cy="270510"/>
          </a:xfrm>
          <a:custGeom>
            <a:avLst/>
            <a:gdLst/>
            <a:ahLst/>
            <a:cxnLst/>
            <a:rect l="l" t="t" r="r" b="b"/>
            <a:pathLst>
              <a:path w="2448560" h="270509">
                <a:moveTo>
                  <a:pt x="2448001" y="0"/>
                </a:moveTo>
                <a:lnTo>
                  <a:pt x="0" y="0"/>
                </a:lnTo>
                <a:lnTo>
                  <a:pt x="0" y="270001"/>
                </a:lnTo>
                <a:lnTo>
                  <a:pt x="2448001" y="270001"/>
                </a:lnTo>
                <a:lnTo>
                  <a:pt x="24480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3168002" y="6435953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09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4751997" y="6435953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09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6336004" y="6435953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09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720001" y="2385948"/>
            <a:ext cx="2448560" cy="270510"/>
          </a:xfrm>
          <a:custGeom>
            <a:avLst/>
            <a:gdLst/>
            <a:ahLst/>
            <a:cxnLst/>
            <a:rect l="l" t="t" r="r" b="b"/>
            <a:pathLst>
              <a:path w="2448560" h="270510">
                <a:moveTo>
                  <a:pt x="2448001" y="0"/>
                </a:moveTo>
                <a:lnTo>
                  <a:pt x="0" y="0"/>
                </a:lnTo>
                <a:lnTo>
                  <a:pt x="0" y="270001"/>
                </a:lnTo>
                <a:lnTo>
                  <a:pt x="2448001" y="270001"/>
                </a:lnTo>
                <a:lnTo>
                  <a:pt x="2448001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3168002" y="2385948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4751997" y="2385948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6336004" y="2385948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919999" y="2385948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20001" y="2925952"/>
            <a:ext cx="2448560" cy="270510"/>
          </a:xfrm>
          <a:custGeom>
            <a:avLst/>
            <a:gdLst/>
            <a:ahLst/>
            <a:cxnLst/>
            <a:rect l="l" t="t" r="r" b="b"/>
            <a:pathLst>
              <a:path w="2448560" h="270510">
                <a:moveTo>
                  <a:pt x="2448001" y="0"/>
                </a:moveTo>
                <a:lnTo>
                  <a:pt x="0" y="0"/>
                </a:lnTo>
                <a:lnTo>
                  <a:pt x="0" y="270001"/>
                </a:lnTo>
                <a:lnTo>
                  <a:pt x="2448001" y="270001"/>
                </a:lnTo>
                <a:lnTo>
                  <a:pt x="2448001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3168002" y="2925952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4751997" y="2925952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6336004" y="2925952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7919999" y="2925952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720001" y="3465957"/>
            <a:ext cx="2448560" cy="270510"/>
          </a:xfrm>
          <a:custGeom>
            <a:avLst/>
            <a:gdLst/>
            <a:ahLst/>
            <a:cxnLst/>
            <a:rect l="l" t="t" r="r" b="b"/>
            <a:pathLst>
              <a:path w="2448560" h="270510">
                <a:moveTo>
                  <a:pt x="2448001" y="0"/>
                </a:moveTo>
                <a:lnTo>
                  <a:pt x="0" y="0"/>
                </a:lnTo>
                <a:lnTo>
                  <a:pt x="0" y="270001"/>
                </a:lnTo>
                <a:lnTo>
                  <a:pt x="2448001" y="270001"/>
                </a:lnTo>
                <a:lnTo>
                  <a:pt x="2448001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3168002" y="3465957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4751997" y="3465957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6336004" y="3465957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7919999" y="3465957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720001" y="4005960"/>
            <a:ext cx="2448560" cy="270510"/>
          </a:xfrm>
          <a:custGeom>
            <a:avLst/>
            <a:gdLst/>
            <a:ahLst/>
            <a:cxnLst/>
            <a:rect l="l" t="t" r="r" b="b"/>
            <a:pathLst>
              <a:path w="2448560" h="270510">
                <a:moveTo>
                  <a:pt x="2448001" y="0"/>
                </a:moveTo>
                <a:lnTo>
                  <a:pt x="0" y="0"/>
                </a:lnTo>
                <a:lnTo>
                  <a:pt x="0" y="270001"/>
                </a:lnTo>
                <a:lnTo>
                  <a:pt x="2448001" y="270001"/>
                </a:lnTo>
                <a:lnTo>
                  <a:pt x="2448001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3168002" y="4005960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4751997" y="4005960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6336004" y="4005960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7919999" y="4005960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720001" y="4545952"/>
            <a:ext cx="2448560" cy="270510"/>
          </a:xfrm>
          <a:custGeom>
            <a:avLst/>
            <a:gdLst/>
            <a:ahLst/>
            <a:cxnLst/>
            <a:rect l="l" t="t" r="r" b="b"/>
            <a:pathLst>
              <a:path w="2448560" h="270510">
                <a:moveTo>
                  <a:pt x="2448001" y="0"/>
                </a:moveTo>
                <a:lnTo>
                  <a:pt x="0" y="0"/>
                </a:lnTo>
                <a:lnTo>
                  <a:pt x="0" y="270001"/>
                </a:lnTo>
                <a:lnTo>
                  <a:pt x="2448001" y="270001"/>
                </a:lnTo>
                <a:lnTo>
                  <a:pt x="2448001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3168002" y="4545952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4751997" y="4545952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6336004" y="4545952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7919999" y="4545952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1"/>
                </a:lnTo>
                <a:lnTo>
                  <a:pt x="1583994" y="27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720001" y="5085956"/>
            <a:ext cx="2448560" cy="270510"/>
          </a:xfrm>
          <a:custGeom>
            <a:avLst/>
            <a:gdLst/>
            <a:ahLst/>
            <a:cxnLst/>
            <a:rect l="l" t="t" r="r" b="b"/>
            <a:pathLst>
              <a:path w="2448560" h="270510">
                <a:moveTo>
                  <a:pt x="2448001" y="0"/>
                </a:moveTo>
                <a:lnTo>
                  <a:pt x="0" y="0"/>
                </a:lnTo>
                <a:lnTo>
                  <a:pt x="0" y="270002"/>
                </a:lnTo>
                <a:lnTo>
                  <a:pt x="2448001" y="270002"/>
                </a:lnTo>
                <a:lnTo>
                  <a:pt x="2448001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3168002" y="5085956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2"/>
                </a:lnTo>
                <a:lnTo>
                  <a:pt x="1583994" y="270002"/>
                </a:lnTo>
                <a:lnTo>
                  <a:pt x="1583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4751997" y="5085956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2"/>
                </a:lnTo>
                <a:lnTo>
                  <a:pt x="1583994" y="270002"/>
                </a:lnTo>
                <a:lnTo>
                  <a:pt x="1583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6336004" y="5085956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2"/>
                </a:lnTo>
                <a:lnTo>
                  <a:pt x="1583994" y="270002"/>
                </a:lnTo>
                <a:lnTo>
                  <a:pt x="1583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7919999" y="5085956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2"/>
                </a:lnTo>
                <a:lnTo>
                  <a:pt x="1583994" y="270002"/>
                </a:lnTo>
                <a:lnTo>
                  <a:pt x="1583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720001" y="5625960"/>
            <a:ext cx="2448560" cy="270510"/>
          </a:xfrm>
          <a:custGeom>
            <a:avLst/>
            <a:gdLst/>
            <a:ahLst/>
            <a:cxnLst/>
            <a:rect l="l" t="t" r="r" b="b"/>
            <a:pathLst>
              <a:path w="2448560" h="270510">
                <a:moveTo>
                  <a:pt x="2448001" y="0"/>
                </a:moveTo>
                <a:lnTo>
                  <a:pt x="0" y="0"/>
                </a:lnTo>
                <a:lnTo>
                  <a:pt x="0" y="270002"/>
                </a:lnTo>
                <a:lnTo>
                  <a:pt x="2448001" y="270002"/>
                </a:lnTo>
                <a:lnTo>
                  <a:pt x="2448001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3168002" y="5625960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2"/>
                </a:lnTo>
                <a:lnTo>
                  <a:pt x="1583994" y="270002"/>
                </a:lnTo>
                <a:lnTo>
                  <a:pt x="1583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4751997" y="5625960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2"/>
                </a:lnTo>
                <a:lnTo>
                  <a:pt x="1583994" y="270002"/>
                </a:lnTo>
                <a:lnTo>
                  <a:pt x="1583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6336004" y="5625960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2"/>
                </a:lnTo>
                <a:lnTo>
                  <a:pt x="1583994" y="270002"/>
                </a:lnTo>
                <a:lnTo>
                  <a:pt x="1583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7919999" y="5625960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2"/>
                </a:lnTo>
                <a:lnTo>
                  <a:pt x="1583994" y="270002"/>
                </a:lnTo>
                <a:lnTo>
                  <a:pt x="1583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720001" y="6165951"/>
            <a:ext cx="2448560" cy="270510"/>
          </a:xfrm>
          <a:custGeom>
            <a:avLst/>
            <a:gdLst/>
            <a:ahLst/>
            <a:cxnLst/>
            <a:rect l="l" t="t" r="r" b="b"/>
            <a:pathLst>
              <a:path w="2448560" h="270510">
                <a:moveTo>
                  <a:pt x="2448001" y="0"/>
                </a:moveTo>
                <a:lnTo>
                  <a:pt x="0" y="0"/>
                </a:lnTo>
                <a:lnTo>
                  <a:pt x="0" y="270002"/>
                </a:lnTo>
                <a:lnTo>
                  <a:pt x="2448001" y="270002"/>
                </a:lnTo>
                <a:lnTo>
                  <a:pt x="2448001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3168002" y="6165951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2"/>
                </a:lnTo>
                <a:lnTo>
                  <a:pt x="1583994" y="270002"/>
                </a:lnTo>
                <a:lnTo>
                  <a:pt x="1583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4751997" y="6165951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2"/>
                </a:lnTo>
                <a:lnTo>
                  <a:pt x="1583994" y="270002"/>
                </a:lnTo>
                <a:lnTo>
                  <a:pt x="1583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6336004" y="6165951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2"/>
                </a:lnTo>
                <a:lnTo>
                  <a:pt x="1583994" y="270002"/>
                </a:lnTo>
                <a:lnTo>
                  <a:pt x="1583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8006171" y="6181471"/>
            <a:ext cx="1584325" cy="270510"/>
          </a:xfrm>
          <a:custGeom>
            <a:avLst/>
            <a:gdLst/>
            <a:ahLst/>
            <a:cxnLst/>
            <a:rect l="l" t="t" r="r" b="b"/>
            <a:pathLst>
              <a:path w="1584325" h="270510">
                <a:moveTo>
                  <a:pt x="1583994" y="0"/>
                </a:moveTo>
                <a:lnTo>
                  <a:pt x="0" y="0"/>
                </a:lnTo>
                <a:lnTo>
                  <a:pt x="0" y="270002"/>
                </a:lnTo>
                <a:lnTo>
                  <a:pt x="1583994" y="270002"/>
                </a:lnTo>
                <a:lnTo>
                  <a:pt x="1583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719999" y="2385954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5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719999" y="2655954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5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719999" y="2925955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5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719999" y="3195955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5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719999" y="3465955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5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719999" y="3735954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5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719999" y="4005954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5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719999" y="4275955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5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719999" y="4545954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5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719999" y="4815955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5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719999" y="5085955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5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719999" y="5355955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5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719999" y="5625955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5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719999" y="5895954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5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719999" y="6165955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5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719999" y="6435954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5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719999" y="6705955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5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719999" y="1845955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5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719999" y="2115956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5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2" name="object 292"/>
          <p:cNvSpPr txBox="1"/>
          <p:nvPr/>
        </p:nvSpPr>
        <p:spPr>
          <a:xfrm>
            <a:off x="757032" y="1799625"/>
            <a:ext cx="8747291" cy="4937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35" marR="6350">
              <a:lnSpc>
                <a:spcPct val="147700"/>
              </a:lnSpc>
              <a:tabLst>
                <a:tab pos="2661285" algn="l"/>
                <a:tab pos="3464560" algn="l"/>
                <a:tab pos="4864735" algn="l"/>
                <a:tab pos="5440680" algn="l"/>
                <a:tab pos="5861685" algn="l"/>
                <a:tab pos="6719570" algn="l"/>
              </a:tabLst>
            </a:pPr>
            <a:r>
              <a:rPr sz="1200" b="1" spc="20" dirty="0">
                <a:solidFill>
                  <a:srgbClr val="FFFFFF"/>
                </a:solidFill>
                <a:latin typeface="Arial"/>
                <a:cs typeface="Arial"/>
              </a:rPr>
              <a:t>Города	</a:t>
            </a:r>
            <a:r>
              <a:rPr lang="kk-KZ" sz="1200" b="1" spc="20" dirty="0" smtClean="0">
                <a:solidFill>
                  <a:srgbClr val="FFFFFF"/>
                </a:solidFill>
                <a:latin typeface="Arial"/>
                <a:cs typeface="Arial"/>
              </a:rPr>
              <a:t>    </a:t>
            </a:r>
            <a:r>
              <a:rPr sz="1200" b="1" spc="35" dirty="0" err="1" smtClean="0">
                <a:solidFill>
                  <a:srgbClr val="FFFFFF"/>
                </a:solidFill>
                <a:latin typeface="Arial"/>
                <a:cs typeface="Arial"/>
              </a:rPr>
              <a:t>Водоснабжение</a:t>
            </a:r>
            <a:r>
              <a:rPr sz="1200" b="1" spc="35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kk-KZ" sz="1200" b="1" spc="35" dirty="0" smtClean="0">
                <a:solidFill>
                  <a:srgbClr val="FFFFFF"/>
                </a:solidFill>
                <a:latin typeface="Arial"/>
                <a:cs typeface="Arial"/>
              </a:rPr>
              <a:t>   </a:t>
            </a:r>
            <a:r>
              <a:rPr sz="1200" b="1" spc="60" dirty="0" err="1" smtClean="0">
                <a:solidFill>
                  <a:srgbClr val="FFFFFF"/>
                </a:solidFill>
                <a:latin typeface="Arial"/>
                <a:cs typeface="Arial"/>
              </a:rPr>
              <a:t>Рейтинг</a:t>
            </a:r>
            <a:r>
              <a:rPr sz="1200" b="1" spc="6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kk-KZ" sz="1200" b="1" spc="60" dirty="0" smtClean="0">
                <a:solidFill>
                  <a:srgbClr val="FFFFFF"/>
                </a:solidFill>
                <a:latin typeface="Arial"/>
                <a:cs typeface="Arial"/>
              </a:rPr>
              <a:t>     </a:t>
            </a:r>
            <a:r>
              <a:rPr sz="1200" b="1" spc="25" dirty="0" err="1" smtClean="0">
                <a:solidFill>
                  <a:srgbClr val="FFFFFF"/>
                </a:solidFill>
                <a:latin typeface="Arial"/>
                <a:cs typeface="Arial"/>
              </a:rPr>
              <a:t>Водоотведение</a:t>
            </a:r>
            <a:r>
              <a:rPr sz="120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ru-RU" sz="1200" b="1" spc="1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13335" marR="6350">
              <a:lnSpc>
                <a:spcPct val="147700"/>
              </a:lnSpc>
              <a:tabLst>
                <a:tab pos="2661285" algn="l"/>
                <a:tab pos="3464560" algn="l"/>
                <a:tab pos="4864735" algn="l"/>
                <a:tab pos="5440680" algn="l"/>
                <a:tab pos="5861685" algn="l"/>
                <a:tab pos="6719570" algn="l"/>
              </a:tabLst>
            </a:pPr>
            <a:r>
              <a:rPr lang="kk-KZ" sz="1200" b="1" spc="55" dirty="0" smtClean="0">
                <a:solidFill>
                  <a:srgbClr val="4A4A49"/>
                </a:solidFill>
                <a:latin typeface="Arial"/>
                <a:cs typeface="Arial"/>
              </a:rPr>
              <a:t>Ақтау</a:t>
            </a:r>
            <a:r>
              <a:rPr sz="1200" b="1" spc="55" dirty="0">
                <a:solidFill>
                  <a:srgbClr val="4A4A49"/>
                </a:solidFill>
                <a:latin typeface="Arial"/>
                <a:cs typeface="Arial"/>
              </a:rPr>
              <a:t>		</a:t>
            </a:r>
            <a:r>
              <a:rPr lang="kk-KZ" sz="1200" b="1" spc="55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223,87</a:t>
            </a:r>
            <a:r>
              <a:rPr sz="1200" b="1" spc="10" dirty="0">
                <a:solidFill>
                  <a:srgbClr val="4A4A49"/>
                </a:solidFill>
                <a:latin typeface="Arial"/>
                <a:cs typeface="Arial"/>
              </a:rPr>
              <a:t>		1		</a:t>
            </a: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60,55</a:t>
            </a:r>
            <a:endParaRPr sz="1200" dirty="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685"/>
              </a:spcBef>
              <a:tabLst>
                <a:tab pos="3464560" algn="l"/>
                <a:tab pos="5440680" algn="l"/>
                <a:tab pos="6719570" algn="l"/>
              </a:tabLst>
            </a:pPr>
            <a:r>
              <a:rPr sz="1200" b="1" spc="15" dirty="0">
                <a:solidFill>
                  <a:srgbClr val="4A4A49"/>
                </a:solidFill>
                <a:latin typeface="Arial"/>
                <a:cs typeface="Arial"/>
              </a:rPr>
              <a:t>Атырау	</a:t>
            </a:r>
            <a:r>
              <a:rPr lang="kk-KZ" sz="1200" b="1" spc="15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103,7</a:t>
            </a: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5</a:t>
            </a:r>
            <a:r>
              <a:rPr sz="1200" b="1" spc="10" dirty="0">
                <a:solidFill>
                  <a:srgbClr val="4A4A49"/>
                </a:solidFill>
                <a:latin typeface="Arial"/>
                <a:cs typeface="Arial"/>
              </a:rPr>
              <a:t>	2	</a:t>
            </a: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35,84</a:t>
            </a:r>
            <a:endParaRPr sz="1200" dirty="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685"/>
              </a:spcBef>
              <a:tabLst>
                <a:tab pos="3551554" algn="l"/>
                <a:tab pos="5440680" algn="l"/>
                <a:tab pos="6719570" algn="l"/>
              </a:tabLst>
            </a:pPr>
            <a:r>
              <a:rPr lang="kk-KZ" sz="1200" b="1" spc="60" dirty="0" smtClean="0">
                <a:solidFill>
                  <a:srgbClr val="4A4A49"/>
                </a:solidFill>
                <a:latin typeface="Arial"/>
                <a:cs typeface="Arial"/>
              </a:rPr>
              <a:t>Қарағанды</a:t>
            </a:r>
            <a:r>
              <a:rPr lang="kk-KZ" sz="1200" b="1" spc="6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lang="kk-KZ" sz="1200" b="1" spc="60" dirty="0" smtClean="0">
                <a:solidFill>
                  <a:srgbClr val="4A4A49"/>
                </a:solidFill>
                <a:latin typeface="Arial"/>
                <a:cs typeface="Arial"/>
              </a:rPr>
              <a:t>                                                   </a:t>
            </a: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101,24</a:t>
            </a:r>
            <a:r>
              <a:rPr sz="1200" b="1" spc="10" dirty="0">
                <a:solidFill>
                  <a:srgbClr val="4A4A49"/>
                </a:solidFill>
                <a:latin typeface="Arial"/>
                <a:cs typeface="Arial"/>
              </a:rPr>
              <a:t>	</a:t>
            </a:r>
            <a:r>
              <a:rPr sz="1200" b="1" spc="5" dirty="0">
                <a:solidFill>
                  <a:srgbClr val="4A4A49"/>
                </a:solidFill>
                <a:latin typeface="Century Gothic"/>
                <a:cs typeface="Century Gothic"/>
              </a:rPr>
              <a:t>3	</a:t>
            </a: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90,78</a:t>
            </a:r>
            <a:endParaRPr sz="1200" dirty="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685"/>
              </a:spcBef>
              <a:tabLst>
                <a:tab pos="3551554" algn="l"/>
                <a:tab pos="5440680" algn="l"/>
                <a:tab pos="6719570" algn="l"/>
              </a:tabLst>
            </a:pPr>
            <a:r>
              <a:rPr lang="ru-RU" sz="1200" b="1" spc="60" dirty="0" err="1">
                <a:solidFill>
                  <a:srgbClr val="4A4A49"/>
                </a:solidFill>
                <a:latin typeface="Arial"/>
                <a:cs typeface="Arial"/>
              </a:rPr>
              <a:t>Қостанай</a:t>
            </a:r>
            <a:r>
              <a:rPr lang="ru-RU" sz="1200" b="1" spc="6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70" dirty="0">
                <a:solidFill>
                  <a:srgbClr val="4A4A49"/>
                </a:solidFill>
                <a:latin typeface="Arial"/>
                <a:cs typeface="Arial"/>
              </a:rPr>
              <a:t>	</a:t>
            </a: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85,30</a:t>
            </a:r>
            <a:r>
              <a:rPr sz="1200" b="1" spc="10" dirty="0">
                <a:solidFill>
                  <a:srgbClr val="4A4A49"/>
                </a:solidFill>
                <a:latin typeface="Arial"/>
                <a:cs typeface="Arial"/>
              </a:rPr>
              <a:t>	4	</a:t>
            </a: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68,44</a:t>
            </a:r>
            <a:endParaRPr sz="1200" dirty="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685"/>
              </a:spcBef>
              <a:tabLst>
                <a:tab pos="3551554" algn="l"/>
                <a:tab pos="5440680" algn="l"/>
                <a:tab pos="6719570" algn="l"/>
              </a:tabLst>
            </a:pPr>
            <a:r>
              <a:rPr lang="kk-KZ" sz="1200" b="1" spc="60" dirty="0" smtClean="0">
                <a:solidFill>
                  <a:srgbClr val="4A4A49"/>
                </a:solidFill>
                <a:latin typeface="Arial"/>
                <a:cs typeface="Arial"/>
              </a:rPr>
              <a:t>Шымкент</a:t>
            </a:r>
            <a:r>
              <a:rPr sz="1200" b="1" spc="60" dirty="0">
                <a:solidFill>
                  <a:srgbClr val="4A4A49"/>
                </a:solidFill>
                <a:latin typeface="Arial"/>
                <a:cs typeface="Arial"/>
              </a:rPr>
              <a:t>	</a:t>
            </a:r>
            <a:r>
              <a:rPr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8</a:t>
            </a: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4,69</a:t>
            </a:r>
            <a:r>
              <a:rPr sz="1200" b="1" spc="10" dirty="0">
                <a:solidFill>
                  <a:srgbClr val="4A4A49"/>
                </a:solidFill>
                <a:latin typeface="Arial"/>
                <a:cs typeface="Arial"/>
              </a:rPr>
              <a:t>	5	</a:t>
            </a: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35,13</a:t>
            </a:r>
            <a:endParaRPr sz="1200" dirty="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685"/>
              </a:spcBef>
              <a:tabLst>
                <a:tab pos="3551554" algn="l"/>
                <a:tab pos="5440680" algn="l"/>
                <a:tab pos="6719570" algn="l"/>
              </a:tabLst>
            </a:pPr>
            <a:r>
              <a:rPr sz="1200" b="1" spc="35" dirty="0">
                <a:solidFill>
                  <a:srgbClr val="4A4A49"/>
                </a:solidFill>
                <a:latin typeface="Arial"/>
                <a:cs typeface="Arial"/>
              </a:rPr>
              <a:t>Петропавл	</a:t>
            </a:r>
            <a:r>
              <a:rPr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81,</a:t>
            </a: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25</a:t>
            </a:r>
            <a:r>
              <a:rPr sz="1200" b="1" spc="10" dirty="0">
                <a:solidFill>
                  <a:srgbClr val="4A4A49"/>
                </a:solidFill>
                <a:latin typeface="Arial"/>
                <a:cs typeface="Arial"/>
              </a:rPr>
              <a:t>	6	</a:t>
            </a: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74,94</a:t>
            </a:r>
            <a:endParaRPr sz="1200" dirty="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685"/>
              </a:spcBef>
              <a:tabLst>
                <a:tab pos="3551554" algn="l"/>
                <a:tab pos="5440680" algn="l"/>
                <a:tab pos="6719570" algn="l"/>
              </a:tabLst>
            </a:pPr>
            <a:r>
              <a:rPr lang="ru-RU" sz="1200" b="1" spc="70" dirty="0" err="1">
                <a:solidFill>
                  <a:srgbClr val="4A4A49"/>
                </a:solidFill>
                <a:latin typeface="Arial"/>
                <a:cs typeface="Arial"/>
              </a:rPr>
              <a:t>Көкшетау</a:t>
            </a:r>
            <a:r>
              <a:rPr lang="ru-RU" sz="1200" b="1" spc="7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40" dirty="0">
                <a:solidFill>
                  <a:srgbClr val="4A4A49"/>
                </a:solidFill>
                <a:latin typeface="Arial"/>
                <a:cs typeface="Arial"/>
              </a:rPr>
              <a:t>	</a:t>
            </a: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79,02</a:t>
            </a:r>
            <a:r>
              <a:rPr sz="1200" b="1" spc="10" dirty="0">
                <a:solidFill>
                  <a:srgbClr val="4A4A49"/>
                </a:solidFill>
                <a:latin typeface="Arial"/>
                <a:cs typeface="Arial"/>
              </a:rPr>
              <a:t>	7	</a:t>
            </a: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65,48</a:t>
            </a:r>
            <a:endParaRPr sz="1200" dirty="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685"/>
              </a:spcBef>
              <a:tabLst>
                <a:tab pos="3551554" algn="l"/>
                <a:tab pos="5440680" algn="l"/>
                <a:tab pos="6719570" algn="l"/>
              </a:tabLst>
            </a:pPr>
            <a:r>
              <a:rPr lang="kk-KZ" sz="1200" b="1" spc="70" dirty="0" smtClean="0">
                <a:solidFill>
                  <a:srgbClr val="4A4A49"/>
                </a:solidFill>
                <a:latin typeface="Arial"/>
                <a:cs typeface="Arial"/>
              </a:rPr>
              <a:t>Ақтөбе</a:t>
            </a:r>
            <a:r>
              <a:rPr sz="1200" b="1" spc="70" dirty="0">
                <a:solidFill>
                  <a:srgbClr val="4A4A49"/>
                </a:solidFill>
                <a:latin typeface="Arial"/>
                <a:cs typeface="Arial"/>
              </a:rPr>
              <a:t>	</a:t>
            </a:r>
            <a:r>
              <a:rPr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7</a:t>
            </a: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7,97</a:t>
            </a:r>
            <a:r>
              <a:rPr sz="1200" b="1" spc="10" dirty="0">
                <a:solidFill>
                  <a:srgbClr val="4A4A49"/>
                </a:solidFill>
                <a:latin typeface="Arial"/>
                <a:cs typeface="Arial"/>
              </a:rPr>
              <a:t>	</a:t>
            </a:r>
            <a:r>
              <a:rPr sz="1200" b="1" spc="5" dirty="0">
                <a:solidFill>
                  <a:srgbClr val="4A4A49"/>
                </a:solidFill>
                <a:latin typeface="Century Gothic"/>
                <a:cs typeface="Century Gothic"/>
              </a:rPr>
              <a:t>8	</a:t>
            </a: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67,21</a:t>
            </a:r>
            <a:endParaRPr sz="1200" dirty="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685"/>
              </a:spcBef>
              <a:tabLst>
                <a:tab pos="3551554" algn="l"/>
                <a:tab pos="5440680" algn="l"/>
                <a:tab pos="6719570" algn="l"/>
              </a:tabLst>
            </a:pPr>
            <a:r>
              <a:rPr sz="1200" b="1" spc="50" dirty="0">
                <a:solidFill>
                  <a:srgbClr val="4A4A49"/>
                </a:solidFill>
                <a:latin typeface="Arial"/>
                <a:cs typeface="Arial"/>
              </a:rPr>
              <a:t>Өскемен	</a:t>
            </a:r>
            <a:r>
              <a:rPr sz="1200" b="1" spc="10" dirty="0">
                <a:solidFill>
                  <a:srgbClr val="4A4A49"/>
                </a:solidFill>
                <a:latin typeface="Arial"/>
                <a:cs typeface="Arial"/>
              </a:rPr>
              <a:t>66,46	9	65,91</a:t>
            </a:r>
            <a:endParaRPr sz="1200" dirty="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685"/>
              </a:spcBef>
              <a:tabLst>
                <a:tab pos="3551554" algn="l"/>
                <a:tab pos="5353685" algn="l"/>
                <a:tab pos="6719570" algn="l"/>
              </a:tabLst>
            </a:pPr>
            <a:r>
              <a:rPr sz="1200" b="1" spc="40" dirty="0">
                <a:solidFill>
                  <a:srgbClr val="4A4A49"/>
                </a:solidFill>
                <a:latin typeface="Arial"/>
                <a:cs typeface="Arial"/>
              </a:rPr>
              <a:t>Талдықорған	</a:t>
            </a:r>
            <a:r>
              <a:rPr sz="1200" b="1" spc="10" dirty="0">
                <a:solidFill>
                  <a:srgbClr val="4A4A49"/>
                </a:solidFill>
                <a:latin typeface="Arial"/>
                <a:cs typeface="Arial"/>
              </a:rPr>
              <a:t>61,36	10	65,30</a:t>
            </a:r>
            <a:endParaRPr sz="1200" dirty="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685"/>
              </a:spcBef>
              <a:tabLst>
                <a:tab pos="3551554" algn="l"/>
                <a:tab pos="5353685" algn="l"/>
                <a:tab pos="6719570" algn="l"/>
              </a:tabLst>
            </a:pPr>
            <a:r>
              <a:rPr lang="kk-KZ" sz="1200" b="1" spc="30" dirty="0" smtClean="0">
                <a:solidFill>
                  <a:srgbClr val="4A4A49"/>
                </a:solidFill>
                <a:latin typeface="Arial"/>
                <a:cs typeface="Arial"/>
              </a:rPr>
              <a:t>Түркістан</a:t>
            </a:r>
            <a:r>
              <a:rPr sz="1200" b="1" spc="30" dirty="0" smtClean="0">
                <a:solidFill>
                  <a:srgbClr val="4A4A49"/>
                </a:solidFill>
                <a:latin typeface="Arial"/>
                <a:cs typeface="Arial"/>
              </a:rPr>
              <a:t>	</a:t>
            </a:r>
            <a:r>
              <a:rPr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5</a:t>
            </a: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2,11</a:t>
            </a:r>
            <a:r>
              <a:rPr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	11	</a:t>
            </a: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13,86</a:t>
            </a:r>
            <a:endParaRPr sz="1200" b="1" spc="10" dirty="0" smtClean="0">
              <a:solidFill>
                <a:srgbClr val="4A4A49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  <a:tabLst>
                <a:tab pos="3550920" algn="l"/>
                <a:tab pos="5353050" algn="l"/>
                <a:tab pos="6718934" algn="l"/>
              </a:tabLst>
            </a:pPr>
            <a:r>
              <a:rPr lang="kk-KZ" sz="1200" b="1" spc="35" dirty="0" smtClean="0">
                <a:solidFill>
                  <a:srgbClr val="4A4A49"/>
                </a:solidFill>
                <a:latin typeface="Arial"/>
                <a:cs typeface="Arial"/>
              </a:rPr>
              <a:t>Алматы</a:t>
            </a:r>
            <a:r>
              <a:rPr sz="1200" b="1" spc="35" dirty="0" smtClean="0">
                <a:solidFill>
                  <a:srgbClr val="4A4A49"/>
                </a:solidFill>
                <a:latin typeface="Arial"/>
                <a:cs typeface="Arial"/>
              </a:rPr>
              <a:t>	</a:t>
            </a: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50,00</a:t>
            </a:r>
            <a:r>
              <a:rPr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	12	</a:t>
            </a: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25,91</a:t>
            </a:r>
            <a:endParaRPr sz="120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  <a:tabLst>
                <a:tab pos="3550920" algn="l"/>
                <a:tab pos="5353050" algn="l"/>
                <a:tab pos="6718934" algn="l"/>
              </a:tabLst>
            </a:pPr>
            <a:r>
              <a:rPr lang="kk-KZ" sz="1200" b="1" spc="30" dirty="0" smtClean="0">
                <a:solidFill>
                  <a:srgbClr val="4A4A49"/>
                </a:solidFill>
                <a:latin typeface="Arial"/>
                <a:cs typeface="Arial"/>
              </a:rPr>
              <a:t>Орал</a:t>
            </a:r>
            <a:r>
              <a:rPr sz="1200" b="1" spc="30" dirty="0" smtClean="0">
                <a:solidFill>
                  <a:srgbClr val="4A4A49"/>
                </a:solidFill>
                <a:latin typeface="Arial"/>
                <a:cs typeface="Arial"/>
              </a:rPr>
              <a:t>	</a:t>
            </a:r>
            <a:r>
              <a:rPr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4</a:t>
            </a: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6,28</a:t>
            </a:r>
            <a:r>
              <a:rPr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	13	</a:t>
            </a: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47,31</a:t>
            </a:r>
            <a:endParaRPr sz="120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  <a:tabLst>
                <a:tab pos="3550920" algn="l"/>
                <a:tab pos="5353050" algn="l"/>
                <a:tab pos="6718934" algn="l"/>
              </a:tabLst>
            </a:pPr>
            <a:r>
              <a:rPr lang="kk-KZ" sz="1200" b="1" spc="20" dirty="0" smtClean="0">
                <a:solidFill>
                  <a:srgbClr val="7030A0"/>
                </a:solidFill>
                <a:latin typeface="Arial"/>
                <a:cs typeface="Arial"/>
              </a:rPr>
              <a:t>Нур-Султан</a:t>
            </a:r>
            <a:r>
              <a:rPr sz="1200" b="1" spc="20" dirty="0" smtClean="0">
                <a:solidFill>
                  <a:srgbClr val="4A4A49"/>
                </a:solidFill>
                <a:latin typeface="Arial"/>
                <a:cs typeface="Arial"/>
              </a:rPr>
              <a:t>	</a:t>
            </a:r>
            <a:r>
              <a:rPr sz="1200" b="1" spc="10" dirty="0" smtClean="0">
                <a:solidFill>
                  <a:srgbClr val="7030A0"/>
                </a:solidFill>
                <a:latin typeface="Arial"/>
                <a:cs typeface="Arial"/>
              </a:rPr>
              <a:t>45,</a:t>
            </a:r>
            <a:r>
              <a:rPr lang="kk-KZ" sz="1200" b="1" spc="10" dirty="0" smtClean="0">
                <a:solidFill>
                  <a:srgbClr val="7030A0"/>
                </a:solidFill>
                <a:latin typeface="Arial"/>
                <a:cs typeface="Arial"/>
              </a:rPr>
              <a:t>68</a:t>
            </a:r>
            <a:r>
              <a:rPr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	</a:t>
            </a:r>
            <a:r>
              <a:rPr sz="1200" b="1" spc="10" dirty="0" smtClean="0">
                <a:solidFill>
                  <a:srgbClr val="7030A0"/>
                </a:solidFill>
                <a:latin typeface="Arial"/>
                <a:cs typeface="Arial"/>
              </a:rPr>
              <a:t>14</a:t>
            </a:r>
            <a:r>
              <a:rPr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	</a:t>
            </a:r>
            <a:r>
              <a:rPr lang="kk-KZ" sz="1200" b="1" spc="10" dirty="0" smtClean="0">
                <a:solidFill>
                  <a:srgbClr val="7030A0"/>
                </a:solidFill>
                <a:latin typeface="Arial"/>
                <a:cs typeface="Arial"/>
              </a:rPr>
              <a:t>39,04</a:t>
            </a:r>
            <a:endParaRPr sz="1200" dirty="0" smtClean="0">
              <a:solidFill>
                <a:srgbClr val="7030A0"/>
              </a:solidFill>
              <a:latin typeface="Arial"/>
              <a:cs typeface="Arial"/>
            </a:endParaRPr>
          </a:p>
          <a:p>
            <a:pPr marL="12700">
              <a:spcBef>
                <a:spcPts val="685"/>
              </a:spcBef>
              <a:tabLst>
                <a:tab pos="3550920" algn="l"/>
                <a:tab pos="5353050" algn="l"/>
                <a:tab pos="6718934" algn="l"/>
              </a:tabLst>
            </a:pPr>
            <a:r>
              <a:rPr lang="kk-KZ" sz="1200" b="1" spc="30" dirty="0" smtClean="0">
                <a:solidFill>
                  <a:srgbClr val="4A4A49"/>
                </a:solidFill>
                <a:latin typeface="Arial"/>
                <a:cs typeface="Arial"/>
              </a:rPr>
              <a:t>Тараз</a:t>
            </a:r>
            <a:r>
              <a:rPr sz="1200" b="1" spc="20" dirty="0" smtClean="0">
                <a:solidFill>
                  <a:srgbClr val="CD1719"/>
                </a:solidFill>
                <a:latin typeface="Arial"/>
                <a:cs typeface="Arial"/>
              </a:rPr>
              <a:t>	</a:t>
            </a:r>
            <a:r>
              <a:rPr lang="ru-RU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45,37 </a:t>
            </a:r>
            <a:r>
              <a:rPr sz="1200" b="1" spc="10" dirty="0" smtClean="0">
                <a:solidFill>
                  <a:srgbClr val="CD1719"/>
                </a:solidFill>
                <a:latin typeface="Arial"/>
                <a:cs typeface="Arial"/>
              </a:rPr>
              <a:t>	</a:t>
            </a:r>
            <a:r>
              <a:rPr lang="ru-RU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15 </a:t>
            </a:r>
            <a:r>
              <a:rPr sz="1200" b="1" spc="10" dirty="0" smtClean="0">
                <a:solidFill>
                  <a:srgbClr val="CD1719"/>
                </a:solidFill>
                <a:latin typeface="Arial"/>
                <a:cs typeface="Arial"/>
              </a:rPr>
              <a:t>	</a:t>
            </a: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13,40</a:t>
            </a:r>
            <a:endParaRPr sz="120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  <a:tabLst>
                <a:tab pos="3016250" algn="l"/>
                <a:tab pos="5353050" algn="l"/>
                <a:tab pos="6718934" algn="l"/>
              </a:tabLst>
            </a:pPr>
            <a:r>
              <a:rPr lang="kk-KZ" sz="1200" b="1" spc="25" dirty="0" smtClean="0">
                <a:solidFill>
                  <a:srgbClr val="4A4A49"/>
                </a:solidFill>
                <a:latin typeface="Arial"/>
                <a:cs typeface="Arial"/>
              </a:rPr>
              <a:t>Қызылорда</a:t>
            </a:r>
            <a:r>
              <a:rPr sz="1200" b="1" spc="25" dirty="0" smtClean="0">
                <a:solidFill>
                  <a:srgbClr val="4A4A49"/>
                </a:solidFill>
                <a:latin typeface="Arial"/>
                <a:cs typeface="Arial"/>
              </a:rPr>
              <a:t>	</a:t>
            </a:r>
            <a:r>
              <a:rPr lang="kk-KZ" sz="1200" b="1" spc="1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           41,46</a:t>
            </a:r>
            <a:r>
              <a:rPr sz="1200" b="1" dirty="0" smtClean="0">
                <a:solidFill>
                  <a:srgbClr val="4A4A49"/>
                </a:solidFill>
                <a:latin typeface="Arial"/>
                <a:cs typeface="Arial"/>
              </a:rPr>
              <a:t>	</a:t>
            </a:r>
            <a:r>
              <a:rPr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16</a:t>
            </a:r>
            <a:r>
              <a:rPr sz="1200" b="1" dirty="0" smtClean="0">
                <a:solidFill>
                  <a:srgbClr val="4A4A49"/>
                </a:solidFill>
                <a:latin typeface="Arial"/>
                <a:cs typeface="Arial"/>
              </a:rPr>
              <a:t>	</a:t>
            </a: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46,42</a:t>
            </a:r>
            <a:endParaRPr sz="120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  <a:tabLst>
                <a:tab pos="3550285" algn="l"/>
                <a:tab pos="6718300" algn="l"/>
              </a:tabLst>
            </a:pPr>
            <a:r>
              <a:rPr lang="kk-KZ" sz="1200" b="1" spc="30" dirty="0" smtClean="0">
                <a:solidFill>
                  <a:srgbClr val="4A4A49"/>
                </a:solidFill>
                <a:latin typeface="Arial"/>
                <a:cs typeface="Arial"/>
              </a:rPr>
              <a:t>Павлодар </a:t>
            </a:r>
            <a:r>
              <a:rPr sz="1200" b="1" spc="20" dirty="0" smtClean="0">
                <a:latin typeface="Arial"/>
                <a:cs typeface="Arial"/>
              </a:rPr>
              <a:t>	</a:t>
            </a:r>
            <a:r>
              <a:rPr lang="ru-RU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36,92                                17 </a:t>
            </a:r>
            <a:r>
              <a:rPr sz="1200" b="1" spc="10" dirty="0" smtClean="0">
                <a:latin typeface="Arial"/>
                <a:cs typeface="Arial"/>
              </a:rPr>
              <a:t>	</a:t>
            </a:r>
            <a:r>
              <a:rPr lang="ru-RU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22,58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3" name="object 293"/>
          <p:cNvSpPr txBox="1"/>
          <p:nvPr/>
        </p:nvSpPr>
        <p:spPr>
          <a:xfrm>
            <a:off x="8777235" y="1886859"/>
            <a:ext cx="688975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60" dirty="0">
                <a:solidFill>
                  <a:srgbClr val="FFFFFF"/>
                </a:solidFill>
                <a:latin typeface="Arial"/>
                <a:cs typeface="Arial"/>
              </a:rPr>
              <a:t>Рейтинг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4" name="object 294"/>
          <p:cNvSpPr txBox="1"/>
          <p:nvPr/>
        </p:nvSpPr>
        <p:spPr>
          <a:xfrm>
            <a:off x="9353460" y="2156912"/>
            <a:ext cx="11303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8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5" name="object 295"/>
          <p:cNvSpPr txBox="1"/>
          <p:nvPr/>
        </p:nvSpPr>
        <p:spPr>
          <a:xfrm>
            <a:off x="9266439" y="2426965"/>
            <a:ext cx="20002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12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6" name="object 296"/>
          <p:cNvSpPr txBox="1"/>
          <p:nvPr/>
        </p:nvSpPr>
        <p:spPr>
          <a:xfrm>
            <a:off x="9353307" y="2697017"/>
            <a:ext cx="11239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k-KZ" sz="1200" b="1" spc="5" dirty="0" smtClean="0">
                <a:solidFill>
                  <a:srgbClr val="4A4A49"/>
                </a:solidFill>
                <a:latin typeface="Century Gothic"/>
                <a:cs typeface="Century Gothic"/>
              </a:rPr>
              <a:t>1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297" name="object 297"/>
          <p:cNvSpPr txBox="1"/>
          <p:nvPr/>
        </p:nvSpPr>
        <p:spPr>
          <a:xfrm>
            <a:off x="9266287" y="2967070"/>
            <a:ext cx="20002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  3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8" name="object 298"/>
          <p:cNvSpPr txBox="1"/>
          <p:nvPr/>
        </p:nvSpPr>
        <p:spPr>
          <a:xfrm>
            <a:off x="9265526" y="3237123"/>
            <a:ext cx="200024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k-KZ" sz="1200" b="1" spc="5" dirty="0" smtClean="0">
                <a:solidFill>
                  <a:srgbClr val="4A4A49"/>
                </a:solidFill>
                <a:latin typeface="Century Gothic"/>
                <a:cs typeface="Century Gothic"/>
              </a:rPr>
              <a:t>13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299" name="object 299"/>
          <p:cNvSpPr txBox="1"/>
          <p:nvPr/>
        </p:nvSpPr>
        <p:spPr>
          <a:xfrm>
            <a:off x="9353154" y="3507176"/>
            <a:ext cx="113030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10" dirty="0">
                <a:solidFill>
                  <a:srgbClr val="4A4A49"/>
                </a:solidFill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0" name="object 300"/>
          <p:cNvSpPr txBox="1"/>
          <p:nvPr/>
        </p:nvSpPr>
        <p:spPr>
          <a:xfrm>
            <a:off x="9353154" y="3777228"/>
            <a:ext cx="11303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6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01" name="object 301"/>
          <p:cNvSpPr txBox="1"/>
          <p:nvPr/>
        </p:nvSpPr>
        <p:spPr>
          <a:xfrm>
            <a:off x="9353154" y="4047281"/>
            <a:ext cx="11303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4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02" name="object 302"/>
          <p:cNvSpPr txBox="1"/>
          <p:nvPr/>
        </p:nvSpPr>
        <p:spPr>
          <a:xfrm>
            <a:off x="9353154" y="4317334"/>
            <a:ext cx="113030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10" dirty="0">
                <a:solidFill>
                  <a:srgbClr val="4A4A49"/>
                </a:solidFill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3" name="object 303"/>
          <p:cNvSpPr txBox="1"/>
          <p:nvPr/>
        </p:nvSpPr>
        <p:spPr>
          <a:xfrm>
            <a:off x="9353154" y="4587387"/>
            <a:ext cx="11303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7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04" name="object 304"/>
          <p:cNvSpPr txBox="1"/>
          <p:nvPr/>
        </p:nvSpPr>
        <p:spPr>
          <a:xfrm>
            <a:off x="9266134" y="4857439"/>
            <a:ext cx="20002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16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05" name="object 305"/>
          <p:cNvSpPr txBox="1"/>
          <p:nvPr/>
        </p:nvSpPr>
        <p:spPr>
          <a:xfrm>
            <a:off x="9265525" y="5127492"/>
            <a:ext cx="20050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14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06" name="object 306"/>
          <p:cNvSpPr txBox="1"/>
          <p:nvPr/>
        </p:nvSpPr>
        <p:spPr>
          <a:xfrm>
            <a:off x="9265982" y="5397545"/>
            <a:ext cx="20002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 9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07" name="object 307"/>
          <p:cNvSpPr txBox="1"/>
          <p:nvPr/>
        </p:nvSpPr>
        <p:spPr>
          <a:xfrm>
            <a:off x="9265829" y="5667598"/>
            <a:ext cx="20002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k-KZ" sz="1200" b="1" spc="10" dirty="0" smtClean="0">
                <a:solidFill>
                  <a:srgbClr val="7030A0"/>
                </a:solidFill>
                <a:latin typeface="Arial"/>
                <a:cs typeface="Arial"/>
              </a:rPr>
              <a:t>11</a:t>
            </a:r>
            <a:endParaRPr sz="1200" dirty="0">
              <a:solidFill>
                <a:srgbClr val="7030A0"/>
              </a:solidFill>
              <a:latin typeface="Arial"/>
              <a:cs typeface="Arial"/>
            </a:endParaRPr>
          </a:p>
        </p:txBody>
      </p:sp>
      <p:sp>
        <p:nvSpPr>
          <p:cNvPr id="308" name="object 308"/>
          <p:cNvSpPr txBox="1"/>
          <p:nvPr/>
        </p:nvSpPr>
        <p:spPr>
          <a:xfrm>
            <a:off x="9265677" y="5937651"/>
            <a:ext cx="20002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17</a:t>
            </a:r>
            <a:endParaRPr lang="ru-RU" sz="1200" dirty="0">
              <a:latin typeface="Arial"/>
              <a:cs typeface="Arial"/>
            </a:endParaRPr>
          </a:p>
        </p:txBody>
      </p:sp>
      <p:sp>
        <p:nvSpPr>
          <p:cNvPr id="309" name="object 309"/>
          <p:cNvSpPr txBox="1"/>
          <p:nvPr/>
        </p:nvSpPr>
        <p:spPr>
          <a:xfrm>
            <a:off x="9265525" y="6207704"/>
            <a:ext cx="20002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k-KZ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10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10" name="object 180"/>
          <p:cNvSpPr txBox="1"/>
          <p:nvPr/>
        </p:nvSpPr>
        <p:spPr>
          <a:xfrm>
            <a:off x="1678644" y="474248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75033" y="6433317"/>
            <a:ext cx="6819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685"/>
              </a:spcBef>
              <a:tabLst>
                <a:tab pos="3550285" algn="l"/>
                <a:tab pos="6718300" algn="l"/>
              </a:tabLst>
            </a:pPr>
            <a:r>
              <a:rPr lang="ru-RU" sz="1200" b="1" spc="1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lang="ru-RU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      15</a:t>
            </a:r>
            <a:endParaRPr lang="ru-RU" sz="1200" dirty="0">
              <a:latin typeface="Arial"/>
              <a:cs typeface="Arial"/>
            </a:endParaRPr>
          </a:p>
        </p:txBody>
      </p:sp>
      <p:sp>
        <p:nvSpPr>
          <p:cNvPr id="232" name="Овал 231"/>
          <p:cNvSpPr/>
          <p:nvPr/>
        </p:nvSpPr>
        <p:spPr>
          <a:xfrm>
            <a:off x="522164" y="5621596"/>
            <a:ext cx="1296144" cy="316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1" name="Овал 310"/>
          <p:cNvSpPr/>
          <p:nvPr/>
        </p:nvSpPr>
        <p:spPr>
          <a:xfrm>
            <a:off x="3960164" y="5638075"/>
            <a:ext cx="989998" cy="2832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2" name="Овал 311"/>
          <p:cNvSpPr/>
          <p:nvPr/>
        </p:nvSpPr>
        <p:spPr>
          <a:xfrm>
            <a:off x="7138006" y="5626983"/>
            <a:ext cx="989998" cy="2832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04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97" y="13166"/>
            <a:ext cx="10692003" cy="75600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62795" y="487311"/>
            <a:ext cx="690880" cy="124460"/>
          </a:xfrm>
          <a:custGeom>
            <a:avLst/>
            <a:gdLst/>
            <a:ahLst/>
            <a:cxnLst/>
            <a:rect l="l" t="t" r="r" b="b"/>
            <a:pathLst>
              <a:path w="690879" h="124459">
                <a:moveTo>
                  <a:pt x="690879" y="0"/>
                </a:moveTo>
                <a:lnTo>
                  <a:pt x="0" y="0"/>
                </a:lnTo>
                <a:lnTo>
                  <a:pt x="0" y="124307"/>
                </a:lnTo>
                <a:lnTo>
                  <a:pt x="690879" y="124307"/>
                </a:lnTo>
                <a:lnTo>
                  <a:pt x="69087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62795" y="578243"/>
            <a:ext cx="705485" cy="33655"/>
          </a:xfrm>
          <a:custGeom>
            <a:avLst/>
            <a:gdLst/>
            <a:ahLst/>
            <a:cxnLst/>
            <a:rect l="l" t="t" r="r" b="b"/>
            <a:pathLst>
              <a:path w="705484" h="33654">
                <a:moveTo>
                  <a:pt x="705281" y="32867"/>
                </a:moveTo>
                <a:lnTo>
                  <a:pt x="698385" y="32867"/>
                </a:lnTo>
                <a:lnTo>
                  <a:pt x="698385" y="33375"/>
                </a:lnTo>
                <a:lnTo>
                  <a:pt x="705281" y="33375"/>
                </a:lnTo>
                <a:lnTo>
                  <a:pt x="705281" y="32867"/>
                </a:lnTo>
                <a:close/>
              </a:path>
              <a:path w="705484" h="33654">
                <a:moveTo>
                  <a:pt x="682942" y="0"/>
                </a:moveTo>
                <a:lnTo>
                  <a:pt x="18910" y="0"/>
                </a:lnTo>
                <a:lnTo>
                  <a:pt x="18910" y="33362"/>
                </a:lnTo>
                <a:lnTo>
                  <a:pt x="682942" y="33362"/>
                </a:lnTo>
                <a:lnTo>
                  <a:pt x="682942" y="0"/>
                </a:lnTo>
                <a:close/>
              </a:path>
              <a:path w="705484" h="33654">
                <a:moveTo>
                  <a:pt x="3467" y="33337"/>
                </a:moveTo>
                <a:lnTo>
                  <a:pt x="0" y="33337"/>
                </a:lnTo>
                <a:lnTo>
                  <a:pt x="3467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54882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69539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79202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79202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2503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79202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2503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2503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97649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62605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41587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94853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3464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979202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79202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79202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92503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92503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92503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76797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8645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8645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28645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262795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262795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262795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28374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26986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28645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28645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28645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0256298" y="467314"/>
            <a:ext cx="130175" cy="148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706F6F"/>
                </a:solidFill>
                <a:latin typeface="Arial Narrow"/>
                <a:cs typeface="Arial Narrow"/>
              </a:rPr>
              <a:t>17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842374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842373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8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846704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0" y="0"/>
                </a:moveTo>
                <a:lnTo>
                  <a:pt x="3833495" y="0"/>
                </a:lnTo>
                <a:lnTo>
                  <a:pt x="3833495" y="91655"/>
                </a:lnTo>
                <a:lnTo>
                  <a:pt x="0" y="91655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83605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673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73760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87917" y="487946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033"/>
                </a:lnTo>
              </a:path>
            </a:pathLst>
          </a:custGeom>
          <a:ln w="9918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73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673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50189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9205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511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7017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11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7017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4573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647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511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7017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4573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47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4573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647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483605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673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83605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673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483605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673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5088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69900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49496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68511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473938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664097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4808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6710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46700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6571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511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7017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511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7017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511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7017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4573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647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4573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647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4573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647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079006" y="246153"/>
            <a:ext cx="710772" cy="4537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34293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34293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362259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308094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362259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30809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334293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334293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62259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62259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08094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0809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39645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30" h="124459">
                <a:moveTo>
                  <a:pt x="925753" y="0"/>
                </a:moveTo>
                <a:lnTo>
                  <a:pt x="0" y="0"/>
                </a:lnTo>
                <a:lnTo>
                  <a:pt x="0" y="124307"/>
                </a:lnTo>
                <a:lnTo>
                  <a:pt x="925753" y="124307"/>
                </a:lnTo>
                <a:lnTo>
                  <a:pt x="925753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939658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89" h="33654">
                <a:moveTo>
                  <a:pt x="910132" y="32867"/>
                </a:moveTo>
                <a:lnTo>
                  <a:pt x="901496" y="32867"/>
                </a:lnTo>
                <a:lnTo>
                  <a:pt x="901496" y="33375"/>
                </a:lnTo>
                <a:lnTo>
                  <a:pt x="910132" y="33375"/>
                </a:lnTo>
                <a:lnTo>
                  <a:pt x="910132" y="32867"/>
                </a:lnTo>
                <a:close/>
              </a:path>
              <a:path w="910589" h="33654">
                <a:moveTo>
                  <a:pt x="882167" y="0"/>
                </a:moveTo>
                <a:lnTo>
                  <a:pt x="23647" y="0"/>
                </a:lnTo>
                <a:lnTo>
                  <a:pt x="23647" y="33362"/>
                </a:lnTo>
                <a:lnTo>
                  <a:pt x="882167" y="33362"/>
                </a:lnTo>
                <a:lnTo>
                  <a:pt x="882167" y="0"/>
                </a:lnTo>
                <a:close/>
              </a:path>
              <a:path w="910589" h="33654">
                <a:moveTo>
                  <a:pt x="4330" y="33337"/>
                </a:moveTo>
                <a:lnTo>
                  <a:pt x="0" y="33337"/>
                </a:lnTo>
                <a:lnTo>
                  <a:pt x="4330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44800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859452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86910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86910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81495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86910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81495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81495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86640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85251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831494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838443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824558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86910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86910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86910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1495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81495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81495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953652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96330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9633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9633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939658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939658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939658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96059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94671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96330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9633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9633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35762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35762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35762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35762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375924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38557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38557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3314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38557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3314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3314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35762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35762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35762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3828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3689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3479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35491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3410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38557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38557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38557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3314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314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314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082195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80" h="83820">
                <a:moveTo>
                  <a:pt x="14820" y="0"/>
                </a:moveTo>
                <a:lnTo>
                  <a:pt x="2527" y="0"/>
                </a:lnTo>
                <a:lnTo>
                  <a:pt x="0" y="2539"/>
                </a:lnTo>
                <a:lnTo>
                  <a:pt x="0" y="80810"/>
                </a:lnTo>
                <a:lnTo>
                  <a:pt x="2527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032086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18763" y="2276"/>
                </a:lnTo>
                <a:lnTo>
                  <a:pt x="7629" y="8815"/>
                </a:lnTo>
                <a:lnTo>
                  <a:pt x="0" y="15900"/>
                </a:lnTo>
                <a:lnTo>
                  <a:pt x="117347" y="15900"/>
                </a:lnTo>
                <a:lnTo>
                  <a:pt x="110921" y="9893"/>
                </a:lnTo>
                <a:lnTo>
                  <a:pt x="100065" y="2860"/>
                </a:lnTo>
                <a:lnTo>
                  <a:pt x="87456" y="35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027756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60" h="145415">
                <a:moveTo>
                  <a:pt x="124091" y="0"/>
                </a:moveTo>
                <a:lnTo>
                  <a:pt x="0" y="0"/>
                </a:lnTo>
                <a:lnTo>
                  <a:pt x="0" y="92316"/>
                </a:lnTo>
                <a:lnTo>
                  <a:pt x="16140" y="130125"/>
                </a:lnTo>
                <a:lnTo>
                  <a:pt x="124091" y="144805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27756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1750" y="0"/>
                </a:moveTo>
                <a:lnTo>
                  <a:pt x="0" y="0"/>
                </a:lnTo>
                <a:lnTo>
                  <a:pt x="0" y="48564"/>
                </a:lnTo>
                <a:lnTo>
                  <a:pt x="7046" y="90293"/>
                </a:lnTo>
                <a:lnTo>
                  <a:pt x="38071" y="108897"/>
                </a:lnTo>
                <a:lnTo>
                  <a:pt x="33398" y="97011"/>
                </a:lnTo>
                <a:lnTo>
                  <a:pt x="31750" y="83921"/>
                </a:lnTo>
                <a:lnTo>
                  <a:pt x="31750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59501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10" h="165100">
                <a:moveTo>
                  <a:pt x="92341" y="0"/>
                </a:moveTo>
                <a:lnTo>
                  <a:pt x="0" y="0"/>
                </a:lnTo>
                <a:lnTo>
                  <a:pt x="0" y="112204"/>
                </a:lnTo>
                <a:lnTo>
                  <a:pt x="16126" y="150035"/>
                </a:lnTo>
                <a:lnTo>
                  <a:pt x="92341" y="16474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027756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985467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985264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985842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162592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99520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162592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0805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0805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99520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99905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16642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985270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985268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985457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985264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985842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985270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985268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082010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998038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166427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082010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998038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166427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042439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5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042441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5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069296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80" h="59054">
                <a:moveTo>
                  <a:pt x="37490" y="0"/>
                </a:moveTo>
                <a:lnTo>
                  <a:pt x="5651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490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084515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70">
                <a:moveTo>
                  <a:pt x="0" y="0"/>
                </a:moveTo>
                <a:lnTo>
                  <a:pt x="0" y="1181"/>
                </a:lnTo>
                <a:lnTo>
                  <a:pt x="939" y="495"/>
                </a:lnTo>
                <a:lnTo>
                  <a:pt x="2095" y="88"/>
                </a:lnTo>
                <a:lnTo>
                  <a:pt x="8559" y="8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084513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89" h="26035">
                <a:moveTo>
                  <a:pt x="8559" y="0"/>
                </a:moveTo>
                <a:lnTo>
                  <a:pt x="2095" y="0"/>
                </a:lnTo>
                <a:lnTo>
                  <a:pt x="939" y="406"/>
                </a:lnTo>
                <a:lnTo>
                  <a:pt x="0" y="1092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084515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084515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8559" y="0"/>
                </a:moveTo>
                <a:lnTo>
                  <a:pt x="0" y="0"/>
                </a:lnTo>
                <a:lnTo>
                  <a:pt x="0" y="22669"/>
                </a:lnTo>
                <a:lnTo>
                  <a:pt x="939" y="23355"/>
                </a:lnTo>
                <a:lnTo>
                  <a:pt x="2095" y="23761"/>
                </a:lnTo>
                <a:lnTo>
                  <a:pt x="8559" y="23761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05779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001724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26" y="0"/>
                </a:moveTo>
                <a:lnTo>
                  <a:pt x="5422" y="0"/>
                </a:lnTo>
                <a:lnTo>
                  <a:pt x="0" y="5435"/>
                </a:lnTo>
                <a:lnTo>
                  <a:pt x="0" y="19227"/>
                </a:lnTo>
                <a:lnTo>
                  <a:pt x="5422" y="24663"/>
                </a:lnTo>
                <a:lnTo>
                  <a:pt x="172326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26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001722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001717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057798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47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090877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89" h="59054">
                <a:moveTo>
                  <a:pt x="15913" y="0"/>
                </a:moveTo>
                <a:lnTo>
                  <a:pt x="0" y="0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5651"/>
                </a:lnTo>
                <a:lnTo>
                  <a:pt x="15913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717984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450449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455552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722068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5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449057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452311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722582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457421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458808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705390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0" y="7118667"/>
            <a:ext cx="10692003" cy="4413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4" name="object 214"/>
          <p:cNvSpPr txBox="1"/>
          <p:nvPr/>
        </p:nvSpPr>
        <p:spPr>
          <a:xfrm>
            <a:off x="710900" y="400668"/>
            <a:ext cx="789305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0000"/>
              </a:lnSpc>
            </a:pPr>
            <a:r>
              <a:rPr sz="900" dirty="0">
                <a:solidFill>
                  <a:srgbClr val="4672A5"/>
                </a:solidFill>
                <a:latin typeface="Arial Narrow"/>
                <a:cs typeface="Arial Narrow"/>
              </a:rPr>
              <a:t>ФИНАНСОВАЯ ДЕЯТЕЛЬНОСТЬ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15" name="object 215"/>
          <p:cNvSpPr txBox="1"/>
          <p:nvPr/>
        </p:nvSpPr>
        <p:spPr>
          <a:xfrm>
            <a:off x="1438901" y="1064778"/>
            <a:ext cx="8486136" cy="2923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87830" marR="6350" indent="-1675764">
              <a:lnSpc>
                <a:spcPct val="100000"/>
              </a:lnSpc>
            </a:pPr>
            <a:r>
              <a:rPr sz="1900" b="1" dirty="0">
                <a:solidFill>
                  <a:srgbClr val="004982"/>
                </a:solidFill>
                <a:latin typeface="Arial Narrow"/>
                <a:cs typeface="Arial Narrow"/>
              </a:rPr>
              <a:t>СТРУКТУРА ЗАТРАТ ПО ОСНОВНОЙ ДЕЯТЕЛЬНОСТИ ЗА </a:t>
            </a:r>
            <a:r>
              <a:rPr sz="19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201</a:t>
            </a:r>
            <a:r>
              <a:rPr lang="ru-RU" sz="19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9</a:t>
            </a:r>
            <a:r>
              <a:rPr sz="19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 </a:t>
            </a:r>
            <a:r>
              <a:rPr lang="ru-RU" sz="19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год, </a:t>
            </a:r>
            <a:r>
              <a:rPr sz="19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МЛРД</a:t>
            </a:r>
            <a:r>
              <a:rPr sz="1900" b="1" dirty="0">
                <a:solidFill>
                  <a:srgbClr val="004982"/>
                </a:solidFill>
                <a:latin typeface="Arial Narrow"/>
                <a:cs typeface="Arial Narrow"/>
              </a:rPr>
              <a:t>. ТЕНГЕ</a:t>
            </a:r>
            <a:endParaRPr sz="1900" dirty="0">
              <a:latin typeface="Arial Narrow"/>
              <a:cs typeface="Arial Narrow"/>
            </a:endParaRPr>
          </a:p>
        </p:txBody>
      </p:sp>
      <p:sp>
        <p:nvSpPr>
          <p:cNvPr id="216" name="object 216"/>
          <p:cNvSpPr/>
          <p:nvPr/>
        </p:nvSpPr>
        <p:spPr>
          <a:xfrm>
            <a:off x="1710842" y="4497895"/>
            <a:ext cx="7366000" cy="0"/>
          </a:xfrm>
          <a:custGeom>
            <a:avLst/>
            <a:gdLst/>
            <a:ahLst/>
            <a:cxnLst/>
            <a:rect l="l" t="t" r="r" b="b"/>
            <a:pathLst>
              <a:path w="7366000">
                <a:moveTo>
                  <a:pt x="0" y="0"/>
                </a:moveTo>
                <a:lnTo>
                  <a:pt x="7365720" y="0"/>
                </a:lnTo>
              </a:path>
            </a:pathLst>
          </a:custGeom>
          <a:ln w="13843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1710842" y="4235996"/>
            <a:ext cx="7366000" cy="0"/>
          </a:xfrm>
          <a:custGeom>
            <a:avLst/>
            <a:gdLst/>
            <a:ahLst/>
            <a:cxnLst/>
            <a:rect l="l" t="t" r="r" b="b"/>
            <a:pathLst>
              <a:path w="7366000">
                <a:moveTo>
                  <a:pt x="0" y="0"/>
                </a:moveTo>
                <a:lnTo>
                  <a:pt x="7365720" y="0"/>
                </a:lnTo>
              </a:path>
            </a:pathLst>
          </a:custGeom>
          <a:ln w="13843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1710842" y="3974103"/>
            <a:ext cx="7366000" cy="0"/>
          </a:xfrm>
          <a:custGeom>
            <a:avLst/>
            <a:gdLst/>
            <a:ahLst/>
            <a:cxnLst/>
            <a:rect l="l" t="t" r="r" b="b"/>
            <a:pathLst>
              <a:path w="7366000">
                <a:moveTo>
                  <a:pt x="0" y="0"/>
                </a:moveTo>
                <a:lnTo>
                  <a:pt x="7365720" y="0"/>
                </a:lnTo>
              </a:path>
            </a:pathLst>
          </a:custGeom>
          <a:ln w="13855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1710842" y="3712197"/>
            <a:ext cx="7366000" cy="0"/>
          </a:xfrm>
          <a:custGeom>
            <a:avLst/>
            <a:gdLst/>
            <a:ahLst/>
            <a:cxnLst/>
            <a:rect l="l" t="t" r="r" b="b"/>
            <a:pathLst>
              <a:path w="7366000">
                <a:moveTo>
                  <a:pt x="0" y="0"/>
                </a:moveTo>
                <a:lnTo>
                  <a:pt x="7365720" y="0"/>
                </a:lnTo>
              </a:path>
            </a:pathLst>
          </a:custGeom>
          <a:ln w="13868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710842" y="3450297"/>
            <a:ext cx="7366000" cy="0"/>
          </a:xfrm>
          <a:custGeom>
            <a:avLst/>
            <a:gdLst/>
            <a:ahLst/>
            <a:cxnLst/>
            <a:rect l="l" t="t" r="r" b="b"/>
            <a:pathLst>
              <a:path w="7366000">
                <a:moveTo>
                  <a:pt x="0" y="0"/>
                </a:moveTo>
                <a:lnTo>
                  <a:pt x="7365720" y="0"/>
                </a:lnTo>
              </a:path>
            </a:pathLst>
          </a:custGeom>
          <a:ln w="13843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1710842" y="3188398"/>
            <a:ext cx="7366000" cy="0"/>
          </a:xfrm>
          <a:custGeom>
            <a:avLst/>
            <a:gdLst/>
            <a:ahLst/>
            <a:cxnLst/>
            <a:rect l="l" t="t" r="r" b="b"/>
            <a:pathLst>
              <a:path w="7366000">
                <a:moveTo>
                  <a:pt x="0" y="0"/>
                </a:moveTo>
                <a:lnTo>
                  <a:pt x="7365720" y="0"/>
                </a:lnTo>
              </a:path>
            </a:pathLst>
          </a:custGeom>
          <a:ln w="13843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1710842" y="2926499"/>
            <a:ext cx="7366000" cy="0"/>
          </a:xfrm>
          <a:custGeom>
            <a:avLst/>
            <a:gdLst/>
            <a:ahLst/>
            <a:cxnLst/>
            <a:rect l="l" t="t" r="r" b="b"/>
            <a:pathLst>
              <a:path w="7366000">
                <a:moveTo>
                  <a:pt x="0" y="0"/>
                </a:moveTo>
                <a:lnTo>
                  <a:pt x="7365720" y="0"/>
                </a:lnTo>
              </a:path>
            </a:pathLst>
          </a:custGeom>
          <a:ln w="13843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1710842" y="2664593"/>
            <a:ext cx="7366000" cy="0"/>
          </a:xfrm>
          <a:custGeom>
            <a:avLst/>
            <a:gdLst/>
            <a:ahLst/>
            <a:cxnLst/>
            <a:rect l="l" t="t" r="r" b="b"/>
            <a:pathLst>
              <a:path w="7366000">
                <a:moveTo>
                  <a:pt x="0" y="0"/>
                </a:moveTo>
                <a:lnTo>
                  <a:pt x="7365720" y="0"/>
                </a:lnTo>
              </a:path>
            </a:pathLst>
          </a:custGeom>
          <a:ln w="13855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3277247" y="4112018"/>
            <a:ext cx="552424" cy="39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6960095" y="4118051"/>
            <a:ext cx="552437" cy="3892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6" name="object 226"/>
          <p:cNvSpPr txBox="1"/>
          <p:nvPr/>
        </p:nvSpPr>
        <p:spPr>
          <a:xfrm>
            <a:off x="6563183" y="5078857"/>
            <a:ext cx="180785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30" dirty="0">
                <a:solidFill>
                  <a:srgbClr val="4A4A49"/>
                </a:solidFill>
                <a:latin typeface="Arial Unicode MS"/>
                <a:cs typeface="Arial Unicode MS"/>
              </a:rPr>
              <a:t>Фактические</a:t>
            </a:r>
            <a:r>
              <a:rPr sz="1200" spc="-25" dirty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1200" spc="15" dirty="0">
                <a:solidFill>
                  <a:srgbClr val="4A4A49"/>
                </a:solidFill>
                <a:latin typeface="Arial Unicode MS"/>
                <a:cs typeface="Arial Unicode MS"/>
              </a:rPr>
              <a:t>затраты</a:t>
            </a:r>
            <a:endParaRPr sz="1200" dirty="0">
              <a:latin typeface="Arial Unicode MS"/>
              <a:cs typeface="Arial Unicode MS"/>
            </a:endParaRPr>
          </a:p>
        </p:txBody>
      </p:sp>
      <p:sp>
        <p:nvSpPr>
          <p:cNvPr id="227" name="object 227"/>
          <p:cNvSpPr txBox="1"/>
          <p:nvPr/>
        </p:nvSpPr>
        <p:spPr>
          <a:xfrm>
            <a:off x="2466380" y="5078857"/>
            <a:ext cx="2323398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20" dirty="0">
                <a:solidFill>
                  <a:srgbClr val="4A4A49"/>
                </a:solidFill>
                <a:latin typeface="Arial Unicode MS"/>
                <a:cs typeface="Arial Unicode MS"/>
              </a:rPr>
              <a:t>Утверждено</a:t>
            </a:r>
            <a:r>
              <a:rPr sz="1200" spc="-25" dirty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1200" spc="30" dirty="0">
                <a:solidFill>
                  <a:srgbClr val="4A4A49"/>
                </a:solidFill>
                <a:latin typeface="Arial Unicode MS"/>
                <a:cs typeface="Arial Unicode MS"/>
              </a:rPr>
              <a:t>в</a:t>
            </a:r>
            <a:r>
              <a:rPr sz="1200" spc="-25" dirty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1200" spc="20" dirty="0">
                <a:solidFill>
                  <a:srgbClr val="4A4A49"/>
                </a:solidFill>
                <a:latin typeface="Arial Unicode MS"/>
                <a:cs typeface="Arial Unicode MS"/>
              </a:rPr>
              <a:t>тарифной</a:t>
            </a:r>
            <a:r>
              <a:rPr sz="1200" spc="-25" dirty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1200" dirty="0">
                <a:solidFill>
                  <a:srgbClr val="4A4A49"/>
                </a:solidFill>
                <a:latin typeface="Arial Unicode MS"/>
                <a:cs typeface="Arial Unicode MS"/>
              </a:rPr>
              <a:t>смете</a:t>
            </a:r>
            <a:endParaRPr sz="1200" dirty="0">
              <a:latin typeface="Arial Unicode MS"/>
              <a:cs typeface="Arial Unicode MS"/>
            </a:endParaRPr>
          </a:p>
        </p:txBody>
      </p:sp>
      <p:sp>
        <p:nvSpPr>
          <p:cNvPr id="228" name="object 228"/>
          <p:cNvSpPr txBox="1"/>
          <p:nvPr/>
        </p:nvSpPr>
        <p:spPr>
          <a:xfrm>
            <a:off x="1438901" y="4428995"/>
            <a:ext cx="90170" cy="150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5" dirty="0">
                <a:solidFill>
                  <a:srgbClr val="4A4A49"/>
                </a:solidFill>
                <a:latin typeface="Arial Unicode MS"/>
                <a:cs typeface="Arial Unicode MS"/>
              </a:rPr>
              <a:t>0</a:t>
            </a:r>
            <a:endParaRPr sz="900">
              <a:latin typeface="Arial Unicode MS"/>
              <a:cs typeface="Arial Unicode MS"/>
            </a:endParaRPr>
          </a:p>
        </p:txBody>
      </p:sp>
      <p:sp>
        <p:nvSpPr>
          <p:cNvPr id="229" name="object 229"/>
          <p:cNvSpPr txBox="1"/>
          <p:nvPr/>
        </p:nvSpPr>
        <p:spPr>
          <a:xfrm>
            <a:off x="1214820" y="4166888"/>
            <a:ext cx="314325" cy="150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5" dirty="0">
                <a:solidFill>
                  <a:srgbClr val="4A4A49"/>
                </a:solidFill>
                <a:latin typeface="Arial Unicode MS"/>
                <a:cs typeface="Arial Unicode MS"/>
              </a:rPr>
              <a:t>2</a:t>
            </a:r>
            <a:r>
              <a:rPr sz="900" spc="-20" dirty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900" spc="5" dirty="0">
                <a:solidFill>
                  <a:srgbClr val="4A4A49"/>
                </a:solidFill>
                <a:latin typeface="Arial Unicode MS"/>
                <a:cs typeface="Arial Unicode MS"/>
              </a:rPr>
              <a:t>000</a:t>
            </a:r>
            <a:endParaRPr sz="900">
              <a:latin typeface="Arial Unicode MS"/>
              <a:cs typeface="Arial Unicode MS"/>
            </a:endParaRPr>
          </a:p>
        </p:txBody>
      </p:sp>
      <p:sp>
        <p:nvSpPr>
          <p:cNvPr id="230" name="object 230"/>
          <p:cNvSpPr txBox="1"/>
          <p:nvPr/>
        </p:nvSpPr>
        <p:spPr>
          <a:xfrm>
            <a:off x="1214820" y="3904781"/>
            <a:ext cx="314325" cy="150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5" dirty="0">
                <a:solidFill>
                  <a:srgbClr val="4A4A49"/>
                </a:solidFill>
                <a:latin typeface="Arial Unicode MS"/>
                <a:cs typeface="Arial Unicode MS"/>
              </a:rPr>
              <a:t>4</a:t>
            </a:r>
            <a:r>
              <a:rPr sz="900" spc="-20" dirty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900" spc="5" dirty="0">
                <a:solidFill>
                  <a:srgbClr val="4A4A49"/>
                </a:solidFill>
                <a:latin typeface="Arial Unicode MS"/>
                <a:cs typeface="Arial Unicode MS"/>
              </a:rPr>
              <a:t>000</a:t>
            </a:r>
            <a:endParaRPr sz="900">
              <a:latin typeface="Arial Unicode MS"/>
              <a:cs typeface="Arial Unicode MS"/>
            </a:endParaRPr>
          </a:p>
        </p:txBody>
      </p:sp>
      <p:sp>
        <p:nvSpPr>
          <p:cNvPr id="231" name="object 231"/>
          <p:cNvSpPr txBox="1"/>
          <p:nvPr/>
        </p:nvSpPr>
        <p:spPr>
          <a:xfrm>
            <a:off x="1214820" y="3642674"/>
            <a:ext cx="314325" cy="150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5" dirty="0">
                <a:solidFill>
                  <a:srgbClr val="4A4A49"/>
                </a:solidFill>
                <a:latin typeface="Arial Unicode MS"/>
                <a:cs typeface="Arial Unicode MS"/>
              </a:rPr>
              <a:t>6</a:t>
            </a:r>
            <a:r>
              <a:rPr sz="900" spc="-20" dirty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900" spc="5" dirty="0">
                <a:solidFill>
                  <a:srgbClr val="4A4A49"/>
                </a:solidFill>
                <a:latin typeface="Arial Unicode MS"/>
                <a:cs typeface="Arial Unicode MS"/>
              </a:rPr>
              <a:t>000</a:t>
            </a:r>
            <a:endParaRPr sz="900">
              <a:latin typeface="Arial Unicode MS"/>
              <a:cs typeface="Arial Unicode MS"/>
            </a:endParaRPr>
          </a:p>
        </p:txBody>
      </p:sp>
      <p:sp>
        <p:nvSpPr>
          <p:cNvPr id="232" name="object 232"/>
          <p:cNvSpPr txBox="1"/>
          <p:nvPr/>
        </p:nvSpPr>
        <p:spPr>
          <a:xfrm>
            <a:off x="1214820" y="3380567"/>
            <a:ext cx="314325" cy="150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5" dirty="0">
                <a:solidFill>
                  <a:srgbClr val="4A4A49"/>
                </a:solidFill>
                <a:latin typeface="Arial Unicode MS"/>
                <a:cs typeface="Arial Unicode MS"/>
              </a:rPr>
              <a:t>8</a:t>
            </a:r>
            <a:r>
              <a:rPr sz="900" spc="-20" dirty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900" spc="5" dirty="0">
                <a:solidFill>
                  <a:srgbClr val="4A4A49"/>
                </a:solidFill>
                <a:latin typeface="Arial Unicode MS"/>
                <a:cs typeface="Arial Unicode MS"/>
              </a:rPr>
              <a:t>000</a:t>
            </a:r>
            <a:endParaRPr sz="900">
              <a:latin typeface="Arial Unicode MS"/>
              <a:cs typeface="Arial Unicode MS"/>
            </a:endParaRPr>
          </a:p>
        </p:txBody>
      </p:sp>
      <p:sp>
        <p:nvSpPr>
          <p:cNvPr id="233" name="object 233"/>
          <p:cNvSpPr txBox="1"/>
          <p:nvPr/>
        </p:nvSpPr>
        <p:spPr>
          <a:xfrm>
            <a:off x="1150100" y="3118445"/>
            <a:ext cx="379095" cy="150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5" dirty="0">
                <a:solidFill>
                  <a:srgbClr val="4A4A49"/>
                </a:solidFill>
                <a:latin typeface="Arial Unicode MS"/>
                <a:cs typeface="Arial Unicode MS"/>
              </a:rPr>
              <a:t>10</a:t>
            </a:r>
            <a:r>
              <a:rPr sz="900" spc="-20" dirty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900" spc="5" dirty="0">
                <a:solidFill>
                  <a:srgbClr val="4A4A49"/>
                </a:solidFill>
                <a:latin typeface="Arial Unicode MS"/>
                <a:cs typeface="Arial Unicode MS"/>
              </a:rPr>
              <a:t>000</a:t>
            </a:r>
            <a:endParaRPr sz="900">
              <a:latin typeface="Arial Unicode MS"/>
              <a:cs typeface="Arial Unicode MS"/>
            </a:endParaRPr>
          </a:p>
        </p:txBody>
      </p:sp>
      <p:sp>
        <p:nvSpPr>
          <p:cNvPr id="234" name="object 234"/>
          <p:cNvSpPr txBox="1"/>
          <p:nvPr/>
        </p:nvSpPr>
        <p:spPr>
          <a:xfrm>
            <a:off x="1150100" y="2856338"/>
            <a:ext cx="379095" cy="150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5" dirty="0">
                <a:solidFill>
                  <a:srgbClr val="4A4A49"/>
                </a:solidFill>
                <a:latin typeface="Arial Unicode MS"/>
                <a:cs typeface="Arial Unicode MS"/>
              </a:rPr>
              <a:t>12</a:t>
            </a:r>
            <a:r>
              <a:rPr sz="900" spc="-20" dirty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900" spc="5" dirty="0">
                <a:solidFill>
                  <a:srgbClr val="4A4A49"/>
                </a:solidFill>
                <a:latin typeface="Arial Unicode MS"/>
                <a:cs typeface="Arial Unicode MS"/>
              </a:rPr>
              <a:t>000</a:t>
            </a:r>
            <a:endParaRPr sz="900">
              <a:latin typeface="Arial Unicode MS"/>
              <a:cs typeface="Arial Unicode MS"/>
            </a:endParaRPr>
          </a:p>
        </p:txBody>
      </p:sp>
      <p:sp>
        <p:nvSpPr>
          <p:cNvPr id="235" name="object 235"/>
          <p:cNvSpPr txBox="1"/>
          <p:nvPr/>
        </p:nvSpPr>
        <p:spPr>
          <a:xfrm>
            <a:off x="1150100" y="2594231"/>
            <a:ext cx="379095" cy="150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5" dirty="0">
                <a:solidFill>
                  <a:srgbClr val="4A4A49"/>
                </a:solidFill>
                <a:latin typeface="Arial Unicode MS"/>
                <a:cs typeface="Arial Unicode MS"/>
              </a:rPr>
              <a:t>14</a:t>
            </a:r>
            <a:r>
              <a:rPr sz="900" spc="-20" dirty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900" spc="5" dirty="0">
                <a:solidFill>
                  <a:srgbClr val="4A4A49"/>
                </a:solidFill>
                <a:latin typeface="Arial Unicode MS"/>
                <a:cs typeface="Arial Unicode MS"/>
              </a:rPr>
              <a:t>000</a:t>
            </a:r>
            <a:endParaRPr sz="900">
              <a:latin typeface="Arial Unicode MS"/>
              <a:cs typeface="Arial Unicode MS"/>
            </a:endParaRPr>
          </a:p>
        </p:txBody>
      </p:sp>
      <p:sp>
        <p:nvSpPr>
          <p:cNvPr id="236" name="object 236"/>
          <p:cNvSpPr txBox="1"/>
          <p:nvPr/>
        </p:nvSpPr>
        <p:spPr>
          <a:xfrm>
            <a:off x="1150100" y="2332125"/>
            <a:ext cx="379095" cy="150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5" dirty="0">
                <a:solidFill>
                  <a:srgbClr val="4A4A49"/>
                </a:solidFill>
                <a:latin typeface="Arial Unicode MS"/>
                <a:cs typeface="Arial Unicode MS"/>
              </a:rPr>
              <a:t>16</a:t>
            </a:r>
            <a:r>
              <a:rPr sz="900" spc="-20" dirty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900" spc="5" dirty="0">
                <a:solidFill>
                  <a:srgbClr val="4A4A49"/>
                </a:solidFill>
                <a:latin typeface="Arial Unicode MS"/>
                <a:cs typeface="Arial Unicode MS"/>
              </a:rPr>
              <a:t>000</a:t>
            </a:r>
            <a:endParaRPr sz="900" dirty="0">
              <a:latin typeface="Arial Unicode MS"/>
              <a:cs typeface="Arial Unicode MS"/>
            </a:endParaRPr>
          </a:p>
        </p:txBody>
      </p:sp>
      <p:sp>
        <p:nvSpPr>
          <p:cNvPr id="237" name="object 237"/>
          <p:cNvSpPr/>
          <p:nvPr/>
        </p:nvSpPr>
        <p:spPr>
          <a:xfrm>
            <a:off x="2159254" y="4500778"/>
            <a:ext cx="6510274" cy="41244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3277247" y="4377397"/>
            <a:ext cx="559384" cy="5567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3381641" y="4373207"/>
            <a:ext cx="350050" cy="2077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3485832" y="4112018"/>
            <a:ext cx="138341" cy="5506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3580129" y="4112018"/>
            <a:ext cx="47117" cy="548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3318840" y="4247451"/>
            <a:ext cx="432447" cy="42783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3522179" y="4268368"/>
            <a:ext cx="27889" cy="1964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3522179" y="4268368"/>
            <a:ext cx="27889" cy="1964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3522179" y="4268368"/>
            <a:ext cx="27889" cy="19645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3532746" y="4458703"/>
            <a:ext cx="177431" cy="11126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3625887" y="4510074"/>
            <a:ext cx="84289" cy="599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3362159" y="4458842"/>
            <a:ext cx="177571" cy="11308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3362159" y="4510125"/>
            <a:ext cx="84378" cy="5980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3425659" y="4354258"/>
            <a:ext cx="221068" cy="22109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3536200" y="4488853"/>
            <a:ext cx="43408" cy="3256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3492627" y="4489031"/>
            <a:ext cx="43573" cy="3238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3480534" y="4410073"/>
            <a:ext cx="55880" cy="83820"/>
          </a:xfrm>
          <a:custGeom>
            <a:avLst/>
            <a:gdLst/>
            <a:ahLst/>
            <a:cxnLst/>
            <a:rect l="l" t="t" r="r" b="b"/>
            <a:pathLst>
              <a:path w="55879" h="83820">
                <a:moveTo>
                  <a:pt x="55676" y="0"/>
                </a:moveTo>
                <a:lnTo>
                  <a:pt x="50876" y="0"/>
                </a:lnTo>
                <a:lnTo>
                  <a:pt x="46062" y="609"/>
                </a:lnTo>
                <a:lnTo>
                  <a:pt x="12776" y="19837"/>
                </a:lnTo>
                <a:lnTo>
                  <a:pt x="0" y="50901"/>
                </a:lnTo>
                <a:lnTo>
                  <a:pt x="0" y="60452"/>
                </a:lnTo>
                <a:lnTo>
                  <a:pt x="614" y="65354"/>
                </a:lnTo>
                <a:lnTo>
                  <a:pt x="3187" y="74904"/>
                </a:lnTo>
                <a:lnTo>
                  <a:pt x="5067" y="79387"/>
                </a:lnTo>
                <a:lnTo>
                  <a:pt x="7442" y="83527"/>
                </a:lnTo>
                <a:lnTo>
                  <a:pt x="23291" y="74383"/>
                </a:lnTo>
                <a:lnTo>
                  <a:pt x="21678" y="71628"/>
                </a:lnTo>
                <a:lnTo>
                  <a:pt x="20421" y="68618"/>
                </a:lnTo>
                <a:lnTo>
                  <a:pt x="19553" y="65290"/>
                </a:lnTo>
                <a:lnTo>
                  <a:pt x="18694" y="62128"/>
                </a:lnTo>
                <a:lnTo>
                  <a:pt x="18275" y="58851"/>
                </a:lnTo>
                <a:lnTo>
                  <a:pt x="18275" y="52489"/>
                </a:lnTo>
                <a:lnTo>
                  <a:pt x="18707" y="49275"/>
                </a:lnTo>
                <a:lnTo>
                  <a:pt x="49237" y="18694"/>
                </a:lnTo>
                <a:lnTo>
                  <a:pt x="52463" y="18287"/>
                </a:lnTo>
                <a:lnTo>
                  <a:pt x="55676" y="18287"/>
                </a:lnTo>
                <a:lnTo>
                  <a:pt x="556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3503815" y="4481224"/>
            <a:ext cx="5715" cy="8255"/>
          </a:xfrm>
          <a:custGeom>
            <a:avLst/>
            <a:gdLst/>
            <a:ahLst/>
            <a:cxnLst/>
            <a:rect l="l" t="t" r="r" b="b"/>
            <a:pathLst>
              <a:path w="5714" h="8254">
                <a:moveTo>
                  <a:pt x="5613" y="0"/>
                </a:moveTo>
                <a:lnTo>
                  <a:pt x="0" y="3238"/>
                </a:lnTo>
                <a:lnTo>
                  <a:pt x="939" y="4864"/>
                </a:lnTo>
                <a:lnTo>
                  <a:pt x="2298" y="6299"/>
                </a:lnTo>
                <a:lnTo>
                  <a:pt x="3530" y="7797"/>
                </a:lnTo>
                <a:lnTo>
                  <a:pt x="56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3482309" y="4493617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5689" y="0"/>
                </a:moveTo>
                <a:lnTo>
                  <a:pt x="0" y="3263"/>
                </a:lnTo>
                <a:lnTo>
                  <a:pt x="10312" y="6032"/>
                </a:lnTo>
                <a:lnTo>
                  <a:pt x="8750" y="4000"/>
                </a:lnTo>
                <a:lnTo>
                  <a:pt x="6934" y="2146"/>
                </a:lnTo>
                <a:lnTo>
                  <a:pt x="56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3487991" y="4484462"/>
            <a:ext cx="19685" cy="18415"/>
          </a:xfrm>
          <a:custGeom>
            <a:avLst/>
            <a:gdLst/>
            <a:ahLst/>
            <a:cxnLst/>
            <a:rect l="l" t="t" r="r" b="b"/>
            <a:pathLst>
              <a:path w="19685" h="18414">
                <a:moveTo>
                  <a:pt x="15824" y="0"/>
                </a:moveTo>
                <a:lnTo>
                  <a:pt x="0" y="9131"/>
                </a:lnTo>
                <a:lnTo>
                  <a:pt x="1257" y="11303"/>
                </a:lnTo>
                <a:lnTo>
                  <a:pt x="3086" y="13157"/>
                </a:lnTo>
                <a:lnTo>
                  <a:pt x="4648" y="15189"/>
                </a:lnTo>
                <a:lnTo>
                  <a:pt x="15709" y="18135"/>
                </a:lnTo>
                <a:lnTo>
                  <a:pt x="19354" y="4559"/>
                </a:lnTo>
                <a:lnTo>
                  <a:pt x="18122" y="3060"/>
                </a:lnTo>
                <a:lnTo>
                  <a:pt x="16764" y="1625"/>
                </a:lnTo>
                <a:lnTo>
                  <a:pt x="158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3563152" y="4481314"/>
            <a:ext cx="5715" cy="7620"/>
          </a:xfrm>
          <a:custGeom>
            <a:avLst/>
            <a:gdLst/>
            <a:ahLst/>
            <a:cxnLst/>
            <a:rect l="l" t="t" r="r" b="b"/>
            <a:pathLst>
              <a:path w="5714" h="7620">
                <a:moveTo>
                  <a:pt x="0" y="0"/>
                </a:moveTo>
                <a:lnTo>
                  <a:pt x="2019" y="7556"/>
                </a:lnTo>
                <a:lnTo>
                  <a:pt x="3213" y="6083"/>
                </a:lnTo>
                <a:lnTo>
                  <a:pt x="4521" y="4699"/>
                </a:lnTo>
                <a:lnTo>
                  <a:pt x="5435" y="312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3579615" y="4493586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4813" y="0"/>
                </a:moveTo>
                <a:lnTo>
                  <a:pt x="3530" y="2235"/>
                </a:lnTo>
                <a:lnTo>
                  <a:pt x="1625" y="4178"/>
                </a:lnTo>
                <a:lnTo>
                  <a:pt x="0" y="6248"/>
                </a:lnTo>
                <a:lnTo>
                  <a:pt x="10668" y="3403"/>
                </a:lnTo>
                <a:lnTo>
                  <a:pt x="48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3536203" y="4410066"/>
            <a:ext cx="55880" cy="83820"/>
          </a:xfrm>
          <a:custGeom>
            <a:avLst/>
            <a:gdLst/>
            <a:ahLst/>
            <a:cxnLst/>
            <a:rect l="l" t="t" r="r" b="b"/>
            <a:pathLst>
              <a:path w="55879" h="83820">
                <a:moveTo>
                  <a:pt x="4762" y="0"/>
                </a:moveTo>
                <a:lnTo>
                  <a:pt x="0" y="0"/>
                </a:lnTo>
                <a:lnTo>
                  <a:pt x="0" y="18313"/>
                </a:lnTo>
                <a:lnTo>
                  <a:pt x="3187" y="18313"/>
                </a:lnTo>
                <a:lnTo>
                  <a:pt x="6413" y="18694"/>
                </a:lnTo>
                <a:lnTo>
                  <a:pt x="36982" y="49250"/>
                </a:lnTo>
                <a:lnTo>
                  <a:pt x="37414" y="52476"/>
                </a:lnTo>
                <a:lnTo>
                  <a:pt x="37414" y="58877"/>
                </a:lnTo>
                <a:lnTo>
                  <a:pt x="36995" y="62103"/>
                </a:lnTo>
                <a:lnTo>
                  <a:pt x="35242" y="68605"/>
                </a:lnTo>
                <a:lnTo>
                  <a:pt x="33972" y="71602"/>
                </a:lnTo>
                <a:lnTo>
                  <a:pt x="32385" y="74383"/>
                </a:lnTo>
                <a:lnTo>
                  <a:pt x="48221" y="83502"/>
                </a:lnTo>
                <a:lnTo>
                  <a:pt x="55676" y="60426"/>
                </a:lnTo>
                <a:lnTo>
                  <a:pt x="55676" y="50927"/>
                </a:lnTo>
                <a:lnTo>
                  <a:pt x="35852" y="12801"/>
                </a:lnTo>
                <a:lnTo>
                  <a:pt x="9601" y="622"/>
                </a:lnTo>
                <a:lnTo>
                  <a:pt x="47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3565181" y="4484432"/>
            <a:ext cx="19685" cy="18415"/>
          </a:xfrm>
          <a:custGeom>
            <a:avLst/>
            <a:gdLst/>
            <a:ahLst/>
            <a:cxnLst/>
            <a:rect l="l" t="t" r="r" b="b"/>
            <a:pathLst>
              <a:path w="19685" h="18414">
                <a:moveTo>
                  <a:pt x="3403" y="0"/>
                </a:moveTo>
                <a:lnTo>
                  <a:pt x="2501" y="1587"/>
                </a:lnTo>
                <a:lnTo>
                  <a:pt x="1181" y="2984"/>
                </a:lnTo>
                <a:lnTo>
                  <a:pt x="0" y="4445"/>
                </a:lnTo>
                <a:lnTo>
                  <a:pt x="3708" y="18288"/>
                </a:lnTo>
                <a:lnTo>
                  <a:pt x="14427" y="15405"/>
                </a:lnTo>
                <a:lnTo>
                  <a:pt x="16065" y="13335"/>
                </a:lnTo>
                <a:lnTo>
                  <a:pt x="17957" y="11391"/>
                </a:lnTo>
                <a:lnTo>
                  <a:pt x="19253" y="9156"/>
                </a:lnTo>
                <a:lnTo>
                  <a:pt x="34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6956602" y="4377397"/>
            <a:ext cx="559396" cy="55674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7061022" y="4373207"/>
            <a:ext cx="350050" cy="20777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7165187" y="4118051"/>
            <a:ext cx="138963" cy="4903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7263676" y="4118051"/>
            <a:ext cx="42938" cy="4883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6998220" y="4247451"/>
            <a:ext cx="432447" cy="42783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7201548" y="4268368"/>
            <a:ext cx="27889" cy="19645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7201548" y="4268368"/>
            <a:ext cx="27889" cy="19645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7201548" y="4268368"/>
            <a:ext cx="27889" cy="19645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7212114" y="4458703"/>
            <a:ext cx="177431" cy="11126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7305255" y="4510074"/>
            <a:ext cx="84289" cy="5993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7044004" y="4458842"/>
            <a:ext cx="175107" cy="11308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7044004" y="4510125"/>
            <a:ext cx="81889" cy="5980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7105027" y="4354258"/>
            <a:ext cx="221068" cy="22109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7215581" y="4488853"/>
            <a:ext cx="43395" cy="3256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7172007" y="4489031"/>
            <a:ext cx="43573" cy="3238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7159900" y="4410073"/>
            <a:ext cx="55880" cy="83820"/>
          </a:xfrm>
          <a:custGeom>
            <a:avLst/>
            <a:gdLst/>
            <a:ahLst/>
            <a:cxnLst/>
            <a:rect l="l" t="t" r="r" b="b"/>
            <a:pathLst>
              <a:path w="55879" h="83820">
                <a:moveTo>
                  <a:pt x="55676" y="0"/>
                </a:moveTo>
                <a:lnTo>
                  <a:pt x="50876" y="0"/>
                </a:lnTo>
                <a:lnTo>
                  <a:pt x="46075" y="609"/>
                </a:lnTo>
                <a:lnTo>
                  <a:pt x="12776" y="19837"/>
                </a:lnTo>
                <a:lnTo>
                  <a:pt x="0" y="50901"/>
                </a:lnTo>
                <a:lnTo>
                  <a:pt x="0" y="60452"/>
                </a:lnTo>
                <a:lnTo>
                  <a:pt x="596" y="65290"/>
                </a:lnTo>
                <a:lnTo>
                  <a:pt x="3187" y="74904"/>
                </a:lnTo>
                <a:lnTo>
                  <a:pt x="5067" y="79387"/>
                </a:lnTo>
                <a:lnTo>
                  <a:pt x="7442" y="83527"/>
                </a:lnTo>
                <a:lnTo>
                  <a:pt x="23291" y="74383"/>
                </a:lnTo>
                <a:lnTo>
                  <a:pt x="21691" y="71628"/>
                </a:lnTo>
                <a:lnTo>
                  <a:pt x="20434" y="68618"/>
                </a:lnTo>
                <a:lnTo>
                  <a:pt x="18694" y="62128"/>
                </a:lnTo>
                <a:lnTo>
                  <a:pt x="18287" y="58851"/>
                </a:lnTo>
                <a:lnTo>
                  <a:pt x="18287" y="52489"/>
                </a:lnTo>
                <a:lnTo>
                  <a:pt x="42773" y="20434"/>
                </a:lnTo>
                <a:lnTo>
                  <a:pt x="52463" y="18287"/>
                </a:lnTo>
                <a:lnTo>
                  <a:pt x="55676" y="18287"/>
                </a:lnTo>
                <a:lnTo>
                  <a:pt x="556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7183194" y="4481224"/>
            <a:ext cx="5715" cy="8255"/>
          </a:xfrm>
          <a:custGeom>
            <a:avLst/>
            <a:gdLst/>
            <a:ahLst/>
            <a:cxnLst/>
            <a:rect l="l" t="t" r="r" b="b"/>
            <a:pathLst>
              <a:path w="5715" h="8254">
                <a:moveTo>
                  <a:pt x="5600" y="0"/>
                </a:moveTo>
                <a:lnTo>
                  <a:pt x="0" y="3238"/>
                </a:lnTo>
                <a:lnTo>
                  <a:pt x="939" y="4864"/>
                </a:lnTo>
                <a:lnTo>
                  <a:pt x="2298" y="6299"/>
                </a:lnTo>
                <a:lnTo>
                  <a:pt x="3517" y="7797"/>
                </a:lnTo>
                <a:lnTo>
                  <a:pt x="5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7161677" y="4493617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5689" y="0"/>
                </a:moveTo>
                <a:lnTo>
                  <a:pt x="0" y="3263"/>
                </a:lnTo>
                <a:lnTo>
                  <a:pt x="10312" y="6032"/>
                </a:lnTo>
                <a:lnTo>
                  <a:pt x="8750" y="4000"/>
                </a:lnTo>
                <a:lnTo>
                  <a:pt x="6946" y="2146"/>
                </a:lnTo>
                <a:lnTo>
                  <a:pt x="56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7167357" y="4484462"/>
            <a:ext cx="19685" cy="18415"/>
          </a:xfrm>
          <a:custGeom>
            <a:avLst/>
            <a:gdLst/>
            <a:ahLst/>
            <a:cxnLst/>
            <a:rect l="l" t="t" r="r" b="b"/>
            <a:pathLst>
              <a:path w="19684" h="18414">
                <a:moveTo>
                  <a:pt x="15836" y="0"/>
                </a:moveTo>
                <a:lnTo>
                  <a:pt x="0" y="9131"/>
                </a:lnTo>
                <a:lnTo>
                  <a:pt x="1270" y="11303"/>
                </a:lnTo>
                <a:lnTo>
                  <a:pt x="3086" y="13157"/>
                </a:lnTo>
                <a:lnTo>
                  <a:pt x="4648" y="15189"/>
                </a:lnTo>
                <a:lnTo>
                  <a:pt x="15709" y="18135"/>
                </a:lnTo>
                <a:lnTo>
                  <a:pt x="19354" y="4559"/>
                </a:lnTo>
                <a:lnTo>
                  <a:pt x="18135" y="3060"/>
                </a:lnTo>
                <a:lnTo>
                  <a:pt x="16776" y="1625"/>
                </a:lnTo>
                <a:lnTo>
                  <a:pt x="158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7242533" y="4481314"/>
            <a:ext cx="5715" cy="7620"/>
          </a:xfrm>
          <a:custGeom>
            <a:avLst/>
            <a:gdLst/>
            <a:ahLst/>
            <a:cxnLst/>
            <a:rect l="l" t="t" r="r" b="b"/>
            <a:pathLst>
              <a:path w="5715" h="7620">
                <a:moveTo>
                  <a:pt x="0" y="0"/>
                </a:moveTo>
                <a:lnTo>
                  <a:pt x="2019" y="7556"/>
                </a:lnTo>
                <a:lnTo>
                  <a:pt x="3200" y="6083"/>
                </a:lnTo>
                <a:lnTo>
                  <a:pt x="4508" y="4699"/>
                </a:lnTo>
                <a:lnTo>
                  <a:pt x="5435" y="312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7258996" y="4493586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4800" y="0"/>
                </a:moveTo>
                <a:lnTo>
                  <a:pt x="3517" y="2235"/>
                </a:lnTo>
                <a:lnTo>
                  <a:pt x="1612" y="4178"/>
                </a:lnTo>
                <a:lnTo>
                  <a:pt x="0" y="6248"/>
                </a:lnTo>
                <a:lnTo>
                  <a:pt x="10655" y="3403"/>
                </a:lnTo>
                <a:lnTo>
                  <a:pt x="4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7215569" y="4410066"/>
            <a:ext cx="55880" cy="83820"/>
          </a:xfrm>
          <a:custGeom>
            <a:avLst/>
            <a:gdLst/>
            <a:ahLst/>
            <a:cxnLst/>
            <a:rect l="l" t="t" r="r" b="b"/>
            <a:pathLst>
              <a:path w="55879" h="83820">
                <a:moveTo>
                  <a:pt x="4762" y="0"/>
                </a:moveTo>
                <a:lnTo>
                  <a:pt x="0" y="0"/>
                </a:lnTo>
                <a:lnTo>
                  <a:pt x="0" y="18313"/>
                </a:lnTo>
                <a:lnTo>
                  <a:pt x="3200" y="18313"/>
                </a:lnTo>
                <a:lnTo>
                  <a:pt x="6426" y="18694"/>
                </a:lnTo>
                <a:lnTo>
                  <a:pt x="36982" y="49250"/>
                </a:lnTo>
                <a:lnTo>
                  <a:pt x="37414" y="52476"/>
                </a:lnTo>
                <a:lnTo>
                  <a:pt x="37414" y="58877"/>
                </a:lnTo>
                <a:lnTo>
                  <a:pt x="36995" y="62103"/>
                </a:lnTo>
                <a:lnTo>
                  <a:pt x="35255" y="68605"/>
                </a:lnTo>
                <a:lnTo>
                  <a:pt x="33972" y="71602"/>
                </a:lnTo>
                <a:lnTo>
                  <a:pt x="32384" y="74383"/>
                </a:lnTo>
                <a:lnTo>
                  <a:pt x="48221" y="83502"/>
                </a:lnTo>
                <a:lnTo>
                  <a:pt x="55689" y="60426"/>
                </a:lnTo>
                <a:lnTo>
                  <a:pt x="55689" y="50927"/>
                </a:lnTo>
                <a:lnTo>
                  <a:pt x="35852" y="12801"/>
                </a:lnTo>
                <a:lnTo>
                  <a:pt x="9613" y="622"/>
                </a:lnTo>
                <a:lnTo>
                  <a:pt x="47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7244561" y="4484432"/>
            <a:ext cx="19685" cy="18415"/>
          </a:xfrm>
          <a:custGeom>
            <a:avLst/>
            <a:gdLst/>
            <a:ahLst/>
            <a:cxnLst/>
            <a:rect l="l" t="t" r="r" b="b"/>
            <a:pathLst>
              <a:path w="19684" h="18414">
                <a:moveTo>
                  <a:pt x="3403" y="0"/>
                </a:moveTo>
                <a:lnTo>
                  <a:pt x="2489" y="1587"/>
                </a:lnTo>
                <a:lnTo>
                  <a:pt x="1181" y="2984"/>
                </a:lnTo>
                <a:lnTo>
                  <a:pt x="0" y="4445"/>
                </a:lnTo>
                <a:lnTo>
                  <a:pt x="3708" y="18288"/>
                </a:lnTo>
                <a:lnTo>
                  <a:pt x="14414" y="15405"/>
                </a:lnTo>
                <a:lnTo>
                  <a:pt x="16052" y="13335"/>
                </a:lnTo>
                <a:lnTo>
                  <a:pt x="17957" y="11391"/>
                </a:lnTo>
                <a:lnTo>
                  <a:pt x="19240" y="9156"/>
                </a:lnTo>
                <a:lnTo>
                  <a:pt x="34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3277247" y="3211957"/>
            <a:ext cx="552437" cy="14344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6960095" y="2534373"/>
            <a:ext cx="552437" cy="81161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3277247" y="3355403"/>
            <a:ext cx="552424" cy="20374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6960095" y="3345992"/>
            <a:ext cx="552437" cy="219329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3277247" y="3559149"/>
            <a:ext cx="552424" cy="552869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3513429" y="4072178"/>
            <a:ext cx="66700" cy="39839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3540696" y="4062018"/>
            <a:ext cx="58915" cy="49999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6960095" y="3565321"/>
            <a:ext cx="552437" cy="552729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7188644" y="4072178"/>
            <a:ext cx="75031" cy="4587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7220051" y="4062018"/>
            <a:ext cx="63106" cy="5603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4" name="object 294"/>
          <p:cNvSpPr txBox="1"/>
          <p:nvPr/>
        </p:nvSpPr>
        <p:spPr>
          <a:xfrm>
            <a:off x="3432741" y="3194280"/>
            <a:ext cx="241935" cy="346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00"/>
              </a:lnSpc>
            </a:pPr>
            <a:r>
              <a:rPr sz="1150" b="1" spc="25" dirty="0">
                <a:solidFill>
                  <a:srgbClr val="FFFFFF"/>
                </a:solidFill>
                <a:latin typeface="Century Gothic"/>
                <a:cs typeface="Century Gothic"/>
              </a:rPr>
              <a:t>1,3</a:t>
            </a:r>
            <a:endParaRPr sz="1150" dirty="0">
              <a:latin typeface="Century Gothic"/>
              <a:cs typeface="Century Gothic"/>
            </a:endParaRPr>
          </a:p>
          <a:p>
            <a:pPr marL="12700">
              <a:lnSpc>
                <a:spcPts val="1300"/>
              </a:lnSpc>
            </a:pPr>
            <a:r>
              <a:rPr lang="en-US" sz="1150" b="1" spc="25" dirty="0" smtClean="0">
                <a:solidFill>
                  <a:srgbClr val="FFFFFF"/>
                </a:solidFill>
                <a:latin typeface="Century Gothic"/>
                <a:cs typeface="Century Gothic"/>
              </a:rPr>
              <a:t>1,5</a:t>
            </a:r>
            <a:endParaRPr sz="1150" dirty="0">
              <a:latin typeface="Century Gothic"/>
              <a:cs typeface="Century Gothic"/>
            </a:endParaRPr>
          </a:p>
        </p:txBody>
      </p:sp>
      <p:sp>
        <p:nvSpPr>
          <p:cNvPr id="295" name="object 295"/>
          <p:cNvSpPr txBox="1"/>
          <p:nvPr/>
        </p:nvSpPr>
        <p:spPr>
          <a:xfrm>
            <a:off x="3012389" y="2917387"/>
            <a:ext cx="973375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350" b="1" spc="30" dirty="0" smtClean="0">
                <a:solidFill>
                  <a:srgbClr val="004982"/>
                </a:solidFill>
                <a:latin typeface="Century Gothic"/>
                <a:cs typeface="Century Gothic"/>
              </a:rPr>
              <a:t>10</a:t>
            </a:r>
            <a:r>
              <a:rPr lang="ru-RU" sz="1350" b="1" spc="30" dirty="0" smtClean="0">
                <a:solidFill>
                  <a:srgbClr val="004982"/>
                </a:solidFill>
                <a:latin typeface="Century Gothic"/>
                <a:cs typeface="Century Gothic"/>
              </a:rPr>
              <a:t>,3</a:t>
            </a:r>
            <a:r>
              <a:rPr sz="1350" b="1" spc="-20" dirty="0" smtClean="0">
                <a:solidFill>
                  <a:srgbClr val="004982"/>
                </a:solidFill>
                <a:latin typeface="Century Gothic"/>
                <a:cs typeface="Century Gothic"/>
              </a:rPr>
              <a:t> </a:t>
            </a:r>
            <a:r>
              <a:rPr sz="1350" b="1" spc="60" dirty="0">
                <a:solidFill>
                  <a:srgbClr val="004982"/>
                </a:solidFill>
                <a:latin typeface="Century Gothic"/>
                <a:cs typeface="Century Gothic"/>
              </a:rPr>
              <a:t>млрд.</a:t>
            </a:r>
            <a:endParaRPr sz="1350" dirty="0">
              <a:latin typeface="Century Gothic"/>
              <a:cs typeface="Century Gothic"/>
            </a:endParaRPr>
          </a:p>
        </p:txBody>
      </p:sp>
      <p:sp>
        <p:nvSpPr>
          <p:cNvPr id="296" name="object 296"/>
          <p:cNvSpPr txBox="1"/>
          <p:nvPr/>
        </p:nvSpPr>
        <p:spPr>
          <a:xfrm>
            <a:off x="1698142" y="2305013"/>
            <a:ext cx="7391400" cy="344805"/>
          </a:xfrm>
          <a:prstGeom prst="rect">
            <a:avLst/>
          </a:prstGeom>
          <a:noFill/>
          <a:ln w="0">
            <a:solidFill>
              <a:schemeClr val="bg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15"/>
              </a:lnSpc>
              <a:tabLst>
                <a:tab pos="5068570" algn="l"/>
                <a:tab pos="7378065" algn="l"/>
              </a:tabLst>
            </a:pPr>
            <a:r>
              <a:rPr sz="1350" b="1" strike="sngStrike" spc="-20" dirty="0">
                <a:solidFill>
                  <a:srgbClr val="004982"/>
                </a:solidFill>
                <a:latin typeface="Century Gothic"/>
                <a:cs typeface="Century Gothic"/>
              </a:rPr>
              <a:t> 	</a:t>
            </a:r>
            <a:r>
              <a:rPr lang="ru-RU" sz="1350" b="1" strike="sngStrike" spc="-20" dirty="0" smtClean="0">
                <a:solidFill>
                  <a:srgbClr val="004982"/>
                </a:solidFill>
                <a:latin typeface="Century Gothic"/>
                <a:cs typeface="Century Gothic"/>
              </a:rPr>
              <a:t>    </a:t>
            </a:r>
            <a:r>
              <a:rPr lang="ru-RU" sz="1350" b="1" strike="sngStrike" spc="25" dirty="0" smtClean="0">
                <a:solidFill>
                  <a:srgbClr val="004982"/>
                </a:solidFill>
                <a:latin typeface="Century Gothic"/>
                <a:cs typeface="Century Gothic"/>
              </a:rPr>
              <a:t>16,4</a:t>
            </a:r>
            <a:r>
              <a:rPr sz="1350" b="1" strike="sngStrike" spc="-20" dirty="0" smtClean="0">
                <a:solidFill>
                  <a:srgbClr val="004982"/>
                </a:solidFill>
                <a:latin typeface="Century Gothic"/>
                <a:cs typeface="Century Gothic"/>
              </a:rPr>
              <a:t> </a:t>
            </a:r>
            <a:r>
              <a:rPr sz="1350" b="1" strike="sngStrike" spc="60" dirty="0">
                <a:solidFill>
                  <a:srgbClr val="004982"/>
                </a:solidFill>
                <a:latin typeface="Century Gothic"/>
                <a:cs typeface="Century Gothic"/>
              </a:rPr>
              <a:t>млрд.</a:t>
            </a:r>
            <a:r>
              <a:rPr sz="1350" b="1" strike="sngStrike" spc="-20" dirty="0">
                <a:solidFill>
                  <a:srgbClr val="004982"/>
                </a:solidFill>
                <a:latin typeface="Century Gothic"/>
                <a:cs typeface="Century Gothic"/>
              </a:rPr>
              <a:t> 	</a:t>
            </a:r>
            <a:endParaRPr sz="1350" dirty="0">
              <a:latin typeface="Century Gothic"/>
              <a:cs typeface="Century Gothic"/>
            </a:endParaRPr>
          </a:p>
          <a:p>
            <a:pPr marR="318770" algn="r">
              <a:lnSpc>
                <a:spcPts val="1175"/>
              </a:lnSpc>
            </a:pPr>
            <a:r>
              <a:rPr sz="1150" b="1" spc="30" dirty="0">
                <a:solidFill>
                  <a:srgbClr val="4A4A49"/>
                </a:solidFill>
                <a:latin typeface="Century Gothic"/>
                <a:cs typeface="Century Gothic"/>
              </a:rPr>
              <a:t>Доходы</a:t>
            </a:r>
            <a:endParaRPr sz="1150" dirty="0">
              <a:latin typeface="Century Gothic"/>
              <a:cs typeface="Century Gothic"/>
            </a:endParaRPr>
          </a:p>
        </p:txBody>
      </p:sp>
      <p:sp>
        <p:nvSpPr>
          <p:cNvPr id="297" name="object 297"/>
          <p:cNvSpPr txBox="1"/>
          <p:nvPr/>
        </p:nvSpPr>
        <p:spPr>
          <a:xfrm>
            <a:off x="7140752" y="2920080"/>
            <a:ext cx="241935" cy="1769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150" b="1" spc="25" dirty="0" smtClean="0">
                <a:solidFill>
                  <a:srgbClr val="FFFFFF"/>
                </a:solidFill>
                <a:latin typeface="Century Gothic"/>
                <a:cs typeface="Century Gothic"/>
              </a:rPr>
              <a:t>7</a:t>
            </a:r>
            <a:endParaRPr sz="1150" dirty="0">
              <a:latin typeface="Century Gothic"/>
              <a:cs typeface="Century Gothic"/>
            </a:endParaRPr>
          </a:p>
        </p:txBody>
      </p:sp>
      <p:sp>
        <p:nvSpPr>
          <p:cNvPr id="298" name="object 298"/>
          <p:cNvSpPr txBox="1"/>
          <p:nvPr/>
        </p:nvSpPr>
        <p:spPr>
          <a:xfrm>
            <a:off x="7115703" y="3382124"/>
            <a:ext cx="241935" cy="1769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b="1" spc="25" dirty="0" smtClean="0">
                <a:solidFill>
                  <a:srgbClr val="FFFFFF"/>
                </a:solidFill>
                <a:latin typeface="Century Gothic"/>
                <a:cs typeface="Century Gothic"/>
              </a:rPr>
              <a:t>1,</a:t>
            </a:r>
            <a:r>
              <a:rPr lang="ru-RU" sz="1150" b="1" spc="25" dirty="0" smtClean="0">
                <a:solidFill>
                  <a:srgbClr val="FFFFFF"/>
                </a:solidFill>
                <a:latin typeface="Century Gothic"/>
                <a:cs typeface="Century Gothic"/>
              </a:rPr>
              <a:t>8</a:t>
            </a:r>
            <a:endParaRPr sz="1150" dirty="0">
              <a:latin typeface="Century Gothic"/>
              <a:cs typeface="Century Gothic"/>
            </a:endParaRPr>
          </a:p>
        </p:txBody>
      </p:sp>
      <p:sp>
        <p:nvSpPr>
          <p:cNvPr id="299" name="object 299"/>
          <p:cNvSpPr txBox="1"/>
          <p:nvPr/>
        </p:nvSpPr>
        <p:spPr>
          <a:xfrm>
            <a:off x="3432777" y="3726168"/>
            <a:ext cx="241935" cy="1769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150" b="1" spc="25" dirty="0" smtClean="0">
                <a:solidFill>
                  <a:srgbClr val="FFFFFF"/>
                </a:solidFill>
                <a:latin typeface="Century Gothic"/>
                <a:cs typeface="Century Gothic"/>
              </a:rPr>
              <a:t>4,4</a:t>
            </a:r>
            <a:endParaRPr sz="1150" dirty="0">
              <a:latin typeface="Century Gothic"/>
              <a:cs typeface="Century Gothic"/>
            </a:endParaRPr>
          </a:p>
        </p:txBody>
      </p:sp>
      <p:sp>
        <p:nvSpPr>
          <p:cNvPr id="300" name="object 300"/>
          <p:cNvSpPr txBox="1"/>
          <p:nvPr/>
        </p:nvSpPr>
        <p:spPr>
          <a:xfrm>
            <a:off x="7115703" y="3837077"/>
            <a:ext cx="241935" cy="1769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150" b="1" spc="25" dirty="0" smtClean="0">
                <a:solidFill>
                  <a:srgbClr val="FFFFFF"/>
                </a:solidFill>
                <a:latin typeface="Century Gothic"/>
                <a:cs typeface="Century Gothic"/>
              </a:rPr>
              <a:t>4,6</a:t>
            </a:r>
            <a:endParaRPr sz="1150" dirty="0">
              <a:latin typeface="Century Gothic"/>
              <a:cs typeface="Century Gothic"/>
            </a:endParaRPr>
          </a:p>
        </p:txBody>
      </p:sp>
      <p:sp>
        <p:nvSpPr>
          <p:cNvPr id="301" name="object 301"/>
          <p:cNvSpPr txBox="1"/>
          <p:nvPr/>
        </p:nvSpPr>
        <p:spPr>
          <a:xfrm>
            <a:off x="3881392" y="4207074"/>
            <a:ext cx="241935" cy="1769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150" b="1" spc="25" dirty="0" smtClean="0">
                <a:solidFill>
                  <a:srgbClr val="004982"/>
                </a:solidFill>
                <a:latin typeface="Century Gothic"/>
                <a:cs typeface="Century Gothic"/>
              </a:rPr>
              <a:t>3.1</a:t>
            </a:r>
            <a:endParaRPr sz="1150" dirty="0">
              <a:latin typeface="Century Gothic"/>
              <a:cs typeface="Century Gothic"/>
            </a:endParaRPr>
          </a:p>
        </p:txBody>
      </p:sp>
      <p:sp>
        <p:nvSpPr>
          <p:cNvPr id="302" name="object 302"/>
          <p:cNvSpPr txBox="1"/>
          <p:nvPr/>
        </p:nvSpPr>
        <p:spPr>
          <a:xfrm>
            <a:off x="7564318" y="4212658"/>
            <a:ext cx="930576" cy="1769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150" b="1" spc="25" dirty="0" smtClean="0">
                <a:solidFill>
                  <a:srgbClr val="004982"/>
                </a:solidFill>
                <a:latin typeface="Century Gothic"/>
                <a:cs typeface="Century Gothic"/>
              </a:rPr>
              <a:t>2,9 </a:t>
            </a:r>
            <a:r>
              <a:rPr lang="en-US" sz="1150" b="1" spc="25" dirty="0" smtClean="0">
                <a:solidFill>
                  <a:srgbClr val="004982"/>
                </a:solidFill>
                <a:latin typeface="Century Gothic"/>
                <a:cs typeface="Century Gothic"/>
              </a:rPr>
              <a:t>(</a:t>
            </a:r>
            <a:r>
              <a:rPr lang="ru-RU" sz="1150" b="1" spc="25" dirty="0" smtClean="0">
                <a:solidFill>
                  <a:srgbClr val="004982"/>
                </a:solidFill>
                <a:latin typeface="Century Gothic"/>
                <a:cs typeface="Century Gothic"/>
              </a:rPr>
              <a:t>19</a:t>
            </a:r>
            <a:r>
              <a:rPr lang="en-US" sz="1150" b="1" spc="25" dirty="0" smtClean="0">
                <a:solidFill>
                  <a:srgbClr val="004982"/>
                </a:solidFill>
                <a:latin typeface="Century Gothic"/>
                <a:cs typeface="Century Gothic"/>
              </a:rPr>
              <a:t>%)</a:t>
            </a:r>
            <a:endParaRPr sz="1150" dirty="0">
              <a:latin typeface="Century Gothic"/>
              <a:cs typeface="Century Gothic"/>
            </a:endParaRPr>
          </a:p>
        </p:txBody>
      </p:sp>
      <p:sp>
        <p:nvSpPr>
          <p:cNvPr id="303" name="object 303"/>
          <p:cNvSpPr txBox="1"/>
          <p:nvPr/>
        </p:nvSpPr>
        <p:spPr>
          <a:xfrm>
            <a:off x="4772543" y="2628940"/>
            <a:ext cx="1924862" cy="1769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b="1" spc="50" dirty="0" err="1">
                <a:solidFill>
                  <a:srgbClr val="4A4A49"/>
                </a:solidFill>
                <a:latin typeface="Century Gothic"/>
                <a:cs typeface="Century Gothic"/>
              </a:rPr>
              <a:t>Убыток</a:t>
            </a:r>
            <a:r>
              <a:rPr sz="1150" b="1" spc="-15" dirty="0">
                <a:solidFill>
                  <a:srgbClr val="4A4A49"/>
                </a:solidFill>
                <a:latin typeface="Century Gothic"/>
                <a:cs typeface="Century Gothic"/>
              </a:rPr>
              <a:t> </a:t>
            </a:r>
            <a:r>
              <a:rPr lang="ru-RU" sz="1150" b="1" spc="-15" dirty="0" smtClean="0">
                <a:solidFill>
                  <a:srgbClr val="4A4A49"/>
                </a:solidFill>
                <a:latin typeface="Century Gothic"/>
                <a:cs typeface="Century Gothic"/>
              </a:rPr>
              <a:t>6</a:t>
            </a:r>
            <a:r>
              <a:rPr sz="1150" b="1" spc="-15" dirty="0" smtClean="0">
                <a:solidFill>
                  <a:srgbClr val="4A4A49"/>
                </a:solidFill>
                <a:latin typeface="Century Gothic"/>
                <a:cs typeface="Century Gothic"/>
              </a:rPr>
              <a:t> </a:t>
            </a:r>
            <a:r>
              <a:rPr sz="1150" b="1" spc="50" dirty="0">
                <a:solidFill>
                  <a:srgbClr val="4A4A49"/>
                </a:solidFill>
                <a:latin typeface="Century Gothic"/>
                <a:cs typeface="Century Gothic"/>
              </a:rPr>
              <a:t>млрд.</a:t>
            </a:r>
            <a:r>
              <a:rPr sz="1150" b="1" spc="-15" dirty="0">
                <a:solidFill>
                  <a:srgbClr val="4A4A49"/>
                </a:solidFill>
                <a:latin typeface="Century Gothic"/>
                <a:cs typeface="Century Gothic"/>
              </a:rPr>
              <a:t> </a:t>
            </a:r>
            <a:r>
              <a:rPr sz="1150" b="1" spc="30" dirty="0">
                <a:solidFill>
                  <a:srgbClr val="4A4A49"/>
                </a:solidFill>
                <a:latin typeface="Century Gothic"/>
                <a:cs typeface="Century Gothic"/>
              </a:rPr>
              <a:t>тенге</a:t>
            </a:r>
            <a:endParaRPr sz="1150" dirty="0">
              <a:latin typeface="Century Gothic"/>
              <a:cs typeface="Century Gothic"/>
            </a:endParaRPr>
          </a:p>
        </p:txBody>
      </p:sp>
      <p:sp>
        <p:nvSpPr>
          <p:cNvPr id="304" name="object 304"/>
          <p:cNvSpPr txBox="1"/>
          <p:nvPr/>
        </p:nvSpPr>
        <p:spPr>
          <a:xfrm>
            <a:off x="7803639" y="2639413"/>
            <a:ext cx="1303655" cy="1769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150" b="1" spc="25" dirty="0" smtClean="0">
                <a:solidFill>
                  <a:srgbClr val="4A4A49"/>
                </a:solidFill>
                <a:latin typeface="Century Gothic"/>
                <a:cs typeface="Century Gothic"/>
              </a:rPr>
              <a:t>10,5</a:t>
            </a:r>
            <a:r>
              <a:rPr sz="1150" b="1" spc="-15" dirty="0" smtClean="0">
                <a:solidFill>
                  <a:srgbClr val="4A4A49"/>
                </a:solidFill>
                <a:latin typeface="Century Gothic"/>
                <a:cs typeface="Century Gothic"/>
              </a:rPr>
              <a:t> </a:t>
            </a:r>
            <a:r>
              <a:rPr sz="1150" b="1" spc="50" dirty="0">
                <a:solidFill>
                  <a:srgbClr val="4A4A49"/>
                </a:solidFill>
                <a:latin typeface="Century Gothic"/>
                <a:cs typeface="Century Gothic"/>
              </a:rPr>
              <a:t>млрд.</a:t>
            </a:r>
            <a:r>
              <a:rPr sz="1150" b="1" spc="-15" dirty="0">
                <a:solidFill>
                  <a:srgbClr val="4A4A49"/>
                </a:solidFill>
                <a:latin typeface="Century Gothic"/>
                <a:cs typeface="Century Gothic"/>
              </a:rPr>
              <a:t> </a:t>
            </a:r>
            <a:r>
              <a:rPr sz="1150" b="1" spc="30" dirty="0">
                <a:solidFill>
                  <a:srgbClr val="4A4A49"/>
                </a:solidFill>
                <a:latin typeface="Century Gothic"/>
                <a:cs typeface="Century Gothic"/>
              </a:rPr>
              <a:t>тенге</a:t>
            </a:r>
            <a:endParaRPr sz="1150" dirty="0">
              <a:latin typeface="Century Gothic"/>
              <a:cs typeface="Century Gothic"/>
            </a:endParaRPr>
          </a:p>
        </p:txBody>
      </p:sp>
      <p:sp>
        <p:nvSpPr>
          <p:cNvPr id="305" name="object 305"/>
          <p:cNvSpPr/>
          <p:nvPr/>
        </p:nvSpPr>
        <p:spPr>
          <a:xfrm>
            <a:off x="3899039" y="2935728"/>
            <a:ext cx="2857500" cy="226695"/>
          </a:xfrm>
          <a:custGeom>
            <a:avLst/>
            <a:gdLst/>
            <a:ahLst/>
            <a:cxnLst/>
            <a:rect l="l" t="t" r="r" b="b"/>
            <a:pathLst>
              <a:path w="2857500" h="226694">
                <a:moveTo>
                  <a:pt x="2856547" y="0"/>
                </a:moveTo>
                <a:lnTo>
                  <a:pt x="0" y="213842"/>
                </a:lnTo>
                <a:lnTo>
                  <a:pt x="939" y="226377"/>
                </a:lnTo>
                <a:lnTo>
                  <a:pt x="2857487" y="12534"/>
                </a:lnTo>
                <a:lnTo>
                  <a:pt x="2856547" y="0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6728486" y="2907427"/>
            <a:ext cx="139065" cy="73025"/>
          </a:xfrm>
          <a:custGeom>
            <a:avLst/>
            <a:gdLst/>
            <a:ahLst/>
            <a:cxnLst/>
            <a:rect l="l" t="t" r="r" b="b"/>
            <a:pathLst>
              <a:path w="139065" h="73025">
                <a:moveTo>
                  <a:pt x="0" y="0"/>
                </a:moveTo>
                <a:lnTo>
                  <a:pt x="5448" y="72859"/>
                </a:lnTo>
                <a:lnTo>
                  <a:pt x="138671" y="26276"/>
                </a:lnTo>
                <a:lnTo>
                  <a:pt x="0" y="0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7771287" y="2848234"/>
            <a:ext cx="1323340" cy="0"/>
          </a:xfrm>
          <a:custGeom>
            <a:avLst/>
            <a:gdLst/>
            <a:ahLst/>
            <a:cxnLst/>
            <a:rect l="l" t="t" r="r" b="b"/>
            <a:pathLst>
              <a:path w="1323340">
                <a:moveTo>
                  <a:pt x="0" y="0"/>
                </a:moveTo>
                <a:lnTo>
                  <a:pt x="1322755" y="0"/>
                </a:lnTo>
              </a:path>
            </a:pathLst>
          </a:custGeom>
          <a:ln w="13843">
            <a:solidFill>
              <a:srgbClr val="E7392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4329201" y="4166539"/>
            <a:ext cx="206171" cy="142595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4329201" y="3929951"/>
            <a:ext cx="206171" cy="14257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4329201" y="3729431"/>
            <a:ext cx="206171" cy="142570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4329201" y="3513848"/>
            <a:ext cx="206171" cy="14258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2" name="object 312"/>
          <p:cNvSpPr txBox="1"/>
          <p:nvPr/>
        </p:nvSpPr>
        <p:spPr>
          <a:xfrm>
            <a:off x="4586811" y="3497133"/>
            <a:ext cx="848360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25" dirty="0">
                <a:solidFill>
                  <a:srgbClr val="4A4A49"/>
                </a:solidFill>
                <a:latin typeface="Arial Unicode MS"/>
                <a:cs typeface="Arial Unicode MS"/>
              </a:rPr>
              <a:t>Амортизация</a:t>
            </a:r>
            <a:endParaRPr sz="1000" dirty="0">
              <a:latin typeface="Arial Unicode MS"/>
              <a:cs typeface="Arial Unicode MS"/>
            </a:endParaRPr>
          </a:p>
        </p:txBody>
      </p:sp>
      <p:sp>
        <p:nvSpPr>
          <p:cNvPr id="313" name="object 313"/>
          <p:cNvSpPr txBox="1"/>
          <p:nvPr/>
        </p:nvSpPr>
        <p:spPr>
          <a:xfrm>
            <a:off x="4586811" y="4134548"/>
            <a:ext cx="1483360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25" dirty="0">
                <a:solidFill>
                  <a:srgbClr val="4A4A49"/>
                </a:solidFill>
                <a:latin typeface="Arial Unicode MS"/>
                <a:cs typeface="Arial Unicode MS"/>
              </a:rPr>
              <a:t>Материальные</a:t>
            </a:r>
            <a:r>
              <a:rPr sz="1000" spc="-25" dirty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1000" spc="15" dirty="0">
                <a:solidFill>
                  <a:srgbClr val="4A4A49"/>
                </a:solidFill>
                <a:latin typeface="Arial Unicode MS"/>
                <a:cs typeface="Arial Unicode MS"/>
              </a:rPr>
              <a:t>затраты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314" name="object 314"/>
          <p:cNvSpPr txBox="1"/>
          <p:nvPr/>
        </p:nvSpPr>
        <p:spPr>
          <a:xfrm>
            <a:off x="4586811" y="3635019"/>
            <a:ext cx="2119630" cy="452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44100"/>
              </a:lnSpc>
            </a:pPr>
            <a:r>
              <a:rPr sz="1000" spc="30" dirty="0">
                <a:solidFill>
                  <a:srgbClr val="4A4A49"/>
                </a:solidFill>
                <a:latin typeface="Arial Unicode MS"/>
                <a:cs typeface="Arial Unicode MS"/>
              </a:rPr>
              <a:t>Прочие</a:t>
            </a:r>
            <a:r>
              <a:rPr sz="1000" spc="-25" dirty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1000" spc="10" dirty="0">
                <a:solidFill>
                  <a:srgbClr val="4A4A49"/>
                </a:solidFill>
                <a:latin typeface="Arial Unicode MS"/>
                <a:cs typeface="Arial Unicode MS"/>
              </a:rPr>
              <a:t>расходы</a:t>
            </a:r>
            <a:r>
              <a:rPr sz="1000" spc="-25" dirty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4A4A49"/>
                </a:solidFill>
                <a:latin typeface="Arial Unicode MS"/>
                <a:cs typeface="Arial Unicode MS"/>
              </a:rPr>
              <a:t>на</a:t>
            </a:r>
            <a:r>
              <a:rPr sz="1000" spc="-25" dirty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4A4A49"/>
                </a:solidFill>
                <a:latin typeface="Arial Unicode MS"/>
                <a:cs typeface="Arial Unicode MS"/>
              </a:rPr>
              <a:t>производство Фонд</a:t>
            </a:r>
            <a:r>
              <a:rPr sz="1000" spc="-25" dirty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4A4A49"/>
                </a:solidFill>
                <a:latin typeface="Arial Unicode MS"/>
                <a:cs typeface="Arial Unicode MS"/>
              </a:rPr>
              <a:t>оплаты</a:t>
            </a:r>
            <a:r>
              <a:rPr sz="1000" spc="-25" dirty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1000" spc="5" dirty="0">
                <a:solidFill>
                  <a:srgbClr val="4A4A49"/>
                </a:solidFill>
                <a:latin typeface="Arial Unicode MS"/>
                <a:cs typeface="Arial Unicode MS"/>
              </a:rPr>
              <a:t>труда</a:t>
            </a:r>
            <a:endParaRPr sz="1000" dirty="0">
              <a:latin typeface="Arial Unicode MS"/>
              <a:cs typeface="Arial Unicode MS"/>
            </a:endParaRPr>
          </a:p>
        </p:txBody>
      </p:sp>
      <p:sp>
        <p:nvSpPr>
          <p:cNvPr id="315" name="object 315"/>
          <p:cNvSpPr txBox="1"/>
          <p:nvPr/>
        </p:nvSpPr>
        <p:spPr>
          <a:xfrm>
            <a:off x="594172" y="5810001"/>
            <a:ext cx="9505056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indent="-635" algn="ctr"/>
            <a:r>
              <a:rPr sz="1400" b="1" spc="15" dirty="0">
                <a:solidFill>
                  <a:srgbClr val="4A4A49"/>
                </a:solidFill>
                <a:latin typeface="Arial"/>
                <a:cs typeface="Arial"/>
              </a:rPr>
              <a:t>По</a:t>
            </a:r>
            <a:r>
              <a:rPr sz="1400" b="1" spc="-3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400" b="1" spc="40" dirty="0">
                <a:solidFill>
                  <a:srgbClr val="4A4A49"/>
                </a:solidFill>
                <a:latin typeface="Arial"/>
                <a:cs typeface="Arial"/>
              </a:rPr>
              <a:t>сравнению</a:t>
            </a:r>
            <a:r>
              <a:rPr sz="1400" b="1" spc="-3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400" b="1" spc="-65" dirty="0">
                <a:solidFill>
                  <a:srgbClr val="4A4A49"/>
                </a:solidFill>
                <a:latin typeface="Arial"/>
                <a:cs typeface="Arial"/>
              </a:rPr>
              <a:t>с</a:t>
            </a:r>
            <a:r>
              <a:rPr sz="1400" b="1" spc="-3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400" b="1" spc="15" dirty="0" smtClean="0">
                <a:solidFill>
                  <a:srgbClr val="4A4A49"/>
                </a:solidFill>
                <a:latin typeface="Arial"/>
                <a:cs typeface="Arial"/>
              </a:rPr>
              <a:t>201</a:t>
            </a:r>
            <a:r>
              <a:rPr lang="ru-RU" sz="1400" b="1" spc="15" dirty="0" smtClean="0">
                <a:solidFill>
                  <a:srgbClr val="4A4A49"/>
                </a:solidFill>
                <a:latin typeface="Arial"/>
                <a:cs typeface="Arial"/>
              </a:rPr>
              <a:t>8</a:t>
            </a:r>
            <a:r>
              <a:rPr sz="1400" b="1" spc="-30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400" b="1" spc="50" dirty="0" err="1">
                <a:solidFill>
                  <a:srgbClr val="4A4A49"/>
                </a:solidFill>
                <a:latin typeface="Arial"/>
                <a:cs typeface="Arial"/>
              </a:rPr>
              <a:t>годом</a:t>
            </a:r>
            <a:r>
              <a:rPr sz="1400" b="1" spc="-3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400" b="1" spc="70" dirty="0" err="1" smtClean="0">
                <a:solidFill>
                  <a:srgbClr val="4A4A49"/>
                </a:solidFill>
                <a:latin typeface="Arial"/>
                <a:cs typeface="Arial"/>
              </a:rPr>
              <a:t>фактически</a:t>
            </a:r>
            <a:r>
              <a:rPr lang="ru-RU" sz="1400" b="1" spc="70" dirty="0" smtClean="0">
                <a:solidFill>
                  <a:srgbClr val="4A4A49"/>
                </a:solidFill>
                <a:latin typeface="Arial"/>
                <a:cs typeface="Arial"/>
              </a:rPr>
              <a:t>е</a:t>
            </a:r>
            <a:r>
              <a:rPr sz="1400" b="1" spc="-30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lang="ru-RU" sz="1400" b="1" spc="-30" dirty="0" smtClean="0">
                <a:solidFill>
                  <a:srgbClr val="4A4A49"/>
                </a:solidFill>
                <a:latin typeface="Arial"/>
                <a:cs typeface="Arial"/>
              </a:rPr>
              <a:t>затраты увеличились на 11% с 15,6 млрд. тенге до 16,4 </a:t>
            </a:r>
            <a:r>
              <a:rPr lang="ru-RU" sz="1400" b="1" spc="-30" dirty="0" err="1" smtClean="0">
                <a:solidFill>
                  <a:srgbClr val="4A4A49"/>
                </a:solidFill>
                <a:latin typeface="Arial"/>
                <a:cs typeface="Arial"/>
              </a:rPr>
              <a:t>мрд</a:t>
            </a:r>
            <a:r>
              <a:rPr lang="ru-RU" sz="1400" b="1" spc="-30" dirty="0" smtClean="0">
                <a:solidFill>
                  <a:srgbClr val="4A4A49"/>
                </a:solidFill>
                <a:latin typeface="Arial"/>
                <a:cs typeface="Arial"/>
              </a:rPr>
              <a:t>. тенге, в том числе </a:t>
            </a:r>
            <a:r>
              <a:rPr sz="1400" b="1" spc="65" dirty="0" err="1" smtClean="0">
                <a:solidFill>
                  <a:srgbClr val="4A4A49"/>
                </a:solidFill>
                <a:latin typeface="Arial"/>
                <a:cs typeface="Arial"/>
              </a:rPr>
              <a:t>амортизационны</a:t>
            </a:r>
            <a:r>
              <a:rPr lang="ru-RU" sz="1400" b="1" spc="65" dirty="0" smtClean="0">
                <a:solidFill>
                  <a:srgbClr val="4A4A49"/>
                </a:solidFill>
                <a:latin typeface="Arial"/>
                <a:cs typeface="Arial"/>
              </a:rPr>
              <a:t>е</a:t>
            </a:r>
            <a:r>
              <a:rPr sz="1400" b="1" spc="-30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400" b="1" spc="65" dirty="0" err="1" smtClean="0">
                <a:solidFill>
                  <a:srgbClr val="4A4A49"/>
                </a:solidFill>
                <a:latin typeface="Arial"/>
                <a:cs typeface="Arial"/>
              </a:rPr>
              <a:t>отчислени</a:t>
            </a:r>
            <a:r>
              <a:rPr lang="ru-RU" sz="1400" b="1" spc="65" dirty="0" smtClean="0">
                <a:solidFill>
                  <a:srgbClr val="4A4A49"/>
                </a:solidFill>
                <a:latin typeface="Arial"/>
                <a:cs typeface="Arial"/>
              </a:rPr>
              <a:t>я</a:t>
            </a:r>
            <a:r>
              <a:rPr sz="1400" b="1" spc="-30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lang="ru-RU" sz="1400" b="1" spc="20" dirty="0" smtClean="0">
                <a:solidFill>
                  <a:srgbClr val="4A4A49"/>
                </a:solidFill>
                <a:latin typeface="Arial"/>
                <a:cs typeface="Arial"/>
              </a:rPr>
              <a:t>составили </a:t>
            </a:r>
            <a:r>
              <a:rPr lang="ru-RU" sz="1400" b="1" spc="15" dirty="0" smtClean="0">
                <a:solidFill>
                  <a:srgbClr val="4A4A49"/>
                </a:solidFill>
                <a:latin typeface="Arial"/>
                <a:cs typeface="Arial"/>
              </a:rPr>
              <a:t>7</a:t>
            </a:r>
            <a:r>
              <a:rPr lang="ru-RU" sz="1400" b="1" spc="-30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lang="ru-RU" sz="1400" b="1" spc="40" dirty="0">
                <a:solidFill>
                  <a:srgbClr val="4A4A49"/>
                </a:solidFill>
                <a:latin typeface="Arial"/>
                <a:cs typeface="Arial"/>
              </a:rPr>
              <a:t>млрд.</a:t>
            </a:r>
            <a:r>
              <a:rPr lang="ru-RU" sz="1400" b="1" spc="-3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lang="ru-RU" sz="1400" b="1" spc="50" dirty="0" smtClean="0">
                <a:solidFill>
                  <a:srgbClr val="4A4A49"/>
                </a:solidFill>
                <a:latin typeface="Arial"/>
                <a:cs typeface="Arial"/>
              </a:rPr>
              <a:t>тенге </a:t>
            </a:r>
            <a:r>
              <a:rPr lang="ru-RU" sz="1400" b="1" spc="15" dirty="0" smtClean="0">
                <a:solidFill>
                  <a:srgbClr val="4A4A49"/>
                </a:solidFill>
                <a:latin typeface="Arial"/>
                <a:cs typeface="Arial"/>
              </a:rPr>
              <a:t>с ростом </a:t>
            </a:r>
          </a:p>
          <a:p>
            <a:pPr marL="12700" marR="6350" indent="-635" algn="ctr"/>
            <a:r>
              <a:rPr lang="ru-RU" sz="1400" b="1" spc="15" dirty="0" smtClean="0">
                <a:solidFill>
                  <a:srgbClr val="4A4A49"/>
                </a:solidFill>
                <a:latin typeface="Arial"/>
                <a:cs typeface="Arial"/>
              </a:rPr>
              <a:t>к предыдущему году на 1,6</a:t>
            </a:r>
            <a:r>
              <a:rPr sz="1400" b="1" spc="-30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400" b="1" spc="55" dirty="0" err="1" smtClean="0">
                <a:solidFill>
                  <a:srgbClr val="4A4A49"/>
                </a:solidFill>
                <a:latin typeface="Arial"/>
                <a:cs typeface="Arial"/>
              </a:rPr>
              <a:t>мл</a:t>
            </a:r>
            <a:r>
              <a:rPr lang="ru-RU" sz="1400" b="1" spc="55" dirty="0" err="1" smtClean="0">
                <a:solidFill>
                  <a:srgbClr val="4A4A49"/>
                </a:solidFill>
                <a:latin typeface="Arial"/>
                <a:cs typeface="Arial"/>
              </a:rPr>
              <a:t>рд</a:t>
            </a:r>
            <a:r>
              <a:rPr sz="1400" b="1" spc="55" dirty="0" smtClean="0">
                <a:solidFill>
                  <a:srgbClr val="4A4A49"/>
                </a:solidFill>
                <a:latin typeface="Arial"/>
                <a:cs typeface="Arial"/>
              </a:rPr>
              <a:t>.</a:t>
            </a:r>
            <a:r>
              <a:rPr sz="1400" b="1" spc="-30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400" b="1" spc="60" dirty="0" err="1" smtClean="0">
                <a:solidFill>
                  <a:srgbClr val="4A4A49"/>
                </a:solidFill>
                <a:latin typeface="Arial"/>
                <a:cs typeface="Arial"/>
              </a:rPr>
              <a:t>тенге</a:t>
            </a:r>
            <a:r>
              <a:rPr lang="ru-RU" sz="1400" b="1" spc="60" dirty="0" smtClean="0">
                <a:solidFill>
                  <a:srgbClr val="4A4A49"/>
                </a:solidFill>
                <a:latin typeface="Arial"/>
                <a:cs typeface="Arial"/>
              </a:rPr>
              <a:t>.</a:t>
            </a:r>
            <a:endParaRPr lang="ru-RU" sz="1400" b="1" spc="-30" dirty="0" smtClean="0">
              <a:solidFill>
                <a:srgbClr val="4A4A49"/>
              </a:solidFill>
              <a:latin typeface="Arial"/>
              <a:cs typeface="Arial"/>
            </a:endParaRPr>
          </a:p>
        </p:txBody>
      </p:sp>
      <p:sp>
        <p:nvSpPr>
          <p:cNvPr id="316" name="object 180"/>
          <p:cNvSpPr txBox="1"/>
          <p:nvPr/>
        </p:nvSpPr>
        <p:spPr>
          <a:xfrm>
            <a:off x="6946327" y="464115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317" name="object 302"/>
          <p:cNvSpPr txBox="1"/>
          <p:nvPr/>
        </p:nvSpPr>
        <p:spPr>
          <a:xfrm>
            <a:off x="7502381" y="3832814"/>
            <a:ext cx="930576" cy="1769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150" b="1" spc="25" dirty="0" smtClean="0">
                <a:solidFill>
                  <a:srgbClr val="004982"/>
                </a:solidFill>
                <a:latin typeface="Century Gothic"/>
                <a:cs typeface="Century Gothic"/>
              </a:rPr>
              <a:t>(</a:t>
            </a:r>
            <a:r>
              <a:rPr lang="ru-RU" sz="1150" b="1" spc="25" dirty="0" smtClean="0">
                <a:solidFill>
                  <a:srgbClr val="004982"/>
                </a:solidFill>
                <a:latin typeface="Century Gothic"/>
                <a:cs typeface="Century Gothic"/>
              </a:rPr>
              <a:t>31</a:t>
            </a:r>
            <a:r>
              <a:rPr lang="en-US" sz="1150" b="1" spc="25" dirty="0" smtClean="0">
                <a:solidFill>
                  <a:srgbClr val="004982"/>
                </a:solidFill>
                <a:latin typeface="Century Gothic"/>
                <a:cs typeface="Century Gothic"/>
              </a:rPr>
              <a:t>%)</a:t>
            </a:r>
            <a:endParaRPr sz="1150" dirty="0">
              <a:latin typeface="Century Gothic"/>
              <a:cs typeface="Century Gothic"/>
            </a:endParaRPr>
          </a:p>
        </p:txBody>
      </p:sp>
      <p:sp>
        <p:nvSpPr>
          <p:cNvPr id="318" name="object 302"/>
          <p:cNvSpPr txBox="1"/>
          <p:nvPr/>
        </p:nvSpPr>
        <p:spPr>
          <a:xfrm>
            <a:off x="7512901" y="3367238"/>
            <a:ext cx="930576" cy="1769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150" b="1" spc="25" dirty="0" smtClean="0">
                <a:solidFill>
                  <a:srgbClr val="004982"/>
                </a:solidFill>
                <a:latin typeface="Century Gothic"/>
                <a:cs typeface="Century Gothic"/>
              </a:rPr>
              <a:t>(1</a:t>
            </a:r>
            <a:r>
              <a:rPr lang="ru-RU" sz="1150" b="1" spc="25" dirty="0" smtClean="0">
                <a:solidFill>
                  <a:srgbClr val="004982"/>
                </a:solidFill>
                <a:latin typeface="Century Gothic"/>
                <a:cs typeface="Century Gothic"/>
              </a:rPr>
              <a:t>2</a:t>
            </a:r>
            <a:r>
              <a:rPr lang="en-US" sz="1150" b="1" spc="25" dirty="0" smtClean="0">
                <a:solidFill>
                  <a:srgbClr val="004982"/>
                </a:solidFill>
                <a:latin typeface="Century Gothic"/>
                <a:cs typeface="Century Gothic"/>
              </a:rPr>
              <a:t>%)</a:t>
            </a:r>
            <a:endParaRPr sz="1150" dirty="0">
              <a:latin typeface="Century Gothic"/>
              <a:cs typeface="Century Gothic"/>
            </a:endParaRPr>
          </a:p>
        </p:txBody>
      </p:sp>
      <p:sp>
        <p:nvSpPr>
          <p:cNvPr id="319" name="object 302"/>
          <p:cNvSpPr txBox="1"/>
          <p:nvPr/>
        </p:nvSpPr>
        <p:spPr>
          <a:xfrm>
            <a:off x="7509979" y="2953862"/>
            <a:ext cx="930576" cy="1769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150" b="1" spc="25" dirty="0" smtClean="0">
                <a:solidFill>
                  <a:srgbClr val="004982"/>
                </a:solidFill>
                <a:latin typeface="Century Gothic"/>
                <a:cs typeface="Century Gothic"/>
              </a:rPr>
              <a:t>(</a:t>
            </a:r>
            <a:r>
              <a:rPr lang="ru-RU" sz="1150" b="1" spc="25" dirty="0" smtClean="0">
                <a:solidFill>
                  <a:srgbClr val="004982"/>
                </a:solidFill>
                <a:latin typeface="Century Gothic"/>
                <a:cs typeface="Century Gothic"/>
              </a:rPr>
              <a:t>46</a:t>
            </a:r>
            <a:r>
              <a:rPr lang="en-US" sz="1150" b="1" spc="25" dirty="0" smtClean="0">
                <a:solidFill>
                  <a:srgbClr val="004982"/>
                </a:solidFill>
                <a:latin typeface="Century Gothic"/>
                <a:cs typeface="Century Gothic"/>
              </a:rPr>
              <a:t>%)</a:t>
            </a:r>
            <a:endParaRPr sz="1150" dirty="0">
              <a:latin typeface="Century Gothic"/>
              <a:cs typeface="Century Gothic"/>
            </a:endParaRPr>
          </a:p>
        </p:txBody>
      </p:sp>
      <p:sp>
        <p:nvSpPr>
          <p:cNvPr id="320" name="object 302"/>
          <p:cNvSpPr txBox="1"/>
          <p:nvPr/>
        </p:nvSpPr>
        <p:spPr>
          <a:xfrm>
            <a:off x="2844800" y="4177811"/>
            <a:ext cx="930576" cy="1769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150" b="1" spc="25" dirty="0" smtClean="0">
                <a:solidFill>
                  <a:srgbClr val="004982"/>
                </a:solidFill>
                <a:latin typeface="Century Gothic"/>
                <a:cs typeface="Century Gothic"/>
              </a:rPr>
              <a:t>(</a:t>
            </a:r>
            <a:r>
              <a:rPr lang="ru-RU" sz="1150" b="1" spc="25" dirty="0" smtClean="0">
                <a:solidFill>
                  <a:srgbClr val="004982"/>
                </a:solidFill>
                <a:latin typeface="Century Gothic"/>
                <a:cs typeface="Century Gothic"/>
              </a:rPr>
              <a:t>29</a:t>
            </a:r>
            <a:r>
              <a:rPr lang="en-US" sz="1150" b="1" spc="25" dirty="0" smtClean="0">
                <a:solidFill>
                  <a:srgbClr val="004982"/>
                </a:solidFill>
                <a:latin typeface="Century Gothic"/>
                <a:cs typeface="Century Gothic"/>
              </a:rPr>
              <a:t>%)</a:t>
            </a:r>
            <a:endParaRPr sz="1150" dirty="0">
              <a:latin typeface="Century Gothic"/>
              <a:cs typeface="Century Gothic"/>
            </a:endParaRPr>
          </a:p>
        </p:txBody>
      </p:sp>
      <p:sp>
        <p:nvSpPr>
          <p:cNvPr id="321" name="object 302"/>
          <p:cNvSpPr txBox="1"/>
          <p:nvPr/>
        </p:nvSpPr>
        <p:spPr>
          <a:xfrm>
            <a:off x="2859452" y="3730379"/>
            <a:ext cx="930576" cy="1769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150" b="1" spc="25" dirty="0" smtClean="0">
                <a:solidFill>
                  <a:srgbClr val="004982"/>
                </a:solidFill>
                <a:latin typeface="Century Gothic"/>
                <a:cs typeface="Century Gothic"/>
              </a:rPr>
              <a:t>(4</a:t>
            </a:r>
            <a:r>
              <a:rPr lang="ru-RU" sz="1150" b="1" spc="25" dirty="0" smtClean="0">
                <a:solidFill>
                  <a:srgbClr val="004982"/>
                </a:solidFill>
                <a:latin typeface="Century Gothic"/>
                <a:cs typeface="Century Gothic"/>
              </a:rPr>
              <a:t>3</a:t>
            </a:r>
            <a:r>
              <a:rPr lang="en-US" sz="1150" b="1" spc="25" dirty="0" smtClean="0">
                <a:solidFill>
                  <a:srgbClr val="004982"/>
                </a:solidFill>
                <a:latin typeface="Century Gothic"/>
                <a:cs typeface="Century Gothic"/>
              </a:rPr>
              <a:t>%)</a:t>
            </a:r>
            <a:endParaRPr sz="1150" dirty="0">
              <a:latin typeface="Century Gothic"/>
              <a:cs typeface="Century Gothic"/>
            </a:endParaRPr>
          </a:p>
        </p:txBody>
      </p:sp>
      <p:sp>
        <p:nvSpPr>
          <p:cNvPr id="322" name="object 302"/>
          <p:cNvSpPr txBox="1"/>
          <p:nvPr/>
        </p:nvSpPr>
        <p:spPr>
          <a:xfrm>
            <a:off x="2850048" y="3357714"/>
            <a:ext cx="930576" cy="1769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150" b="1" spc="25" dirty="0" smtClean="0">
                <a:solidFill>
                  <a:srgbClr val="004982"/>
                </a:solidFill>
                <a:latin typeface="Century Gothic"/>
                <a:cs typeface="Century Gothic"/>
              </a:rPr>
              <a:t>(1</a:t>
            </a:r>
            <a:r>
              <a:rPr lang="ru-RU" sz="1150" b="1" spc="25" dirty="0" smtClean="0">
                <a:solidFill>
                  <a:srgbClr val="004982"/>
                </a:solidFill>
                <a:latin typeface="Century Gothic"/>
                <a:cs typeface="Century Gothic"/>
              </a:rPr>
              <a:t>5</a:t>
            </a:r>
            <a:r>
              <a:rPr lang="en-US" sz="1150" b="1" spc="25" dirty="0" smtClean="0">
                <a:solidFill>
                  <a:srgbClr val="004982"/>
                </a:solidFill>
                <a:latin typeface="Century Gothic"/>
                <a:cs typeface="Century Gothic"/>
              </a:rPr>
              <a:t>%)</a:t>
            </a:r>
            <a:endParaRPr sz="1150" dirty="0">
              <a:latin typeface="Century Gothic"/>
              <a:cs typeface="Century Gothic"/>
            </a:endParaRPr>
          </a:p>
        </p:txBody>
      </p:sp>
      <p:sp>
        <p:nvSpPr>
          <p:cNvPr id="323" name="object 302"/>
          <p:cNvSpPr txBox="1"/>
          <p:nvPr/>
        </p:nvSpPr>
        <p:spPr>
          <a:xfrm>
            <a:off x="2838443" y="3180203"/>
            <a:ext cx="930576" cy="1769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150" b="1" spc="25" dirty="0" smtClean="0">
                <a:solidFill>
                  <a:srgbClr val="004982"/>
                </a:solidFill>
                <a:latin typeface="Century Gothic"/>
                <a:cs typeface="Century Gothic"/>
              </a:rPr>
              <a:t>(1</a:t>
            </a:r>
            <a:r>
              <a:rPr lang="ru-RU" sz="1150" b="1" spc="25" dirty="0" smtClean="0">
                <a:solidFill>
                  <a:srgbClr val="004982"/>
                </a:solidFill>
                <a:latin typeface="Century Gothic"/>
                <a:cs typeface="Century Gothic"/>
              </a:rPr>
              <a:t>3</a:t>
            </a:r>
            <a:r>
              <a:rPr lang="en-US" sz="1150" b="1" spc="25" dirty="0" smtClean="0">
                <a:solidFill>
                  <a:srgbClr val="004982"/>
                </a:solidFill>
                <a:latin typeface="Century Gothic"/>
                <a:cs typeface="Century Gothic"/>
              </a:rPr>
              <a:t>%)</a:t>
            </a:r>
            <a:endParaRPr sz="115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351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39291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36771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4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11803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3833495" y="0"/>
                </a:moveTo>
                <a:lnTo>
                  <a:pt x="0" y="0"/>
                </a:lnTo>
                <a:lnTo>
                  <a:pt x="0" y="91655"/>
                </a:lnTo>
                <a:lnTo>
                  <a:pt x="3833495" y="91655"/>
                </a:lnTo>
                <a:lnTo>
                  <a:pt x="3833495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99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0960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0960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99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99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7" y="0"/>
                </a:moveTo>
                <a:lnTo>
                  <a:pt x="4317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0960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0960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90103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99943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73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83405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73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834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227726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37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73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834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27726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37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27726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037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199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0960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199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0960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199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0960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18315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99299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19703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00687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2180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02790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21111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02095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22499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0348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173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983405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173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9834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173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9834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227726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037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227726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037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27726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037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908802" y="246153"/>
            <a:ext cx="710772" cy="453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3490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3490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7" y="0"/>
                </a:moveTo>
                <a:lnTo>
                  <a:pt x="4317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3228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377025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3228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37702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3490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3490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3228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3228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377025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37702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826591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29" h="124459">
                <a:moveTo>
                  <a:pt x="0" y="0"/>
                </a:moveTo>
                <a:lnTo>
                  <a:pt x="925753" y="0"/>
                </a:lnTo>
                <a:lnTo>
                  <a:pt x="925753" y="124307"/>
                </a:lnTo>
                <a:lnTo>
                  <a:pt x="0" y="124307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842212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90" h="33654">
                <a:moveTo>
                  <a:pt x="8635" y="32867"/>
                </a:moveTo>
                <a:lnTo>
                  <a:pt x="0" y="32867"/>
                </a:lnTo>
                <a:lnTo>
                  <a:pt x="0" y="33375"/>
                </a:lnTo>
                <a:lnTo>
                  <a:pt x="8635" y="33375"/>
                </a:lnTo>
                <a:lnTo>
                  <a:pt x="8635" y="32867"/>
                </a:lnTo>
                <a:close/>
              </a:path>
              <a:path w="910590" h="33654">
                <a:moveTo>
                  <a:pt x="886472" y="0"/>
                </a:moveTo>
                <a:lnTo>
                  <a:pt x="27952" y="0"/>
                </a:lnTo>
                <a:lnTo>
                  <a:pt x="27952" y="33362"/>
                </a:lnTo>
                <a:lnTo>
                  <a:pt x="886472" y="33362"/>
                </a:lnTo>
                <a:lnTo>
                  <a:pt x="886472" y="0"/>
                </a:lnTo>
                <a:close/>
              </a:path>
              <a:path w="910590" h="33654">
                <a:moveTo>
                  <a:pt x="910132" y="33337"/>
                </a:moveTo>
                <a:lnTo>
                  <a:pt x="905802" y="33337"/>
                </a:lnTo>
                <a:lnTo>
                  <a:pt x="910132" y="33337"/>
                </a:lnTo>
                <a:close/>
              </a:path>
              <a:path w="910590" h="33654">
                <a:moveTo>
                  <a:pt x="905814" y="0"/>
                </a:moveTo>
                <a:lnTo>
                  <a:pt x="905802" y="33337"/>
                </a:lnTo>
                <a:lnTo>
                  <a:pt x="905814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847203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832548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815998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815998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87016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815998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87016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87016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82559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839484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860506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853557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86744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815998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815998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815998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87016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87016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87016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738348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721814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721814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72181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748014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748014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748026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73140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74528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721814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721814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72181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325741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325741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325741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325741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316075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299541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299541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3536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299541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3536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3536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325741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325741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325741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3091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32301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344039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33708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35096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299541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299541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299541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3536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3536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3536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592443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79" h="83820">
                <a:moveTo>
                  <a:pt x="14820" y="0"/>
                </a:moveTo>
                <a:lnTo>
                  <a:pt x="2540" y="0"/>
                </a:lnTo>
                <a:lnTo>
                  <a:pt x="0" y="2539"/>
                </a:lnTo>
                <a:lnTo>
                  <a:pt x="0" y="80810"/>
                </a:lnTo>
                <a:lnTo>
                  <a:pt x="2540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542564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29891" y="35"/>
                </a:lnTo>
                <a:lnTo>
                  <a:pt x="17282" y="2860"/>
                </a:lnTo>
                <a:lnTo>
                  <a:pt x="6426" y="9893"/>
                </a:lnTo>
                <a:lnTo>
                  <a:pt x="0" y="15900"/>
                </a:lnTo>
                <a:lnTo>
                  <a:pt x="117347" y="15900"/>
                </a:lnTo>
                <a:lnTo>
                  <a:pt x="109718" y="8815"/>
                </a:lnTo>
                <a:lnTo>
                  <a:pt x="98584" y="2276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540152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59" h="145415">
                <a:moveTo>
                  <a:pt x="124091" y="0"/>
                </a:moveTo>
                <a:lnTo>
                  <a:pt x="0" y="0"/>
                </a:lnTo>
                <a:lnTo>
                  <a:pt x="0" y="144805"/>
                </a:lnTo>
                <a:lnTo>
                  <a:pt x="83756" y="143356"/>
                </a:lnTo>
                <a:lnTo>
                  <a:pt x="116557" y="119378"/>
                </a:lnTo>
                <a:lnTo>
                  <a:pt x="124091" y="92316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626172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8071" y="0"/>
                </a:moveTo>
                <a:lnTo>
                  <a:pt x="6321" y="0"/>
                </a:lnTo>
                <a:lnTo>
                  <a:pt x="6321" y="83921"/>
                </a:lnTo>
                <a:lnTo>
                  <a:pt x="4672" y="97011"/>
                </a:lnTo>
                <a:lnTo>
                  <a:pt x="0" y="108897"/>
                </a:lnTo>
                <a:lnTo>
                  <a:pt x="11923" y="107246"/>
                </a:lnTo>
                <a:lnTo>
                  <a:pt x="22553" y="100715"/>
                </a:lnTo>
                <a:lnTo>
                  <a:pt x="31024" y="90293"/>
                </a:lnTo>
                <a:lnTo>
                  <a:pt x="36469" y="76966"/>
                </a:lnTo>
                <a:lnTo>
                  <a:pt x="38071" y="48564"/>
                </a:lnTo>
                <a:lnTo>
                  <a:pt x="38071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540156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09" h="165100">
                <a:moveTo>
                  <a:pt x="92341" y="0"/>
                </a:moveTo>
                <a:lnTo>
                  <a:pt x="0" y="0"/>
                </a:lnTo>
                <a:lnTo>
                  <a:pt x="0" y="164744"/>
                </a:lnTo>
                <a:lnTo>
                  <a:pt x="52039" y="163285"/>
                </a:lnTo>
                <a:lnTo>
                  <a:pt x="84814" y="139280"/>
                </a:lnTo>
                <a:lnTo>
                  <a:pt x="92341" y="11220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540155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497869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5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497668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498239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50897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6763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50897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591018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591018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6763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68019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51282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497673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497677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497859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5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497668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498239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497673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497677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601242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685214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516812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601242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685214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516812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552747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4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552747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579535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79" h="59054">
                <a:moveTo>
                  <a:pt x="37515" y="0"/>
                </a:moveTo>
                <a:lnTo>
                  <a:pt x="5676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515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598924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90" h="1270">
                <a:moveTo>
                  <a:pt x="8559" y="0"/>
                </a:moveTo>
                <a:lnTo>
                  <a:pt x="0" y="88"/>
                </a:lnTo>
                <a:lnTo>
                  <a:pt x="6464" y="88"/>
                </a:lnTo>
                <a:lnTo>
                  <a:pt x="7619" y="495"/>
                </a:lnTo>
                <a:lnTo>
                  <a:pt x="8559" y="1181"/>
                </a:lnTo>
                <a:lnTo>
                  <a:pt x="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598926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90" h="26035">
                <a:moveTo>
                  <a:pt x="6464" y="0"/>
                </a:moveTo>
                <a:lnTo>
                  <a:pt x="0" y="0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1092"/>
                </a:lnTo>
                <a:lnTo>
                  <a:pt x="7619" y="406"/>
                </a:lnTo>
                <a:lnTo>
                  <a:pt x="6464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605388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598924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8559" y="0"/>
                </a:moveTo>
                <a:lnTo>
                  <a:pt x="0" y="0"/>
                </a:lnTo>
                <a:lnTo>
                  <a:pt x="0" y="23761"/>
                </a:lnTo>
                <a:lnTo>
                  <a:pt x="6464" y="23761"/>
                </a:lnTo>
                <a:lnTo>
                  <a:pt x="7619" y="23355"/>
                </a:lnTo>
                <a:lnTo>
                  <a:pt x="8559" y="22669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568217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40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512513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39" y="0"/>
                </a:moveTo>
                <a:lnTo>
                  <a:pt x="5435" y="0"/>
                </a:lnTo>
                <a:lnTo>
                  <a:pt x="0" y="5435"/>
                </a:lnTo>
                <a:lnTo>
                  <a:pt x="0" y="19227"/>
                </a:lnTo>
                <a:lnTo>
                  <a:pt x="5435" y="24663"/>
                </a:lnTo>
                <a:lnTo>
                  <a:pt x="172339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39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512515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512521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56821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40" h="9525">
                <a:moveTo>
                  <a:pt x="65989" y="0"/>
                </a:moveTo>
                <a:lnTo>
                  <a:pt x="0" y="0"/>
                </a:lnTo>
                <a:lnTo>
                  <a:pt x="14541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579531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90" h="59054">
                <a:moveTo>
                  <a:pt x="21590" y="0"/>
                </a:moveTo>
                <a:lnTo>
                  <a:pt x="5676" y="0"/>
                </a:lnTo>
                <a:lnTo>
                  <a:pt x="0" y="5651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6547779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6280245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285348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551863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278853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282107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552378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287217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288604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535186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0" y="7118667"/>
            <a:ext cx="10691964" cy="4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 txBox="1"/>
          <p:nvPr/>
        </p:nvSpPr>
        <p:spPr>
          <a:xfrm>
            <a:off x="8970727" y="469248"/>
            <a:ext cx="1014094" cy="148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615" dirty="0">
                <a:solidFill>
                  <a:srgbClr val="4672A5"/>
                </a:solidFill>
                <a:latin typeface="Arial Narrow"/>
                <a:cs typeface="Arial Narrow"/>
              </a:rPr>
              <a:t>М</a:t>
            </a:r>
            <a:r>
              <a:rPr sz="900" dirty="0">
                <a:solidFill>
                  <a:srgbClr val="4672A5"/>
                </a:solidFill>
                <a:latin typeface="Arial Narrow"/>
                <a:cs typeface="Arial Narrow"/>
              </a:rPr>
              <a:t>М</a:t>
            </a:r>
            <a:r>
              <a:rPr sz="900" spc="-535" dirty="0">
                <a:solidFill>
                  <a:srgbClr val="4672A5"/>
                </a:solidFill>
                <a:latin typeface="Arial Narrow"/>
                <a:cs typeface="Arial Narrow"/>
              </a:rPr>
              <a:t>И</a:t>
            </a:r>
            <a:r>
              <a:rPr sz="900" dirty="0">
                <a:solidFill>
                  <a:srgbClr val="4672A5"/>
                </a:solidFill>
                <a:latin typeface="Arial Narrow"/>
                <a:cs typeface="Arial Narrow"/>
              </a:rPr>
              <a:t>И</a:t>
            </a:r>
            <a:r>
              <a:rPr sz="900" spc="-535" dirty="0">
                <a:solidFill>
                  <a:srgbClr val="4672A5"/>
                </a:solidFill>
                <a:latin typeface="Arial Narrow"/>
                <a:cs typeface="Arial Narrow"/>
              </a:rPr>
              <a:t>С</a:t>
            </a:r>
            <a:r>
              <a:rPr sz="900" dirty="0">
                <a:solidFill>
                  <a:srgbClr val="4672A5"/>
                </a:solidFill>
                <a:latin typeface="Arial Narrow"/>
                <a:cs typeface="Arial Narrow"/>
              </a:rPr>
              <a:t>С</a:t>
            </a:r>
            <a:r>
              <a:rPr sz="900" spc="-535" dirty="0">
                <a:solidFill>
                  <a:srgbClr val="4672A5"/>
                </a:solidFill>
                <a:latin typeface="Arial Narrow"/>
                <a:cs typeface="Arial Narrow"/>
              </a:rPr>
              <a:t>С</a:t>
            </a:r>
            <a:r>
              <a:rPr sz="900" dirty="0">
                <a:solidFill>
                  <a:srgbClr val="4672A5"/>
                </a:solidFill>
                <a:latin typeface="Arial Narrow"/>
                <a:cs typeface="Arial Narrow"/>
              </a:rPr>
              <a:t>С</a:t>
            </a:r>
            <a:r>
              <a:rPr sz="900" spc="-535" dirty="0">
                <a:solidFill>
                  <a:srgbClr val="4672A5"/>
                </a:solidFill>
                <a:latin typeface="Arial Narrow"/>
                <a:cs typeface="Arial Narrow"/>
              </a:rPr>
              <a:t>И</a:t>
            </a:r>
            <a:r>
              <a:rPr sz="900" dirty="0">
                <a:solidFill>
                  <a:srgbClr val="4672A5"/>
                </a:solidFill>
                <a:latin typeface="Arial Narrow"/>
                <a:cs typeface="Arial Narrow"/>
              </a:rPr>
              <a:t>И</a:t>
            </a:r>
            <a:r>
              <a:rPr sz="900" spc="-535" dirty="0">
                <a:solidFill>
                  <a:srgbClr val="4672A5"/>
                </a:solidFill>
                <a:latin typeface="Arial Narrow"/>
                <a:cs typeface="Arial Narrow"/>
              </a:rPr>
              <a:t>Я</a:t>
            </a:r>
            <a:r>
              <a:rPr sz="900" dirty="0">
                <a:solidFill>
                  <a:srgbClr val="4672A5"/>
                </a:solidFill>
                <a:latin typeface="Arial Narrow"/>
                <a:cs typeface="Arial Narrow"/>
              </a:rPr>
              <a:t>Я </a:t>
            </a:r>
            <a:r>
              <a:rPr sz="900" spc="-535" dirty="0">
                <a:solidFill>
                  <a:srgbClr val="4672A5"/>
                </a:solidFill>
                <a:latin typeface="Arial Narrow"/>
                <a:cs typeface="Arial Narrow"/>
              </a:rPr>
              <a:t>И</a:t>
            </a:r>
            <a:r>
              <a:rPr sz="900" dirty="0">
                <a:solidFill>
                  <a:srgbClr val="4672A5"/>
                </a:solidFill>
                <a:latin typeface="Arial Narrow"/>
                <a:cs typeface="Arial Narrow"/>
              </a:rPr>
              <a:t>И </a:t>
            </a:r>
            <a:r>
              <a:rPr sz="900" spc="-495" dirty="0">
                <a:solidFill>
                  <a:srgbClr val="4672A5"/>
                </a:solidFill>
                <a:latin typeface="Arial Narrow"/>
                <a:cs typeface="Arial Narrow"/>
              </a:rPr>
              <a:t>В</a:t>
            </a:r>
            <a:r>
              <a:rPr sz="900" dirty="0">
                <a:solidFill>
                  <a:srgbClr val="4672A5"/>
                </a:solidFill>
                <a:latin typeface="Arial Narrow"/>
                <a:cs typeface="Arial Narrow"/>
              </a:rPr>
              <a:t>В</a:t>
            </a:r>
            <a:r>
              <a:rPr sz="900" spc="-535" dirty="0">
                <a:solidFill>
                  <a:srgbClr val="4672A5"/>
                </a:solidFill>
                <a:latin typeface="Arial Narrow"/>
                <a:cs typeface="Arial Narrow"/>
              </a:rPr>
              <a:t>И</a:t>
            </a:r>
            <a:r>
              <a:rPr sz="900" dirty="0">
                <a:solidFill>
                  <a:srgbClr val="4672A5"/>
                </a:solidFill>
                <a:latin typeface="Arial Narrow"/>
                <a:cs typeface="Arial Narrow"/>
              </a:rPr>
              <a:t>И</a:t>
            </a:r>
            <a:r>
              <a:rPr sz="900" spc="-500" dirty="0">
                <a:solidFill>
                  <a:srgbClr val="4672A5"/>
                </a:solidFill>
                <a:latin typeface="Arial Narrow"/>
                <a:cs typeface="Arial Narrow"/>
              </a:rPr>
              <a:t>Д</a:t>
            </a:r>
            <a:r>
              <a:rPr sz="900" dirty="0">
                <a:solidFill>
                  <a:srgbClr val="4672A5"/>
                </a:solidFill>
                <a:latin typeface="Arial Narrow"/>
                <a:cs typeface="Arial Narrow"/>
              </a:rPr>
              <a:t>Д</a:t>
            </a:r>
            <a:r>
              <a:rPr sz="900" spc="-495" dirty="0">
                <a:solidFill>
                  <a:srgbClr val="4672A5"/>
                </a:solidFill>
                <a:latin typeface="Arial Narrow"/>
                <a:cs typeface="Arial Narrow"/>
              </a:rPr>
              <a:t>Е</a:t>
            </a:r>
            <a:r>
              <a:rPr sz="900" dirty="0">
                <a:solidFill>
                  <a:srgbClr val="4672A5"/>
                </a:solidFill>
                <a:latin typeface="Arial Narrow"/>
                <a:cs typeface="Arial Narrow"/>
              </a:rPr>
              <a:t>Е</a:t>
            </a:r>
            <a:r>
              <a:rPr sz="900" spc="-535" dirty="0">
                <a:solidFill>
                  <a:srgbClr val="4672A5"/>
                </a:solidFill>
                <a:latin typeface="Arial Narrow"/>
                <a:cs typeface="Arial Narrow"/>
              </a:rPr>
              <a:t>Н</a:t>
            </a:r>
            <a:r>
              <a:rPr sz="900" dirty="0">
                <a:solidFill>
                  <a:srgbClr val="4672A5"/>
                </a:solidFill>
                <a:latin typeface="Arial Narrow"/>
                <a:cs typeface="Arial Narrow"/>
              </a:rPr>
              <a:t>Н</a:t>
            </a:r>
            <a:r>
              <a:rPr sz="900" spc="-535" dirty="0">
                <a:solidFill>
                  <a:srgbClr val="4672A5"/>
                </a:solidFill>
                <a:latin typeface="Arial Narrow"/>
                <a:cs typeface="Arial Narrow"/>
              </a:rPr>
              <a:t>И</a:t>
            </a:r>
            <a:r>
              <a:rPr sz="900" dirty="0">
                <a:solidFill>
                  <a:srgbClr val="4672A5"/>
                </a:solidFill>
                <a:latin typeface="Arial Narrow"/>
                <a:cs typeface="Arial Narrow"/>
              </a:rPr>
              <a:t>И</a:t>
            </a:r>
            <a:r>
              <a:rPr sz="900" spc="-495" dirty="0">
                <a:solidFill>
                  <a:srgbClr val="4672A5"/>
                </a:solidFill>
                <a:latin typeface="Arial Narrow"/>
                <a:cs typeface="Arial Narrow"/>
              </a:rPr>
              <a:t>Е</a:t>
            </a:r>
            <a:r>
              <a:rPr sz="900" dirty="0">
                <a:solidFill>
                  <a:srgbClr val="4672A5"/>
                </a:solidFill>
                <a:latin typeface="Arial Narrow"/>
                <a:cs typeface="Arial Narrow"/>
              </a:rPr>
              <a:t>Е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80" name="object 180"/>
          <p:cNvSpPr txBox="1"/>
          <p:nvPr/>
        </p:nvSpPr>
        <p:spPr>
          <a:xfrm>
            <a:off x="1484899" y="472848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81" name="object 181"/>
          <p:cNvSpPr txBox="1"/>
          <p:nvPr/>
        </p:nvSpPr>
        <p:spPr>
          <a:xfrm>
            <a:off x="707299" y="2797740"/>
            <a:ext cx="3549015" cy="497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009FE3"/>
                </a:solidFill>
                <a:latin typeface="Arial Narrow"/>
                <a:cs typeface="Arial Narrow"/>
              </a:rPr>
              <a:t>ГКП «Астана Су Арнасы»</a:t>
            </a:r>
            <a:endParaRPr sz="16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009FE3"/>
                </a:solidFill>
                <a:latin typeface="Arial Narrow"/>
                <a:cs typeface="Arial Narrow"/>
              </a:rPr>
              <a:t>обеспечивает жителей города Нур-Султан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707299" y="3671500"/>
            <a:ext cx="2628900" cy="1452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0000"/>
              </a:lnSpc>
            </a:pPr>
            <a:r>
              <a:rPr sz="2400" b="1" dirty="0">
                <a:solidFill>
                  <a:srgbClr val="004982"/>
                </a:solidFill>
                <a:latin typeface="Arial Narrow"/>
                <a:cs typeface="Arial Narrow"/>
              </a:rPr>
              <a:t>КАЧЕСТВЕННЫМИ И БЕСПЕРЕБОЙНЫМИ</a:t>
            </a:r>
            <a:endParaRPr sz="2400">
              <a:latin typeface="Arial Narrow"/>
              <a:cs typeface="Arial Narrow"/>
            </a:endParaRPr>
          </a:p>
          <a:p>
            <a:pPr marL="12700" marR="186055">
              <a:lnSpc>
                <a:spcPct val="100000"/>
              </a:lnSpc>
              <a:spcBef>
                <a:spcPts val="1760"/>
              </a:spcBef>
            </a:pPr>
            <a:r>
              <a:rPr sz="1600" b="1" dirty="0">
                <a:solidFill>
                  <a:srgbClr val="009FE3"/>
                </a:solidFill>
                <a:latin typeface="Arial Narrow"/>
                <a:cs typeface="Arial Narrow"/>
              </a:rPr>
              <a:t>услугами по водоснабжению и водоотведению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83" name="object 183"/>
          <p:cNvSpPr txBox="1"/>
          <p:nvPr/>
        </p:nvSpPr>
        <p:spPr>
          <a:xfrm>
            <a:off x="6452831" y="2797741"/>
            <a:ext cx="2592070" cy="863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009FE3"/>
                </a:solidFill>
                <a:latin typeface="Arial Narrow"/>
                <a:cs typeface="Arial Narrow"/>
              </a:rPr>
              <a:t>Астана Су Арнасы –</a:t>
            </a:r>
            <a:endParaRPr sz="1600">
              <a:latin typeface="Arial Narrow"/>
              <a:cs typeface="Arial Narrow"/>
            </a:endParaRPr>
          </a:p>
          <a:p>
            <a:pPr marL="12700">
              <a:lnSpc>
                <a:spcPts val="2800"/>
              </a:lnSpc>
              <a:spcBef>
                <a:spcPts val="160"/>
              </a:spcBef>
            </a:pPr>
            <a:r>
              <a:rPr sz="2400" b="1" dirty="0">
                <a:solidFill>
                  <a:srgbClr val="004982"/>
                </a:solidFill>
                <a:latin typeface="Arial Narrow"/>
                <a:cs typeface="Arial Narrow"/>
              </a:rPr>
              <a:t>ЛУЧШАЯ ЗЕЛЕНАЯ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ts val="1839"/>
              </a:lnSpc>
            </a:pPr>
            <a:r>
              <a:rPr sz="1600" b="1" dirty="0">
                <a:solidFill>
                  <a:srgbClr val="009FE3"/>
                </a:solidFill>
                <a:latin typeface="Arial Narrow"/>
                <a:cs typeface="Arial Narrow"/>
              </a:rPr>
              <a:t>водная компания в Казахстане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707299" y="1680695"/>
            <a:ext cx="2326005" cy="630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55" dirty="0">
                <a:solidFill>
                  <a:srgbClr val="5BC5F2"/>
                </a:solidFill>
                <a:latin typeface="Arial"/>
                <a:cs typeface="Arial"/>
              </a:rPr>
              <a:t>МИССИЯ</a:t>
            </a:r>
            <a:endParaRPr sz="4000">
              <a:latin typeface="Arial"/>
              <a:cs typeface="Arial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6452779" y="1680695"/>
            <a:ext cx="2548890" cy="630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dirty="0">
                <a:solidFill>
                  <a:srgbClr val="5BC5F2"/>
                </a:solidFill>
                <a:latin typeface="Arial"/>
                <a:cs typeface="Arial"/>
              </a:rPr>
              <a:t>ВИДЕНИЕ</a:t>
            </a:r>
            <a:endParaRPr sz="4000">
              <a:latin typeface="Arial"/>
              <a:cs typeface="Arial"/>
            </a:endParaRPr>
          </a:p>
        </p:txBody>
      </p:sp>
      <p:sp>
        <p:nvSpPr>
          <p:cNvPr id="186" name="object 186"/>
          <p:cNvSpPr txBox="1"/>
          <p:nvPr/>
        </p:nvSpPr>
        <p:spPr>
          <a:xfrm>
            <a:off x="6452900" y="4114036"/>
            <a:ext cx="3718336" cy="13439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02565">
              <a:lnSpc>
                <a:spcPct val="125000"/>
              </a:lnSpc>
            </a:pPr>
            <a:r>
              <a:rPr sz="1400" dirty="0">
                <a:solidFill>
                  <a:srgbClr val="706F6F"/>
                </a:solidFill>
                <a:latin typeface="Arial Narrow"/>
                <a:cs typeface="Arial Narrow"/>
              </a:rPr>
              <a:t>ГКП «Астана Су Арнасы» обладает потенциалом к становлению лучшей зеленой водной компании</a:t>
            </a:r>
            <a:endParaRPr sz="1400" dirty="0">
              <a:latin typeface="Arial Narrow"/>
              <a:cs typeface="Arial Narrow"/>
            </a:endParaRPr>
          </a:p>
          <a:p>
            <a:pPr marL="12700" marR="6350">
              <a:lnSpc>
                <a:spcPct val="125000"/>
              </a:lnSpc>
            </a:pPr>
            <a:r>
              <a:rPr sz="1400" dirty="0">
                <a:solidFill>
                  <a:srgbClr val="706F6F"/>
                </a:solidFill>
                <a:latin typeface="Arial Narrow"/>
                <a:cs typeface="Arial Narrow"/>
              </a:rPr>
              <a:t>в Республике Казахстан и максимально эффективно реализует его в сфере предоставления услуг</a:t>
            </a:r>
            <a:endParaRPr sz="14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1400" dirty="0">
                <a:solidFill>
                  <a:srgbClr val="706F6F"/>
                </a:solidFill>
                <a:latin typeface="Arial Narrow"/>
                <a:cs typeface="Arial Narrow"/>
              </a:rPr>
              <a:t>по водоснабжению и водоотведению.</a:t>
            </a:r>
            <a:endParaRPr sz="1400" dirty="0">
              <a:latin typeface="Arial Narrow"/>
              <a:cs typeface="Arial Narrow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6012002" y="1926005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5" h="144144">
                <a:moveTo>
                  <a:pt x="0" y="144005"/>
                </a:moveTo>
                <a:lnTo>
                  <a:pt x="144005" y="144005"/>
                </a:lnTo>
                <a:lnTo>
                  <a:pt x="144005" y="0"/>
                </a:lnTo>
                <a:lnTo>
                  <a:pt x="0" y="0"/>
                </a:lnTo>
                <a:lnTo>
                  <a:pt x="0" y="144005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3077999" y="1998004"/>
            <a:ext cx="2997200" cy="0"/>
          </a:xfrm>
          <a:custGeom>
            <a:avLst/>
            <a:gdLst/>
            <a:ahLst/>
            <a:cxnLst/>
            <a:rect l="l" t="t" r="r" b="b"/>
            <a:pathLst>
              <a:path w="2997200">
                <a:moveTo>
                  <a:pt x="0" y="0"/>
                </a:moveTo>
                <a:lnTo>
                  <a:pt x="2996996" y="0"/>
                </a:lnTo>
              </a:path>
            </a:pathLst>
          </a:custGeom>
          <a:ln w="12700">
            <a:solidFill>
              <a:srgbClr val="009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4846141" y="5206295"/>
            <a:ext cx="753818" cy="4470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4846141" y="5206295"/>
            <a:ext cx="753818" cy="4470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4846141" y="5207565"/>
            <a:ext cx="754380" cy="445770"/>
          </a:xfrm>
          <a:custGeom>
            <a:avLst/>
            <a:gdLst/>
            <a:ahLst/>
            <a:cxnLst/>
            <a:rect l="l" t="t" r="r" b="b"/>
            <a:pathLst>
              <a:path w="754379" h="445770">
                <a:moveTo>
                  <a:pt x="10410" y="21590"/>
                </a:moveTo>
                <a:lnTo>
                  <a:pt x="5639" y="21590"/>
                </a:lnTo>
                <a:lnTo>
                  <a:pt x="3274" y="25400"/>
                </a:lnTo>
                <a:lnTo>
                  <a:pt x="1514" y="27940"/>
                </a:lnTo>
                <a:lnTo>
                  <a:pt x="389" y="34290"/>
                </a:lnTo>
                <a:lnTo>
                  <a:pt x="84" y="39370"/>
                </a:lnTo>
                <a:lnTo>
                  <a:pt x="0" y="45720"/>
                </a:lnTo>
                <a:lnTo>
                  <a:pt x="170" y="52070"/>
                </a:lnTo>
                <a:lnTo>
                  <a:pt x="8708" y="102870"/>
                </a:lnTo>
                <a:lnTo>
                  <a:pt x="23931" y="148590"/>
                </a:lnTo>
                <a:lnTo>
                  <a:pt x="30849" y="166370"/>
                </a:lnTo>
                <a:lnTo>
                  <a:pt x="38740" y="184150"/>
                </a:lnTo>
                <a:lnTo>
                  <a:pt x="47634" y="200660"/>
                </a:lnTo>
                <a:lnTo>
                  <a:pt x="57562" y="219710"/>
                </a:lnTo>
                <a:lnTo>
                  <a:pt x="68555" y="237490"/>
                </a:lnTo>
                <a:lnTo>
                  <a:pt x="80644" y="255270"/>
                </a:lnTo>
                <a:lnTo>
                  <a:pt x="93859" y="274320"/>
                </a:lnTo>
                <a:lnTo>
                  <a:pt x="111548" y="293370"/>
                </a:lnTo>
                <a:lnTo>
                  <a:pt x="116760" y="299720"/>
                </a:lnTo>
                <a:lnTo>
                  <a:pt x="123815" y="307340"/>
                </a:lnTo>
                <a:lnTo>
                  <a:pt x="132661" y="314960"/>
                </a:lnTo>
                <a:lnTo>
                  <a:pt x="143248" y="325120"/>
                </a:lnTo>
                <a:lnTo>
                  <a:pt x="155525" y="337820"/>
                </a:lnTo>
                <a:lnTo>
                  <a:pt x="169441" y="349250"/>
                </a:lnTo>
                <a:lnTo>
                  <a:pt x="184945" y="359410"/>
                </a:lnTo>
                <a:lnTo>
                  <a:pt x="201986" y="370840"/>
                </a:lnTo>
                <a:lnTo>
                  <a:pt x="220514" y="383540"/>
                </a:lnTo>
                <a:lnTo>
                  <a:pt x="240477" y="394970"/>
                </a:lnTo>
                <a:lnTo>
                  <a:pt x="261824" y="407670"/>
                </a:lnTo>
                <a:lnTo>
                  <a:pt x="284506" y="416560"/>
                </a:lnTo>
                <a:lnTo>
                  <a:pt x="308470" y="426720"/>
                </a:lnTo>
                <a:lnTo>
                  <a:pt x="333665" y="433070"/>
                </a:lnTo>
                <a:lnTo>
                  <a:pt x="360042" y="439420"/>
                </a:lnTo>
                <a:lnTo>
                  <a:pt x="387549" y="444500"/>
                </a:lnTo>
                <a:lnTo>
                  <a:pt x="416134" y="445770"/>
                </a:lnTo>
                <a:lnTo>
                  <a:pt x="476339" y="445770"/>
                </a:lnTo>
                <a:lnTo>
                  <a:pt x="492540" y="441960"/>
                </a:lnTo>
                <a:lnTo>
                  <a:pt x="543452" y="431800"/>
                </a:lnTo>
                <a:lnTo>
                  <a:pt x="560790" y="425450"/>
                </a:lnTo>
                <a:lnTo>
                  <a:pt x="578109" y="420370"/>
                </a:lnTo>
                <a:lnTo>
                  <a:pt x="612208" y="403860"/>
                </a:lnTo>
                <a:lnTo>
                  <a:pt x="628747" y="396240"/>
                </a:lnTo>
                <a:lnTo>
                  <a:pt x="644783" y="387350"/>
                </a:lnTo>
                <a:lnTo>
                  <a:pt x="660196" y="377190"/>
                </a:lnTo>
                <a:lnTo>
                  <a:pt x="674865" y="365760"/>
                </a:lnTo>
                <a:lnTo>
                  <a:pt x="688669" y="356870"/>
                </a:lnTo>
                <a:lnTo>
                  <a:pt x="701487" y="344170"/>
                </a:lnTo>
                <a:lnTo>
                  <a:pt x="707342" y="337820"/>
                </a:lnTo>
                <a:lnTo>
                  <a:pt x="578696" y="337820"/>
                </a:lnTo>
                <a:lnTo>
                  <a:pt x="572885" y="336550"/>
                </a:lnTo>
                <a:lnTo>
                  <a:pt x="564728" y="330200"/>
                </a:lnTo>
                <a:lnTo>
                  <a:pt x="559358" y="318770"/>
                </a:lnTo>
                <a:lnTo>
                  <a:pt x="557014" y="304800"/>
                </a:lnTo>
                <a:lnTo>
                  <a:pt x="557797" y="289560"/>
                </a:lnTo>
                <a:lnTo>
                  <a:pt x="558760" y="287020"/>
                </a:lnTo>
                <a:lnTo>
                  <a:pt x="435020" y="287020"/>
                </a:lnTo>
                <a:lnTo>
                  <a:pt x="422367" y="281940"/>
                </a:lnTo>
                <a:lnTo>
                  <a:pt x="410039" y="276860"/>
                </a:lnTo>
                <a:lnTo>
                  <a:pt x="398372" y="273050"/>
                </a:lnTo>
                <a:lnTo>
                  <a:pt x="387700" y="264160"/>
                </a:lnTo>
                <a:lnTo>
                  <a:pt x="378358" y="256540"/>
                </a:lnTo>
                <a:lnTo>
                  <a:pt x="370683" y="248920"/>
                </a:lnTo>
                <a:lnTo>
                  <a:pt x="365009" y="237490"/>
                </a:lnTo>
                <a:lnTo>
                  <a:pt x="361684" y="228600"/>
                </a:lnTo>
                <a:lnTo>
                  <a:pt x="358470" y="205740"/>
                </a:lnTo>
                <a:lnTo>
                  <a:pt x="357207" y="187960"/>
                </a:lnTo>
                <a:lnTo>
                  <a:pt x="357672" y="173990"/>
                </a:lnTo>
                <a:lnTo>
                  <a:pt x="358462" y="168910"/>
                </a:lnTo>
                <a:lnTo>
                  <a:pt x="193579" y="168910"/>
                </a:lnTo>
                <a:lnTo>
                  <a:pt x="142275" y="158750"/>
                </a:lnTo>
                <a:lnTo>
                  <a:pt x="113964" y="140970"/>
                </a:lnTo>
                <a:lnTo>
                  <a:pt x="101239" y="133350"/>
                </a:lnTo>
                <a:lnTo>
                  <a:pt x="89425" y="121920"/>
                </a:lnTo>
                <a:lnTo>
                  <a:pt x="78490" y="110490"/>
                </a:lnTo>
                <a:lnTo>
                  <a:pt x="68401" y="99060"/>
                </a:lnTo>
                <a:lnTo>
                  <a:pt x="59126" y="88900"/>
                </a:lnTo>
                <a:lnTo>
                  <a:pt x="50635" y="77470"/>
                </a:lnTo>
                <a:lnTo>
                  <a:pt x="42893" y="64770"/>
                </a:lnTo>
                <a:lnTo>
                  <a:pt x="35870" y="54610"/>
                </a:lnTo>
                <a:lnTo>
                  <a:pt x="29534" y="45720"/>
                </a:lnTo>
                <a:lnTo>
                  <a:pt x="23852" y="38100"/>
                </a:lnTo>
                <a:lnTo>
                  <a:pt x="18792" y="31750"/>
                </a:lnTo>
                <a:lnTo>
                  <a:pt x="14322" y="26670"/>
                </a:lnTo>
                <a:lnTo>
                  <a:pt x="10410" y="21590"/>
                </a:lnTo>
                <a:close/>
              </a:path>
              <a:path w="754379" h="445770">
                <a:moveTo>
                  <a:pt x="602117" y="64770"/>
                </a:moveTo>
                <a:lnTo>
                  <a:pt x="579291" y="64770"/>
                </a:lnTo>
                <a:lnTo>
                  <a:pt x="576220" y="66040"/>
                </a:lnTo>
                <a:lnTo>
                  <a:pt x="575907" y="67310"/>
                </a:lnTo>
                <a:lnTo>
                  <a:pt x="576479" y="71120"/>
                </a:lnTo>
                <a:lnTo>
                  <a:pt x="595863" y="83820"/>
                </a:lnTo>
                <a:lnTo>
                  <a:pt x="606452" y="90170"/>
                </a:lnTo>
                <a:lnTo>
                  <a:pt x="618222" y="96520"/>
                </a:lnTo>
                <a:lnTo>
                  <a:pt x="643194" y="114300"/>
                </a:lnTo>
                <a:lnTo>
                  <a:pt x="676295" y="147320"/>
                </a:lnTo>
                <a:lnTo>
                  <a:pt x="691435" y="193040"/>
                </a:lnTo>
                <a:lnTo>
                  <a:pt x="691341" y="198120"/>
                </a:lnTo>
                <a:lnTo>
                  <a:pt x="678699" y="245110"/>
                </a:lnTo>
                <a:lnTo>
                  <a:pt x="656656" y="280670"/>
                </a:lnTo>
                <a:lnTo>
                  <a:pt x="647906" y="293370"/>
                </a:lnTo>
                <a:lnTo>
                  <a:pt x="638757" y="300990"/>
                </a:lnTo>
                <a:lnTo>
                  <a:pt x="629388" y="311150"/>
                </a:lnTo>
                <a:lnTo>
                  <a:pt x="619981" y="318770"/>
                </a:lnTo>
                <a:lnTo>
                  <a:pt x="610716" y="325120"/>
                </a:lnTo>
                <a:lnTo>
                  <a:pt x="601775" y="331470"/>
                </a:lnTo>
                <a:lnTo>
                  <a:pt x="593337" y="334010"/>
                </a:lnTo>
                <a:lnTo>
                  <a:pt x="585584" y="337820"/>
                </a:lnTo>
                <a:lnTo>
                  <a:pt x="707342" y="337820"/>
                </a:lnTo>
                <a:lnTo>
                  <a:pt x="732815" y="304800"/>
                </a:lnTo>
                <a:lnTo>
                  <a:pt x="750913" y="256540"/>
                </a:lnTo>
                <a:lnTo>
                  <a:pt x="751556" y="255270"/>
                </a:lnTo>
                <a:lnTo>
                  <a:pt x="752479" y="248920"/>
                </a:lnTo>
                <a:lnTo>
                  <a:pt x="753345" y="238760"/>
                </a:lnTo>
                <a:lnTo>
                  <a:pt x="753818" y="228600"/>
                </a:lnTo>
                <a:lnTo>
                  <a:pt x="753558" y="217170"/>
                </a:lnTo>
                <a:lnTo>
                  <a:pt x="745020" y="171450"/>
                </a:lnTo>
                <a:lnTo>
                  <a:pt x="719143" y="124460"/>
                </a:lnTo>
                <a:lnTo>
                  <a:pt x="694218" y="102870"/>
                </a:lnTo>
                <a:lnTo>
                  <a:pt x="680576" y="91440"/>
                </a:lnTo>
                <a:lnTo>
                  <a:pt x="666568" y="83820"/>
                </a:lnTo>
                <a:lnTo>
                  <a:pt x="652512" y="77470"/>
                </a:lnTo>
                <a:lnTo>
                  <a:pt x="638723" y="72390"/>
                </a:lnTo>
                <a:lnTo>
                  <a:pt x="625516" y="69850"/>
                </a:lnTo>
                <a:lnTo>
                  <a:pt x="613209" y="66040"/>
                </a:lnTo>
                <a:lnTo>
                  <a:pt x="602117" y="64770"/>
                </a:lnTo>
                <a:close/>
              </a:path>
              <a:path w="754379" h="445770">
                <a:moveTo>
                  <a:pt x="597913" y="193040"/>
                </a:moveTo>
                <a:lnTo>
                  <a:pt x="496812" y="193040"/>
                </a:lnTo>
                <a:lnTo>
                  <a:pt x="507797" y="198120"/>
                </a:lnTo>
                <a:lnTo>
                  <a:pt x="509537" y="199390"/>
                </a:lnTo>
                <a:lnTo>
                  <a:pt x="514596" y="207010"/>
                </a:lnTo>
                <a:lnTo>
                  <a:pt x="517048" y="218440"/>
                </a:lnTo>
                <a:lnTo>
                  <a:pt x="517012" y="229870"/>
                </a:lnTo>
                <a:lnTo>
                  <a:pt x="514606" y="242570"/>
                </a:lnTo>
                <a:lnTo>
                  <a:pt x="509950" y="255270"/>
                </a:lnTo>
                <a:lnTo>
                  <a:pt x="503160" y="267970"/>
                </a:lnTo>
                <a:lnTo>
                  <a:pt x="494356" y="275590"/>
                </a:lnTo>
                <a:lnTo>
                  <a:pt x="491427" y="279400"/>
                </a:lnTo>
                <a:lnTo>
                  <a:pt x="482178" y="283210"/>
                </a:lnTo>
                <a:lnTo>
                  <a:pt x="471577" y="287020"/>
                </a:lnTo>
                <a:lnTo>
                  <a:pt x="558760" y="287020"/>
                </a:lnTo>
                <a:lnTo>
                  <a:pt x="562613" y="276860"/>
                </a:lnTo>
                <a:lnTo>
                  <a:pt x="570357" y="267970"/>
                </a:lnTo>
                <a:lnTo>
                  <a:pt x="579575" y="260350"/>
                </a:lnTo>
                <a:lnTo>
                  <a:pt x="588815" y="251460"/>
                </a:lnTo>
                <a:lnTo>
                  <a:pt x="596622" y="241300"/>
                </a:lnTo>
                <a:lnTo>
                  <a:pt x="600050" y="232410"/>
                </a:lnTo>
                <a:lnTo>
                  <a:pt x="602236" y="222250"/>
                </a:lnTo>
                <a:lnTo>
                  <a:pt x="601974" y="210820"/>
                </a:lnTo>
                <a:lnTo>
                  <a:pt x="599448" y="198120"/>
                </a:lnTo>
                <a:lnTo>
                  <a:pt x="597913" y="193040"/>
                </a:lnTo>
                <a:close/>
              </a:path>
              <a:path w="754379" h="445770">
                <a:moveTo>
                  <a:pt x="541380" y="147320"/>
                </a:moveTo>
                <a:lnTo>
                  <a:pt x="528376" y="147320"/>
                </a:lnTo>
                <a:lnTo>
                  <a:pt x="515578" y="152400"/>
                </a:lnTo>
                <a:lnTo>
                  <a:pt x="503273" y="156210"/>
                </a:lnTo>
                <a:lnTo>
                  <a:pt x="491750" y="161290"/>
                </a:lnTo>
                <a:lnTo>
                  <a:pt x="481297" y="168910"/>
                </a:lnTo>
                <a:lnTo>
                  <a:pt x="472202" y="175260"/>
                </a:lnTo>
                <a:lnTo>
                  <a:pt x="464753" y="181610"/>
                </a:lnTo>
                <a:lnTo>
                  <a:pt x="459238" y="187960"/>
                </a:lnTo>
                <a:lnTo>
                  <a:pt x="455945" y="193040"/>
                </a:lnTo>
                <a:lnTo>
                  <a:pt x="455163" y="198120"/>
                </a:lnTo>
                <a:lnTo>
                  <a:pt x="456146" y="199390"/>
                </a:lnTo>
                <a:lnTo>
                  <a:pt x="462928" y="198120"/>
                </a:lnTo>
                <a:lnTo>
                  <a:pt x="471666" y="196850"/>
                </a:lnTo>
                <a:lnTo>
                  <a:pt x="484096" y="193040"/>
                </a:lnTo>
                <a:lnTo>
                  <a:pt x="597913" y="193040"/>
                </a:lnTo>
                <a:lnTo>
                  <a:pt x="594842" y="185420"/>
                </a:lnTo>
                <a:lnTo>
                  <a:pt x="588342" y="173990"/>
                </a:lnTo>
                <a:lnTo>
                  <a:pt x="580130" y="166370"/>
                </a:lnTo>
                <a:lnTo>
                  <a:pt x="570391" y="156210"/>
                </a:lnTo>
                <a:lnTo>
                  <a:pt x="566852" y="154940"/>
                </a:lnTo>
                <a:lnTo>
                  <a:pt x="554302" y="148590"/>
                </a:lnTo>
                <a:lnTo>
                  <a:pt x="541380" y="147320"/>
                </a:lnTo>
                <a:close/>
              </a:path>
              <a:path w="754379" h="445770">
                <a:moveTo>
                  <a:pt x="367132" y="0"/>
                </a:moveTo>
                <a:lnTo>
                  <a:pt x="355311" y="1270"/>
                </a:lnTo>
                <a:lnTo>
                  <a:pt x="342973" y="7620"/>
                </a:lnTo>
                <a:lnTo>
                  <a:pt x="340018" y="7620"/>
                </a:lnTo>
                <a:lnTo>
                  <a:pt x="330487" y="15240"/>
                </a:lnTo>
                <a:lnTo>
                  <a:pt x="323468" y="26670"/>
                </a:lnTo>
                <a:lnTo>
                  <a:pt x="320147" y="39370"/>
                </a:lnTo>
                <a:lnTo>
                  <a:pt x="320193" y="45720"/>
                </a:lnTo>
                <a:lnTo>
                  <a:pt x="325304" y="58420"/>
                </a:lnTo>
                <a:lnTo>
                  <a:pt x="334456" y="64770"/>
                </a:lnTo>
                <a:lnTo>
                  <a:pt x="341885" y="72390"/>
                </a:lnTo>
                <a:lnTo>
                  <a:pt x="346246" y="83820"/>
                </a:lnTo>
                <a:lnTo>
                  <a:pt x="346496" y="91440"/>
                </a:lnTo>
                <a:lnTo>
                  <a:pt x="343370" y="102870"/>
                </a:lnTo>
                <a:lnTo>
                  <a:pt x="311806" y="137160"/>
                </a:lnTo>
                <a:lnTo>
                  <a:pt x="291935" y="149860"/>
                </a:lnTo>
                <a:lnTo>
                  <a:pt x="280482" y="154940"/>
                </a:lnTo>
                <a:lnTo>
                  <a:pt x="268649" y="160020"/>
                </a:lnTo>
                <a:lnTo>
                  <a:pt x="231573" y="167640"/>
                </a:lnTo>
                <a:lnTo>
                  <a:pt x="218918" y="168910"/>
                </a:lnTo>
                <a:lnTo>
                  <a:pt x="358462" y="168910"/>
                </a:lnTo>
                <a:lnTo>
                  <a:pt x="378181" y="130810"/>
                </a:lnTo>
                <a:lnTo>
                  <a:pt x="384368" y="128270"/>
                </a:lnTo>
                <a:lnTo>
                  <a:pt x="397053" y="120650"/>
                </a:lnTo>
                <a:lnTo>
                  <a:pt x="403109" y="115570"/>
                </a:lnTo>
                <a:lnTo>
                  <a:pt x="408678" y="110490"/>
                </a:lnTo>
                <a:lnTo>
                  <a:pt x="413538" y="107950"/>
                </a:lnTo>
                <a:lnTo>
                  <a:pt x="416992" y="102870"/>
                </a:lnTo>
                <a:lnTo>
                  <a:pt x="421650" y="90170"/>
                </a:lnTo>
                <a:lnTo>
                  <a:pt x="423927" y="77470"/>
                </a:lnTo>
                <a:lnTo>
                  <a:pt x="423993" y="64770"/>
                </a:lnTo>
                <a:lnTo>
                  <a:pt x="422017" y="52070"/>
                </a:lnTo>
                <a:lnTo>
                  <a:pt x="397087" y="10160"/>
                </a:lnTo>
                <a:lnTo>
                  <a:pt x="376777" y="1270"/>
                </a:lnTo>
                <a:lnTo>
                  <a:pt x="367132" y="0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5224665" y="5225796"/>
            <a:ext cx="36131" cy="489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5224665" y="5225796"/>
            <a:ext cx="36131" cy="489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5224665" y="5225796"/>
            <a:ext cx="36131" cy="489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5389702" y="5505919"/>
            <a:ext cx="25780" cy="4751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5389702" y="5505919"/>
            <a:ext cx="25780" cy="4751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5389702" y="5505919"/>
            <a:ext cx="25780" cy="4751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5191036" y="5368290"/>
            <a:ext cx="151561" cy="1371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5191036" y="5368290"/>
            <a:ext cx="151561" cy="1371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5191036" y="5368290"/>
            <a:ext cx="151561" cy="1371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4912131" y="5312968"/>
            <a:ext cx="168960" cy="7215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4912131" y="5312968"/>
            <a:ext cx="168960" cy="7215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912131" y="5312968"/>
            <a:ext cx="168960" cy="7215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3996023" y="3467539"/>
            <a:ext cx="1755775" cy="2895600"/>
          </a:xfrm>
          <a:custGeom>
            <a:avLst/>
            <a:gdLst/>
            <a:ahLst/>
            <a:cxnLst/>
            <a:rect l="l" t="t" r="r" b="b"/>
            <a:pathLst>
              <a:path w="1755775" h="2895600">
                <a:moveTo>
                  <a:pt x="866343" y="0"/>
                </a:moveTo>
                <a:lnTo>
                  <a:pt x="850178" y="25400"/>
                </a:lnTo>
                <a:lnTo>
                  <a:pt x="817668" y="101600"/>
                </a:lnTo>
                <a:lnTo>
                  <a:pt x="801322" y="127000"/>
                </a:lnTo>
                <a:lnTo>
                  <a:pt x="784916" y="165100"/>
                </a:lnTo>
                <a:lnTo>
                  <a:pt x="751922" y="241300"/>
                </a:lnTo>
                <a:lnTo>
                  <a:pt x="735333" y="266700"/>
                </a:lnTo>
                <a:lnTo>
                  <a:pt x="701970" y="342900"/>
                </a:lnTo>
                <a:lnTo>
                  <a:pt x="685196" y="368300"/>
                </a:lnTo>
                <a:lnTo>
                  <a:pt x="651461" y="444500"/>
                </a:lnTo>
                <a:lnTo>
                  <a:pt x="634500" y="469900"/>
                </a:lnTo>
                <a:lnTo>
                  <a:pt x="600389" y="546100"/>
                </a:lnTo>
                <a:lnTo>
                  <a:pt x="583239" y="571500"/>
                </a:lnTo>
                <a:lnTo>
                  <a:pt x="548748" y="647700"/>
                </a:lnTo>
                <a:lnTo>
                  <a:pt x="531406" y="673100"/>
                </a:lnTo>
                <a:lnTo>
                  <a:pt x="519013" y="698500"/>
                </a:lnTo>
                <a:lnTo>
                  <a:pt x="469129" y="800100"/>
                </a:lnTo>
                <a:lnTo>
                  <a:pt x="418868" y="901700"/>
                </a:lnTo>
                <a:lnTo>
                  <a:pt x="305270" y="1117600"/>
                </a:lnTo>
                <a:lnTo>
                  <a:pt x="271249" y="1181100"/>
                </a:lnTo>
                <a:lnTo>
                  <a:pt x="253603" y="1206500"/>
                </a:lnTo>
                <a:lnTo>
                  <a:pt x="244796" y="1231900"/>
                </a:lnTo>
                <a:lnTo>
                  <a:pt x="227249" y="1257300"/>
                </a:lnTo>
                <a:lnTo>
                  <a:pt x="218524" y="1282700"/>
                </a:lnTo>
                <a:lnTo>
                  <a:pt x="201211" y="1308100"/>
                </a:lnTo>
                <a:lnTo>
                  <a:pt x="192637" y="1333500"/>
                </a:lnTo>
                <a:lnTo>
                  <a:pt x="184127" y="1346200"/>
                </a:lnTo>
                <a:lnTo>
                  <a:pt x="175691" y="1358900"/>
                </a:lnTo>
                <a:lnTo>
                  <a:pt x="167334" y="1384300"/>
                </a:lnTo>
                <a:lnTo>
                  <a:pt x="159064" y="1397000"/>
                </a:lnTo>
                <a:lnTo>
                  <a:pt x="150889" y="1409700"/>
                </a:lnTo>
                <a:lnTo>
                  <a:pt x="142816" y="1435100"/>
                </a:lnTo>
                <a:lnTo>
                  <a:pt x="134853" y="1447800"/>
                </a:lnTo>
                <a:lnTo>
                  <a:pt x="127007" y="1460500"/>
                </a:lnTo>
                <a:lnTo>
                  <a:pt x="119286" y="1485900"/>
                </a:lnTo>
                <a:lnTo>
                  <a:pt x="111696" y="1498600"/>
                </a:lnTo>
                <a:lnTo>
                  <a:pt x="105858" y="1511300"/>
                </a:lnTo>
                <a:lnTo>
                  <a:pt x="100123" y="1524000"/>
                </a:lnTo>
                <a:lnTo>
                  <a:pt x="94496" y="1536700"/>
                </a:lnTo>
                <a:lnTo>
                  <a:pt x="88983" y="1562100"/>
                </a:lnTo>
                <a:lnTo>
                  <a:pt x="83590" y="1574800"/>
                </a:lnTo>
                <a:lnTo>
                  <a:pt x="68178" y="1612900"/>
                </a:lnTo>
                <a:lnTo>
                  <a:pt x="54032" y="1651000"/>
                </a:lnTo>
                <a:lnTo>
                  <a:pt x="41295" y="1701800"/>
                </a:lnTo>
                <a:lnTo>
                  <a:pt x="37387" y="1714500"/>
                </a:lnTo>
                <a:lnTo>
                  <a:pt x="26753" y="1752600"/>
                </a:lnTo>
                <a:lnTo>
                  <a:pt x="18243" y="1790700"/>
                </a:lnTo>
                <a:lnTo>
                  <a:pt x="12035" y="1828800"/>
                </a:lnTo>
                <a:lnTo>
                  <a:pt x="7183" y="1866900"/>
                </a:lnTo>
                <a:lnTo>
                  <a:pt x="3625" y="1905000"/>
                </a:lnTo>
                <a:lnTo>
                  <a:pt x="1297" y="1943100"/>
                </a:lnTo>
                <a:lnTo>
                  <a:pt x="137" y="1981200"/>
                </a:lnTo>
                <a:lnTo>
                  <a:pt x="0" y="1993900"/>
                </a:lnTo>
                <a:lnTo>
                  <a:pt x="2907" y="2070100"/>
                </a:lnTo>
                <a:lnTo>
                  <a:pt x="11485" y="2146300"/>
                </a:lnTo>
                <a:lnTo>
                  <a:pt x="25509" y="2222500"/>
                </a:lnTo>
                <a:lnTo>
                  <a:pt x="44752" y="2286000"/>
                </a:lnTo>
                <a:lnTo>
                  <a:pt x="68987" y="2349500"/>
                </a:lnTo>
                <a:lnTo>
                  <a:pt x="97989" y="2413000"/>
                </a:lnTo>
                <a:lnTo>
                  <a:pt x="131531" y="2476500"/>
                </a:lnTo>
                <a:lnTo>
                  <a:pt x="169387" y="2527300"/>
                </a:lnTo>
                <a:lnTo>
                  <a:pt x="211331" y="2590800"/>
                </a:lnTo>
                <a:lnTo>
                  <a:pt x="257137" y="2641600"/>
                </a:lnTo>
                <a:lnTo>
                  <a:pt x="306578" y="2679700"/>
                </a:lnTo>
                <a:lnTo>
                  <a:pt x="359429" y="2730500"/>
                </a:lnTo>
                <a:lnTo>
                  <a:pt x="415462" y="2768600"/>
                </a:lnTo>
                <a:lnTo>
                  <a:pt x="474453" y="2806700"/>
                </a:lnTo>
                <a:lnTo>
                  <a:pt x="536174" y="2832100"/>
                </a:lnTo>
                <a:lnTo>
                  <a:pt x="600400" y="2857500"/>
                </a:lnTo>
                <a:lnTo>
                  <a:pt x="666904" y="2870200"/>
                </a:lnTo>
                <a:lnTo>
                  <a:pt x="735460" y="2895600"/>
                </a:lnTo>
                <a:lnTo>
                  <a:pt x="1020177" y="2895600"/>
                </a:lnTo>
                <a:lnTo>
                  <a:pt x="1088728" y="2870200"/>
                </a:lnTo>
                <a:lnTo>
                  <a:pt x="1155227" y="2857500"/>
                </a:lnTo>
                <a:lnTo>
                  <a:pt x="1219448" y="2832100"/>
                </a:lnTo>
                <a:lnTo>
                  <a:pt x="1281165" y="2806700"/>
                </a:lnTo>
                <a:lnTo>
                  <a:pt x="1340152" y="2768600"/>
                </a:lnTo>
                <a:lnTo>
                  <a:pt x="1396182" y="2730500"/>
                </a:lnTo>
                <a:lnTo>
                  <a:pt x="1449030" y="2692400"/>
                </a:lnTo>
                <a:lnTo>
                  <a:pt x="1498468" y="2641600"/>
                </a:lnTo>
                <a:lnTo>
                  <a:pt x="1544272" y="2590800"/>
                </a:lnTo>
                <a:lnTo>
                  <a:pt x="1586214" y="2540000"/>
                </a:lnTo>
                <a:lnTo>
                  <a:pt x="1624069" y="2476500"/>
                </a:lnTo>
                <a:lnTo>
                  <a:pt x="1657611" y="2413000"/>
                </a:lnTo>
                <a:lnTo>
                  <a:pt x="1686613" y="2349500"/>
                </a:lnTo>
                <a:lnTo>
                  <a:pt x="1710848" y="2286000"/>
                </a:lnTo>
                <a:lnTo>
                  <a:pt x="1730092" y="2222500"/>
                </a:lnTo>
                <a:lnTo>
                  <a:pt x="1744118" y="2146300"/>
                </a:lnTo>
                <a:lnTo>
                  <a:pt x="1745834" y="2133600"/>
                </a:lnTo>
                <a:lnTo>
                  <a:pt x="1190235" y="2133600"/>
                </a:lnTo>
                <a:lnTo>
                  <a:pt x="1178181" y="2120900"/>
                </a:lnTo>
                <a:lnTo>
                  <a:pt x="1154481" y="2120900"/>
                </a:lnTo>
                <a:lnTo>
                  <a:pt x="1142834" y="2108200"/>
                </a:lnTo>
                <a:lnTo>
                  <a:pt x="1131323" y="2108200"/>
                </a:lnTo>
                <a:lnTo>
                  <a:pt x="1118976" y="2095500"/>
                </a:lnTo>
                <a:lnTo>
                  <a:pt x="1095159" y="2095500"/>
                </a:lnTo>
                <a:lnTo>
                  <a:pt x="1083685" y="2082800"/>
                </a:lnTo>
                <a:lnTo>
                  <a:pt x="1072497" y="2082800"/>
                </a:lnTo>
                <a:lnTo>
                  <a:pt x="1061591" y="2070100"/>
                </a:lnTo>
                <a:lnTo>
                  <a:pt x="1050964" y="2070100"/>
                </a:lnTo>
                <a:lnTo>
                  <a:pt x="1040615" y="2057400"/>
                </a:lnTo>
                <a:lnTo>
                  <a:pt x="1030539" y="2044700"/>
                </a:lnTo>
                <a:lnTo>
                  <a:pt x="1020734" y="2044700"/>
                </a:lnTo>
                <a:lnTo>
                  <a:pt x="1011197" y="2032000"/>
                </a:lnTo>
                <a:lnTo>
                  <a:pt x="1001926" y="2019300"/>
                </a:lnTo>
                <a:lnTo>
                  <a:pt x="991624" y="2019300"/>
                </a:lnTo>
                <a:lnTo>
                  <a:pt x="981923" y="2006600"/>
                </a:lnTo>
                <a:lnTo>
                  <a:pt x="972808" y="1993900"/>
                </a:lnTo>
                <a:lnTo>
                  <a:pt x="964262" y="1981200"/>
                </a:lnTo>
                <a:lnTo>
                  <a:pt x="956270" y="1968500"/>
                </a:lnTo>
                <a:lnTo>
                  <a:pt x="948816" y="1968500"/>
                </a:lnTo>
                <a:lnTo>
                  <a:pt x="929520" y="1930400"/>
                </a:lnTo>
                <a:lnTo>
                  <a:pt x="914488" y="1892300"/>
                </a:lnTo>
                <a:lnTo>
                  <a:pt x="910350" y="1879600"/>
                </a:lnTo>
                <a:lnTo>
                  <a:pt x="904396" y="1879600"/>
                </a:lnTo>
                <a:lnTo>
                  <a:pt x="889789" y="1841500"/>
                </a:lnTo>
                <a:lnTo>
                  <a:pt x="879859" y="1803400"/>
                </a:lnTo>
                <a:lnTo>
                  <a:pt x="875709" y="1778000"/>
                </a:lnTo>
                <a:lnTo>
                  <a:pt x="872571" y="1765300"/>
                </a:lnTo>
                <a:lnTo>
                  <a:pt x="870163" y="1752600"/>
                </a:lnTo>
                <a:lnTo>
                  <a:pt x="868389" y="1739900"/>
                </a:lnTo>
                <a:lnTo>
                  <a:pt x="867157" y="1727200"/>
                </a:lnTo>
                <a:lnTo>
                  <a:pt x="866343" y="1714500"/>
                </a:lnTo>
                <a:lnTo>
                  <a:pt x="866178" y="1714500"/>
                </a:lnTo>
                <a:lnTo>
                  <a:pt x="866343" y="1701800"/>
                </a:lnTo>
                <a:lnTo>
                  <a:pt x="866343" y="0"/>
                </a:lnTo>
                <a:close/>
              </a:path>
              <a:path w="1755775" h="2895600">
                <a:moveTo>
                  <a:pt x="1709776" y="1727200"/>
                </a:moveTo>
                <a:lnTo>
                  <a:pt x="1706794" y="1765300"/>
                </a:lnTo>
                <a:lnTo>
                  <a:pt x="1700271" y="1803400"/>
                </a:lnTo>
                <a:lnTo>
                  <a:pt x="1699476" y="1816100"/>
                </a:lnTo>
                <a:lnTo>
                  <a:pt x="1698041" y="1816100"/>
                </a:lnTo>
                <a:lnTo>
                  <a:pt x="1696453" y="1828800"/>
                </a:lnTo>
                <a:lnTo>
                  <a:pt x="1694485" y="1828800"/>
                </a:lnTo>
                <a:lnTo>
                  <a:pt x="1692796" y="1841500"/>
                </a:lnTo>
                <a:lnTo>
                  <a:pt x="1690980" y="1841500"/>
                </a:lnTo>
                <a:lnTo>
                  <a:pt x="1688592" y="1854200"/>
                </a:lnTo>
                <a:lnTo>
                  <a:pt x="1686662" y="1854200"/>
                </a:lnTo>
                <a:lnTo>
                  <a:pt x="1684604" y="1866900"/>
                </a:lnTo>
                <a:lnTo>
                  <a:pt x="1679651" y="1879600"/>
                </a:lnTo>
                <a:lnTo>
                  <a:pt x="1677378" y="1879600"/>
                </a:lnTo>
                <a:lnTo>
                  <a:pt x="1674203" y="1892300"/>
                </a:lnTo>
                <a:lnTo>
                  <a:pt x="1669313" y="1892300"/>
                </a:lnTo>
                <a:lnTo>
                  <a:pt x="1663154" y="1905000"/>
                </a:lnTo>
                <a:lnTo>
                  <a:pt x="1660436" y="1917700"/>
                </a:lnTo>
                <a:lnTo>
                  <a:pt x="1656563" y="1917700"/>
                </a:lnTo>
                <a:lnTo>
                  <a:pt x="1653718" y="1930400"/>
                </a:lnTo>
                <a:lnTo>
                  <a:pt x="1650784" y="1930400"/>
                </a:lnTo>
                <a:lnTo>
                  <a:pt x="1643532" y="1943100"/>
                </a:lnTo>
                <a:lnTo>
                  <a:pt x="1640370" y="1943100"/>
                </a:lnTo>
                <a:lnTo>
                  <a:pt x="1632636" y="1955800"/>
                </a:lnTo>
                <a:lnTo>
                  <a:pt x="1629232" y="1968500"/>
                </a:lnTo>
                <a:lnTo>
                  <a:pt x="1621066" y="1981200"/>
                </a:lnTo>
                <a:lnTo>
                  <a:pt x="1617396" y="1981200"/>
                </a:lnTo>
                <a:lnTo>
                  <a:pt x="1608861" y="1993900"/>
                </a:lnTo>
                <a:lnTo>
                  <a:pt x="1604912" y="1993900"/>
                </a:lnTo>
                <a:lnTo>
                  <a:pt x="1596085" y="2006600"/>
                </a:lnTo>
                <a:lnTo>
                  <a:pt x="1591793" y="2006600"/>
                </a:lnTo>
                <a:lnTo>
                  <a:pt x="1587411" y="2019300"/>
                </a:lnTo>
                <a:lnTo>
                  <a:pt x="1575828" y="2032000"/>
                </a:lnTo>
                <a:lnTo>
                  <a:pt x="1563723" y="2044700"/>
                </a:lnTo>
                <a:lnTo>
                  <a:pt x="1551127" y="2044700"/>
                </a:lnTo>
                <a:lnTo>
                  <a:pt x="1538071" y="2057400"/>
                </a:lnTo>
                <a:lnTo>
                  <a:pt x="1524585" y="2070100"/>
                </a:lnTo>
                <a:lnTo>
                  <a:pt x="1510699" y="2082800"/>
                </a:lnTo>
                <a:lnTo>
                  <a:pt x="1496445" y="2082800"/>
                </a:lnTo>
                <a:lnTo>
                  <a:pt x="1481853" y="2095500"/>
                </a:lnTo>
                <a:lnTo>
                  <a:pt x="1466954" y="2095500"/>
                </a:lnTo>
                <a:lnTo>
                  <a:pt x="1451778" y="2108200"/>
                </a:lnTo>
                <a:lnTo>
                  <a:pt x="1436357" y="2108200"/>
                </a:lnTo>
                <a:lnTo>
                  <a:pt x="1420720" y="2120900"/>
                </a:lnTo>
                <a:lnTo>
                  <a:pt x="1388922" y="2120900"/>
                </a:lnTo>
                <a:lnTo>
                  <a:pt x="1372824" y="2133600"/>
                </a:lnTo>
                <a:lnTo>
                  <a:pt x="1745834" y="2133600"/>
                </a:lnTo>
                <a:lnTo>
                  <a:pt x="1752699" y="2082800"/>
                </a:lnTo>
                <a:lnTo>
                  <a:pt x="1755610" y="2006600"/>
                </a:lnTo>
                <a:lnTo>
                  <a:pt x="1755477" y="1993900"/>
                </a:lnTo>
                <a:lnTo>
                  <a:pt x="1755081" y="1981200"/>
                </a:lnTo>
                <a:lnTo>
                  <a:pt x="1754428" y="1968500"/>
                </a:lnTo>
                <a:lnTo>
                  <a:pt x="1753525" y="1955800"/>
                </a:lnTo>
                <a:lnTo>
                  <a:pt x="1752377" y="1930400"/>
                </a:lnTo>
                <a:lnTo>
                  <a:pt x="1747523" y="1892300"/>
                </a:lnTo>
                <a:lnTo>
                  <a:pt x="1740677" y="1854200"/>
                </a:lnTo>
                <a:lnTo>
                  <a:pt x="1731997" y="1816100"/>
                </a:lnTo>
                <a:lnTo>
                  <a:pt x="1721644" y="1778000"/>
                </a:lnTo>
                <a:lnTo>
                  <a:pt x="1717848" y="1765300"/>
                </a:lnTo>
                <a:lnTo>
                  <a:pt x="1713890" y="1739900"/>
                </a:lnTo>
                <a:lnTo>
                  <a:pt x="1709776" y="1727200"/>
                </a:lnTo>
                <a:close/>
              </a:path>
            </a:pathLst>
          </a:custGeom>
          <a:solidFill>
            <a:srgbClr val="E1F5FD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003027" y="3473119"/>
            <a:ext cx="1741589" cy="28829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003027" y="3473119"/>
            <a:ext cx="1741589" cy="28829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126268" y="3528402"/>
            <a:ext cx="1129880" cy="231806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126268" y="3528402"/>
            <a:ext cx="1129880" cy="231806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126268" y="3528402"/>
            <a:ext cx="1129880" cy="231806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082578" y="3557554"/>
            <a:ext cx="767080" cy="1749425"/>
          </a:xfrm>
          <a:custGeom>
            <a:avLst/>
            <a:gdLst/>
            <a:ahLst/>
            <a:cxnLst/>
            <a:rect l="l" t="t" r="r" b="b"/>
            <a:pathLst>
              <a:path w="767079" h="1749425">
                <a:moveTo>
                  <a:pt x="766597" y="0"/>
                </a:moveTo>
                <a:lnTo>
                  <a:pt x="736261" y="81416"/>
                </a:lnTo>
                <a:lnTo>
                  <a:pt x="700506" y="167108"/>
                </a:lnTo>
                <a:lnTo>
                  <a:pt x="660093" y="256470"/>
                </a:lnTo>
                <a:lnTo>
                  <a:pt x="615787" y="348894"/>
                </a:lnTo>
                <a:lnTo>
                  <a:pt x="568349" y="443775"/>
                </a:lnTo>
                <a:lnTo>
                  <a:pt x="518544" y="540505"/>
                </a:lnTo>
                <a:lnTo>
                  <a:pt x="467134" y="638479"/>
                </a:lnTo>
                <a:lnTo>
                  <a:pt x="362553" y="835732"/>
                </a:lnTo>
                <a:lnTo>
                  <a:pt x="310908" y="933797"/>
                </a:lnTo>
                <a:lnTo>
                  <a:pt x="260711" y="1030680"/>
                </a:lnTo>
                <a:lnTo>
                  <a:pt x="212725" y="1125775"/>
                </a:lnTo>
                <a:lnTo>
                  <a:pt x="167712" y="1218474"/>
                </a:lnTo>
                <a:lnTo>
                  <a:pt x="126437" y="1308172"/>
                </a:lnTo>
                <a:lnTo>
                  <a:pt x="89662" y="1394261"/>
                </a:lnTo>
                <a:lnTo>
                  <a:pt x="58151" y="1476136"/>
                </a:lnTo>
                <a:lnTo>
                  <a:pt x="32665" y="1553190"/>
                </a:lnTo>
                <a:lnTo>
                  <a:pt x="13970" y="1624816"/>
                </a:lnTo>
                <a:lnTo>
                  <a:pt x="2827" y="1690409"/>
                </a:lnTo>
                <a:lnTo>
                  <a:pt x="0" y="1749361"/>
                </a:lnTo>
                <a:lnTo>
                  <a:pt x="6460" y="1688302"/>
                </a:lnTo>
                <a:lnTo>
                  <a:pt x="21629" y="1619626"/>
                </a:lnTo>
                <a:lnTo>
                  <a:pt x="44613" y="1544140"/>
                </a:lnTo>
                <a:lnTo>
                  <a:pt x="74520" y="1462649"/>
                </a:lnTo>
                <a:lnTo>
                  <a:pt x="110458" y="1375961"/>
                </a:lnTo>
                <a:lnTo>
                  <a:pt x="151535" y="1284880"/>
                </a:lnTo>
                <a:lnTo>
                  <a:pt x="196859" y="1190213"/>
                </a:lnTo>
                <a:lnTo>
                  <a:pt x="245537" y="1092767"/>
                </a:lnTo>
                <a:lnTo>
                  <a:pt x="296678" y="993347"/>
                </a:lnTo>
                <a:lnTo>
                  <a:pt x="349389" y="892759"/>
                </a:lnTo>
                <a:lnTo>
                  <a:pt x="455954" y="691304"/>
                </a:lnTo>
                <a:lnTo>
                  <a:pt x="508023" y="592050"/>
                </a:lnTo>
                <a:lnTo>
                  <a:pt x="558094" y="494852"/>
                </a:lnTo>
                <a:lnTo>
                  <a:pt x="605275" y="400517"/>
                </a:lnTo>
                <a:lnTo>
                  <a:pt x="648673" y="309852"/>
                </a:lnTo>
                <a:lnTo>
                  <a:pt x="687397" y="223661"/>
                </a:lnTo>
                <a:lnTo>
                  <a:pt x="720553" y="142751"/>
                </a:lnTo>
                <a:lnTo>
                  <a:pt x="747251" y="67929"/>
                </a:lnTo>
                <a:lnTo>
                  <a:pt x="766597" y="0"/>
                </a:lnTo>
                <a:close/>
              </a:path>
            </a:pathLst>
          </a:custGeom>
          <a:solidFill>
            <a:srgbClr val="45D0F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018098" y="5470928"/>
            <a:ext cx="871219" cy="874394"/>
          </a:xfrm>
          <a:custGeom>
            <a:avLst/>
            <a:gdLst/>
            <a:ahLst/>
            <a:cxnLst/>
            <a:rect l="l" t="t" r="r" b="b"/>
            <a:pathLst>
              <a:path w="871220" h="874395">
                <a:moveTo>
                  <a:pt x="36" y="0"/>
                </a:moveTo>
                <a:lnTo>
                  <a:pt x="702" y="50222"/>
                </a:lnTo>
                <a:lnTo>
                  <a:pt x="4369" y="100701"/>
                </a:lnTo>
                <a:lnTo>
                  <a:pt x="9142" y="138682"/>
                </a:lnTo>
                <a:lnTo>
                  <a:pt x="15691" y="176734"/>
                </a:lnTo>
                <a:lnTo>
                  <a:pt x="32926" y="248469"/>
                </a:lnTo>
                <a:lnTo>
                  <a:pt x="51623" y="305911"/>
                </a:lnTo>
                <a:lnTo>
                  <a:pt x="74105" y="361224"/>
                </a:lnTo>
                <a:lnTo>
                  <a:pt x="100203" y="414302"/>
                </a:lnTo>
                <a:lnTo>
                  <a:pt x="129746" y="465041"/>
                </a:lnTo>
                <a:lnTo>
                  <a:pt x="162566" y="513336"/>
                </a:lnTo>
                <a:lnTo>
                  <a:pt x="198492" y="559082"/>
                </a:lnTo>
                <a:lnTo>
                  <a:pt x="237356" y="602175"/>
                </a:lnTo>
                <a:lnTo>
                  <a:pt x="278987" y="642510"/>
                </a:lnTo>
                <a:lnTo>
                  <a:pt x="323216" y="679983"/>
                </a:lnTo>
                <a:lnTo>
                  <a:pt x="369873" y="714488"/>
                </a:lnTo>
                <a:lnTo>
                  <a:pt x="418789" y="745922"/>
                </a:lnTo>
                <a:lnTo>
                  <a:pt x="469794" y="774179"/>
                </a:lnTo>
                <a:lnTo>
                  <a:pt x="522719" y="799154"/>
                </a:lnTo>
                <a:lnTo>
                  <a:pt x="577393" y="820744"/>
                </a:lnTo>
                <a:lnTo>
                  <a:pt x="633648" y="838843"/>
                </a:lnTo>
                <a:lnTo>
                  <a:pt x="691314" y="853348"/>
                </a:lnTo>
                <a:lnTo>
                  <a:pt x="750220" y="864152"/>
                </a:lnTo>
                <a:lnTo>
                  <a:pt x="810198" y="871152"/>
                </a:lnTo>
                <a:lnTo>
                  <a:pt x="871078" y="874242"/>
                </a:lnTo>
                <a:lnTo>
                  <a:pt x="806160" y="864304"/>
                </a:lnTo>
                <a:lnTo>
                  <a:pt x="741847" y="851028"/>
                </a:lnTo>
                <a:lnTo>
                  <a:pt x="678414" y="834378"/>
                </a:lnTo>
                <a:lnTo>
                  <a:pt x="616134" y="814318"/>
                </a:lnTo>
                <a:lnTo>
                  <a:pt x="555282" y="790811"/>
                </a:lnTo>
                <a:lnTo>
                  <a:pt x="496131" y="763821"/>
                </a:lnTo>
                <a:lnTo>
                  <a:pt x="438956" y="733312"/>
                </a:lnTo>
                <a:lnTo>
                  <a:pt x="384029" y="699248"/>
                </a:lnTo>
                <a:lnTo>
                  <a:pt x="331625" y="661593"/>
                </a:lnTo>
                <a:lnTo>
                  <a:pt x="282019" y="620310"/>
                </a:lnTo>
                <a:lnTo>
                  <a:pt x="235483" y="575364"/>
                </a:lnTo>
                <a:lnTo>
                  <a:pt x="192292" y="526717"/>
                </a:lnTo>
                <a:lnTo>
                  <a:pt x="152719" y="474334"/>
                </a:lnTo>
                <a:lnTo>
                  <a:pt x="117038" y="418179"/>
                </a:lnTo>
                <a:lnTo>
                  <a:pt x="85525" y="358215"/>
                </a:lnTo>
                <a:lnTo>
                  <a:pt x="58451" y="294406"/>
                </a:lnTo>
                <a:lnTo>
                  <a:pt x="36091" y="226717"/>
                </a:lnTo>
                <a:lnTo>
                  <a:pt x="18720" y="155110"/>
                </a:lnTo>
                <a:lnTo>
                  <a:pt x="6610" y="79549"/>
                </a:lnTo>
                <a:lnTo>
                  <a:pt x="36" y="0"/>
                </a:lnTo>
                <a:close/>
              </a:path>
            </a:pathLst>
          </a:custGeom>
          <a:solidFill>
            <a:srgbClr val="78D7F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178718" y="5407990"/>
            <a:ext cx="177768" cy="41374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4178718" y="5407990"/>
            <a:ext cx="177768" cy="41374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4179252" y="4002735"/>
            <a:ext cx="536219" cy="166926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4179252" y="4002735"/>
            <a:ext cx="536219" cy="166926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4179252" y="4002735"/>
            <a:ext cx="536219" cy="166926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391548" y="5385337"/>
            <a:ext cx="1316990" cy="928369"/>
          </a:xfrm>
          <a:custGeom>
            <a:avLst/>
            <a:gdLst/>
            <a:ahLst/>
            <a:cxnLst/>
            <a:rect l="l" t="t" r="r" b="b"/>
            <a:pathLst>
              <a:path w="1316989" h="928370">
                <a:moveTo>
                  <a:pt x="0" y="743343"/>
                </a:moveTo>
                <a:lnTo>
                  <a:pt x="38555" y="772755"/>
                </a:lnTo>
                <a:lnTo>
                  <a:pt x="78439" y="799709"/>
                </a:lnTo>
                <a:lnTo>
                  <a:pt x="119534" y="824177"/>
                </a:lnTo>
                <a:lnTo>
                  <a:pt x="161722" y="846134"/>
                </a:lnTo>
                <a:lnTo>
                  <a:pt x="204885" y="865553"/>
                </a:lnTo>
                <a:lnTo>
                  <a:pt x="248906" y="882406"/>
                </a:lnTo>
                <a:lnTo>
                  <a:pt x="293667" y="896668"/>
                </a:lnTo>
                <a:lnTo>
                  <a:pt x="339051" y="908311"/>
                </a:lnTo>
                <a:lnTo>
                  <a:pt x="384940" y="917309"/>
                </a:lnTo>
                <a:lnTo>
                  <a:pt x="431217" y="923635"/>
                </a:lnTo>
                <a:lnTo>
                  <a:pt x="477763" y="927263"/>
                </a:lnTo>
                <a:lnTo>
                  <a:pt x="524462" y="928166"/>
                </a:lnTo>
                <a:lnTo>
                  <a:pt x="571195" y="926317"/>
                </a:lnTo>
                <a:lnTo>
                  <a:pt x="617845" y="921690"/>
                </a:lnTo>
                <a:lnTo>
                  <a:pt x="664295" y="914257"/>
                </a:lnTo>
                <a:lnTo>
                  <a:pt x="710427" y="903993"/>
                </a:lnTo>
                <a:lnTo>
                  <a:pt x="716085" y="902368"/>
                </a:lnTo>
                <a:lnTo>
                  <a:pt x="475123" y="902368"/>
                </a:lnTo>
                <a:lnTo>
                  <a:pt x="405036" y="898771"/>
                </a:lnTo>
                <a:lnTo>
                  <a:pt x="335023" y="888942"/>
                </a:lnTo>
                <a:lnTo>
                  <a:pt x="265483" y="872796"/>
                </a:lnTo>
                <a:lnTo>
                  <a:pt x="196813" y="850248"/>
                </a:lnTo>
                <a:lnTo>
                  <a:pt x="129411" y="821214"/>
                </a:lnTo>
                <a:lnTo>
                  <a:pt x="63674" y="785607"/>
                </a:lnTo>
                <a:lnTo>
                  <a:pt x="0" y="743343"/>
                </a:lnTo>
                <a:close/>
              </a:path>
              <a:path w="1316989" h="928370">
                <a:moveTo>
                  <a:pt x="1296157" y="0"/>
                </a:moveTo>
                <a:lnTo>
                  <a:pt x="1277476" y="42328"/>
                </a:lnTo>
                <a:lnTo>
                  <a:pt x="1273800" y="90707"/>
                </a:lnTo>
                <a:lnTo>
                  <a:pt x="1273352" y="122186"/>
                </a:lnTo>
                <a:lnTo>
                  <a:pt x="1273016" y="141383"/>
                </a:lnTo>
                <a:lnTo>
                  <a:pt x="1270284" y="180364"/>
                </a:lnTo>
                <a:lnTo>
                  <a:pt x="1265277" y="219369"/>
                </a:lnTo>
                <a:lnTo>
                  <a:pt x="1258560" y="257487"/>
                </a:lnTo>
                <a:lnTo>
                  <a:pt x="1246516" y="311011"/>
                </a:lnTo>
                <a:lnTo>
                  <a:pt x="1233801" y="357421"/>
                </a:lnTo>
                <a:lnTo>
                  <a:pt x="1219102" y="402925"/>
                </a:lnTo>
                <a:lnTo>
                  <a:pt x="1177348" y="490456"/>
                </a:lnTo>
                <a:lnTo>
                  <a:pt x="1137363" y="554998"/>
                </a:lnTo>
                <a:lnTo>
                  <a:pt x="1092684" y="614330"/>
                </a:lnTo>
                <a:lnTo>
                  <a:pt x="1043707" y="668367"/>
                </a:lnTo>
                <a:lnTo>
                  <a:pt x="990830" y="717024"/>
                </a:lnTo>
                <a:lnTo>
                  <a:pt x="934452" y="760215"/>
                </a:lnTo>
                <a:lnTo>
                  <a:pt x="874968" y="797855"/>
                </a:lnTo>
                <a:lnTo>
                  <a:pt x="812777" y="829860"/>
                </a:lnTo>
                <a:lnTo>
                  <a:pt x="748276" y="856144"/>
                </a:lnTo>
                <a:lnTo>
                  <a:pt x="681863" y="876622"/>
                </a:lnTo>
                <a:lnTo>
                  <a:pt x="613934" y="891208"/>
                </a:lnTo>
                <a:lnTo>
                  <a:pt x="544889" y="899819"/>
                </a:lnTo>
                <a:lnTo>
                  <a:pt x="475123" y="902368"/>
                </a:lnTo>
                <a:lnTo>
                  <a:pt x="716085" y="902368"/>
                </a:lnTo>
                <a:lnTo>
                  <a:pt x="756122" y="890870"/>
                </a:lnTo>
                <a:lnTo>
                  <a:pt x="801265" y="874862"/>
                </a:lnTo>
                <a:lnTo>
                  <a:pt x="845736" y="855943"/>
                </a:lnTo>
                <a:lnTo>
                  <a:pt x="889419" y="834085"/>
                </a:lnTo>
                <a:lnTo>
                  <a:pt x="952572" y="796325"/>
                </a:lnTo>
                <a:lnTo>
                  <a:pt x="1011813" y="753392"/>
                </a:lnTo>
                <a:lnTo>
                  <a:pt x="1066792" y="705654"/>
                </a:lnTo>
                <a:lnTo>
                  <a:pt x="1117164" y="653476"/>
                </a:lnTo>
                <a:lnTo>
                  <a:pt x="1162580" y="597225"/>
                </a:lnTo>
                <a:lnTo>
                  <a:pt x="1202693" y="537266"/>
                </a:lnTo>
                <a:lnTo>
                  <a:pt x="1237156" y="473965"/>
                </a:lnTo>
                <a:lnTo>
                  <a:pt x="1265622" y="407690"/>
                </a:lnTo>
                <a:lnTo>
                  <a:pt x="1287743" y="338805"/>
                </a:lnTo>
                <a:lnTo>
                  <a:pt x="1303172" y="267677"/>
                </a:lnTo>
                <a:lnTo>
                  <a:pt x="1308855" y="229499"/>
                </a:lnTo>
                <a:lnTo>
                  <a:pt x="1315506" y="160560"/>
                </a:lnTo>
                <a:lnTo>
                  <a:pt x="1316829" y="102430"/>
                </a:lnTo>
                <a:lnTo>
                  <a:pt x="1315853" y="77763"/>
                </a:lnTo>
                <a:lnTo>
                  <a:pt x="1311347" y="37911"/>
                </a:lnTo>
                <a:lnTo>
                  <a:pt x="1300366" y="3909"/>
                </a:lnTo>
                <a:lnTo>
                  <a:pt x="12961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4062584" y="5474051"/>
            <a:ext cx="769620" cy="772160"/>
          </a:xfrm>
          <a:custGeom>
            <a:avLst/>
            <a:gdLst/>
            <a:ahLst/>
            <a:cxnLst/>
            <a:rect l="l" t="t" r="r" b="b"/>
            <a:pathLst>
              <a:path w="769620" h="772160">
                <a:moveTo>
                  <a:pt x="3" y="0"/>
                </a:moveTo>
                <a:lnTo>
                  <a:pt x="839" y="50197"/>
                </a:lnTo>
                <a:lnTo>
                  <a:pt x="5098" y="100729"/>
                </a:lnTo>
                <a:lnTo>
                  <a:pt x="10597" y="138765"/>
                </a:lnTo>
                <a:lnTo>
                  <a:pt x="28962" y="219356"/>
                </a:lnTo>
                <a:lnTo>
                  <a:pt x="45476" y="270084"/>
                </a:lnTo>
                <a:lnTo>
                  <a:pt x="65334" y="318932"/>
                </a:lnTo>
                <a:lnTo>
                  <a:pt x="88385" y="365806"/>
                </a:lnTo>
                <a:lnTo>
                  <a:pt x="114480" y="410615"/>
                </a:lnTo>
                <a:lnTo>
                  <a:pt x="143468" y="453265"/>
                </a:lnTo>
                <a:lnTo>
                  <a:pt x="175201" y="493665"/>
                </a:lnTo>
                <a:lnTo>
                  <a:pt x="209528" y="531721"/>
                </a:lnTo>
                <a:lnTo>
                  <a:pt x="246299" y="567342"/>
                </a:lnTo>
                <a:lnTo>
                  <a:pt x="285364" y="600435"/>
                </a:lnTo>
                <a:lnTo>
                  <a:pt x="326574" y="630907"/>
                </a:lnTo>
                <a:lnTo>
                  <a:pt x="369779" y="658666"/>
                </a:lnTo>
                <a:lnTo>
                  <a:pt x="414828" y="683619"/>
                </a:lnTo>
                <a:lnTo>
                  <a:pt x="461572" y="705675"/>
                </a:lnTo>
                <a:lnTo>
                  <a:pt x="509862" y="724739"/>
                </a:lnTo>
                <a:lnTo>
                  <a:pt x="559547" y="740721"/>
                </a:lnTo>
                <a:lnTo>
                  <a:pt x="610477" y="753528"/>
                </a:lnTo>
                <a:lnTo>
                  <a:pt x="662503" y="763066"/>
                </a:lnTo>
                <a:lnTo>
                  <a:pt x="715475" y="769244"/>
                </a:lnTo>
                <a:lnTo>
                  <a:pt x="769242" y="771969"/>
                </a:lnTo>
                <a:lnTo>
                  <a:pt x="711911" y="763192"/>
                </a:lnTo>
                <a:lnTo>
                  <a:pt x="655114" y="751468"/>
                </a:lnTo>
                <a:lnTo>
                  <a:pt x="599093" y="736764"/>
                </a:lnTo>
                <a:lnTo>
                  <a:pt x="544090" y="719048"/>
                </a:lnTo>
                <a:lnTo>
                  <a:pt x="490348" y="698289"/>
                </a:lnTo>
                <a:lnTo>
                  <a:pt x="438108" y="674454"/>
                </a:lnTo>
                <a:lnTo>
                  <a:pt x="387612" y="647512"/>
                </a:lnTo>
                <a:lnTo>
                  <a:pt x="339103" y="617431"/>
                </a:lnTo>
                <a:lnTo>
                  <a:pt x="292821" y="584179"/>
                </a:lnTo>
                <a:lnTo>
                  <a:pt x="249010" y="547724"/>
                </a:lnTo>
                <a:lnTo>
                  <a:pt x="207911" y="508034"/>
                </a:lnTo>
                <a:lnTo>
                  <a:pt x="169767" y="465077"/>
                </a:lnTo>
                <a:lnTo>
                  <a:pt x="134818" y="418822"/>
                </a:lnTo>
                <a:lnTo>
                  <a:pt x="103308" y="369237"/>
                </a:lnTo>
                <a:lnTo>
                  <a:pt x="75478" y="316289"/>
                </a:lnTo>
                <a:lnTo>
                  <a:pt x="51571" y="259947"/>
                </a:lnTo>
                <a:lnTo>
                  <a:pt x="31827" y="200179"/>
                </a:lnTo>
                <a:lnTo>
                  <a:pt x="16490" y="136953"/>
                </a:lnTo>
                <a:lnTo>
                  <a:pt x="5801" y="70237"/>
                </a:lnTo>
                <a:lnTo>
                  <a:pt x="3" y="0"/>
                </a:lnTo>
                <a:close/>
              </a:path>
            </a:pathLst>
          </a:custGeom>
          <a:solidFill>
            <a:srgbClr val="8EDBF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4859148" y="5132285"/>
            <a:ext cx="847024" cy="48717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4859148" y="5132285"/>
            <a:ext cx="847024" cy="48717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4859148" y="5132285"/>
            <a:ext cx="847024" cy="48717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4859148" y="5132285"/>
            <a:ext cx="847024" cy="48717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5083064" y="4614179"/>
            <a:ext cx="285750" cy="477520"/>
          </a:xfrm>
          <a:custGeom>
            <a:avLst/>
            <a:gdLst/>
            <a:ahLst/>
            <a:cxnLst/>
            <a:rect l="l" t="t" r="r" b="b"/>
            <a:pathLst>
              <a:path w="285750" h="477520">
                <a:moveTo>
                  <a:pt x="142967" y="0"/>
                </a:moveTo>
                <a:lnTo>
                  <a:pt x="125487" y="36954"/>
                </a:lnTo>
                <a:lnTo>
                  <a:pt x="108805" y="71209"/>
                </a:lnTo>
                <a:lnTo>
                  <a:pt x="84831" y="118712"/>
                </a:lnTo>
                <a:lnTo>
                  <a:pt x="42985" y="198702"/>
                </a:lnTo>
                <a:lnTo>
                  <a:pt x="36646" y="210934"/>
                </a:lnTo>
                <a:lnTo>
                  <a:pt x="15259" y="256743"/>
                </a:lnTo>
                <a:lnTo>
                  <a:pt x="1771" y="305382"/>
                </a:lnTo>
                <a:lnTo>
                  <a:pt x="0" y="329524"/>
                </a:lnTo>
                <a:lnTo>
                  <a:pt x="719" y="344611"/>
                </a:lnTo>
                <a:lnTo>
                  <a:pt x="10977" y="386821"/>
                </a:lnTo>
                <a:lnTo>
                  <a:pt x="31924" y="423028"/>
                </a:lnTo>
                <a:lnTo>
                  <a:pt x="61686" y="451397"/>
                </a:lnTo>
                <a:lnTo>
                  <a:pt x="98385" y="470092"/>
                </a:lnTo>
                <a:lnTo>
                  <a:pt x="140147" y="477278"/>
                </a:lnTo>
                <a:lnTo>
                  <a:pt x="142827" y="477304"/>
                </a:lnTo>
                <a:lnTo>
                  <a:pt x="157367" y="476557"/>
                </a:lnTo>
                <a:lnTo>
                  <a:pt x="198199" y="465941"/>
                </a:lnTo>
                <a:lnTo>
                  <a:pt x="233359" y="444281"/>
                </a:lnTo>
                <a:lnTo>
                  <a:pt x="260930" y="413530"/>
                </a:lnTo>
                <a:lnTo>
                  <a:pt x="278998" y="375643"/>
                </a:lnTo>
                <a:lnTo>
                  <a:pt x="285648" y="332575"/>
                </a:lnTo>
                <a:lnTo>
                  <a:pt x="285006" y="319444"/>
                </a:lnTo>
                <a:lnTo>
                  <a:pt x="270831" y="267959"/>
                </a:lnTo>
                <a:lnTo>
                  <a:pt x="254144" y="231907"/>
                </a:lnTo>
                <a:lnTo>
                  <a:pt x="223277" y="174671"/>
                </a:lnTo>
                <a:lnTo>
                  <a:pt x="217206" y="163461"/>
                </a:lnTo>
                <a:lnTo>
                  <a:pt x="195264" y="121536"/>
                </a:lnTo>
                <a:lnTo>
                  <a:pt x="177875" y="85228"/>
                </a:lnTo>
                <a:lnTo>
                  <a:pt x="157857" y="39024"/>
                </a:lnTo>
                <a:lnTo>
                  <a:pt x="144727" y="4898"/>
                </a:lnTo>
                <a:lnTo>
                  <a:pt x="142967" y="0"/>
                </a:lnTo>
                <a:close/>
              </a:path>
            </a:pathLst>
          </a:custGeom>
          <a:solidFill>
            <a:srgbClr val="E1F5FD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5084203" y="4617186"/>
            <a:ext cx="283387" cy="47313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5084203" y="4617186"/>
            <a:ext cx="283387" cy="47313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5104244" y="4624730"/>
            <a:ext cx="204611" cy="38267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5104244" y="4624730"/>
            <a:ext cx="204611" cy="38267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5104244" y="4624730"/>
            <a:ext cx="204611" cy="38267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5097146" y="4634979"/>
            <a:ext cx="125095" cy="285115"/>
          </a:xfrm>
          <a:custGeom>
            <a:avLst/>
            <a:gdLst/>
            <a:ahLst/>
            <a:cxnLst/>
            <a:rect l="l" t="t" r="r" b="b"/>
            <a:pathLst>
              <a:path w="125095" h="285114">
                <a:moveTo>
                  <a:pt x="124739" y="0"/>
                </a:moveTo>
                <a:lnTo>
                  <a:pt x="107409" y="41734"/>
                </a:lnTo>
                <a:lnTo>
                  <a:pt x="84377" y="87953"/>
                </a:lnTo>
                <a:lnTo>
                  <a:pt x="58995" y="135991"/>
                </a:lnTo>
                <a:lnTo>
                  <a:pt x="50592" y="151947"/>
                </a:lnTo>
                <a:lnTo>
                  <a:pt x="27291" y="198267"/>
                </a:lnTo>
                <a:lnTo>
                  <a:pt x="9464" y="240190"/>
                </a:lnTo>
                <a:lnTo>
                  <a:pt x="0" y="284645"/>
                </a:lnTo>
                <a:lnTo>
                  <a:pt x="1050" y="274710"/>
                </a:lnTo>
                <a:lnTo>
                  <a:pt x="3517" y="263535"/>
                </a:lnTo>
                <a:lnTo>
                  <a:pt x="17968" y="223888"/>
                </a:lnTo>
                <a:lnTo>
                  <a:pt x="39947" y="177809"/>
                </a:lnTo>
                <a:lnTo>
                  <a:pt x="74185" y="112486"/>
                </a:lnTo>
                <a:lnTo>
                  <a:pt x="82658" y="96336"/>
                </a:lnTo>
                <a:lnTo>
                  <a:pt x="105546" y="50418"/>
                </a:lnTo>
                <a:lnTo>
                  <a:pt x="121589" y="11053"/>
                </a:lnTo>
                <a:lnTo>
                  <a:pt x="124739" y="0"/>
                </a:lnTo>
                <a:close/>
              </a:path>
            </a:pathLst>
          </a:custGeom>
          <a:solidFill>
            <a:srgbClr val="45D0F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5086499" y="4956476"/>
            <a:ext cx="142240" cy="132080"/>
          </a:xfrm>
          <a:custGeom>
            <a:avLst/>
            <a:gdLst/>
            <a:ahLst/>
            <a:cxnLst/>
            <a:rect l="l" t="t" r="r" b="b"/>
            <a:pathLst>
              <a:path w="142239" h="132079">
                <a:moveTo>
                  <a:pt x="0" y="0"/>
                </a:moveTo>
                <a:lnTo>
                  <a:pt x="11636" y="47315"/>
                </a:lnTo>
                <a:lnTo>
                  <a:pt x="33270" y="81770"/>
                </a:lnTo>
                <a:lnTo>
                  <a:pt x="63594" y="108272"/>
                </a:lnTo>
                <a:lnTo>
                  <a:pt x="100441" y="125485"/>
                </a:lnTo>
                <a:lnTo>
                  <a:pt x="141645" y="132075"/>
                </a:lnTo>
                <a:lnTo>
                  <a:pt x="128329" y="129938"/>
                </a:lnTo>
                <a:lnTo>
                  <a:pt x="115185" y="126928"/>
                </a:lnTo>
                <a:lnTo>
                  <a:pt x="77691" y="112540"/>
                </a:lnTo>
                <a:lnTo>
                  <a:pt x="45010" y="89863"/>
                </a:lnTo>
                <a:lnTo>
                  <a:pt x="19593" y="58575"/>
                </a:lnTo>
                <a:lnTo>
                  <a:pt x="3890" y="18352"/>
                </a:lnTo>
                <a:lnTo>
                  <a:pt x="1237" y="2904"/>
                </a:lnTo>
                <a:lnTo>
                  <a:pt x="0" y="0"/>
                </a:lnTo>
                <a:close/>
              </a:path>
            </a:pathLst>
          </a:custGeom>
          <a:solidFill>
            <a:srgbClr val="78D7F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5112914" y="4936176"/>
            <a:ext cx="27825" cy="6721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5112914" y="4936176"/>
            <a:ext cx="27825" cy="6721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5112880" y="4707420"/>
            <a:ext cx="87249" cy="27161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5112880" y="4707420"/>
            <a:ext cx="87249" cy="27161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5112880" y="4707420"/>
            <a:ext cx="87249" cy="27161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5157512" y="4932803"/>
            <a:ext cx="203835" cy="151130"/>
          </a:xfrm>
          <a:custGeom>
            <a:avLst/>
            <a:gdLst/>
            <a:ahLst/>
            <a:cxnLst/>
            <a:rect l="l" t="t" r="r" b="b"/>
            <a:pathLst>
              <a:path w="203835" h="151129">
                <a:moveTo>
                  <a:pt x="0" y="127243"/>
                </a:moveTo>
                <a:lnTo>
                  <a:pt x="39915" y="147185"/>
                </a:lnTo>
                <a:lnTo>
                  <a:pt x="76676" y="151007"/>
                </a:lnTo>
                <a:lnTo>
                  <a:pt x="89493" y="149901"/>
                </a:lnTo>
                <a:lnTo>
                  <a:pt x="102362" y="147526"/>
                </a:lnTo>
                <a:lnTo>
                  <a:pt x="107050" y="146171"/>
                </a:lnTo>
                <a:lnTo>
                  <a:pt x="67102" y="146171"/>
                </a:lnTo>
                <a:lnTo>
                  <a:pt x="55650" y="145653"/>
                </a:lnTo>
                <a:lnTo>
                  <a:pt x="44221" y="144093"/>
                </a:lnTo>
                <a:lnTo>
                  <a:pt x="32878" y="141483"/>
                </a:lnTo>
                <a:lnTo>
                  <a:pt x="21685" y="137810"/>
                </a:lnTo>
                <a:lnTo>
                  <a:pt x="10704" y="133067"/>
                </a:lnTo>
                <a:lnTo>
                  <a:pt x="0" y="127243"/>
                </a:lnTo>
                <a:close/>
              </a:path>
              <a:path w="203835" h="151129">
                <a:moveTo>
                  <a:pt x="200732" y="0"/>
                </a:moveTo>
                <a:lnTo>
                  <a:pt x="199164" y="844"/>
                </a:lnTo>
                <a:lnTo>
                  <a:pt x="197855" y="5843"/>
                </a:lnTo>
                <a:lnTo>
                  <a:pt x="197141" y="15239"/>
                </a:lnTo>
                <a:lnTo>
                  <a:pt x="197050" y="19981"/>
                </a:lnTo>
                <a:lnTo>
                  <a:pt x="195725" y="35647"/>
                </a:lnTo>
                <a:lnTo>
                  <a:pt x="183190" y="74674"/>
                </a:lnTo>
                <a:lnTo>
                  <a:pt x="160715" y="105559"/>
                </a:lnTo>
                <a:lnTo>
                  <a:pt x="122478" y="133473"/>
                </a:lnTo>
                <a:lnTo>
                  <a:pt x="78513" y="145656"/>
                </a:lnTo>
                <a:lnTo>
                  <a:pt x="67102" y="146171"/>
                </a:lnTo>
                <a:lnTo>
                  <a:pt x="107050" y="146171"/>
                </a:lnTo>
                <a:lnTo>
                  <a:pt x="152031" y="123153"/>
                </a:lnTo>
                <a:lnTo>
                  <a:pt x="180006" y="94793"/>
                </a:lnTo>
                <a:lnTo>
                  <a:pt x="200678" y="49649"/>
                </a:lnTo>
                <a:lnTo>
                  <a:pt x="203625" y="19981"/>
                </a:lnTo>
                <a:lnTo>
                  <a:pt x="203300" y="9810"/>
                </a:lnTo>
                <a:lnTo>
                  <a:pt x="202223" y="3069"/>
                </a:lnTo>
                <a:lnTo>
                  <a:pt x="2007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5093742" y="4955766"/>
            <a:ext cx="120014" cy="116839"/>
          </a:xfrm>
          <a:custGeom>
            <a:avLst/>
            <a:gdLst/>
            <a:ahLst/>
            <a:cxnLst/>
            <a:rect l="l" t="t" r="r" b="b"/>
            <a:pathLst>
              <a:path w="120014" h="116839">
                <a:moveTo>
                  <a:pt x="0" y="0"/>
                </a:moveTo>
                <a:lnTo>
                  <a:pt x="11602" y="44741"/>
                </a:lnTo>
                <a:lnTo>
                  <a:pt x="34695" y="78038"/>
                </a:lnTo>
                <a:lnTo>
                  <a:pt x="67084" y="101996"/>
                </a:lnTo>
                <a:lnTo>
                  <a:pt x="105994" y="114905"/>
                </a:lnTo>
                <a:lnTo>
                  <a:pt x="119933" y="116457"/>
                </a:lnTo>
                <a:lnTo>
                  <a:pt x="107396" y="114243"/>
                </a:lnTo>
                <a:lnTo>
                  <a:pt x="94923" y="110990"/>
                </a:lnTo>
                <a:lnTo>
                  <a:pt x="59259" y="94830"/>
                </a:lnTo>
                <a:lnTo>
                  <a:pt x="29092" y="68739"/>
                </a:lnTo>
                <a:lnTo>
                  <a:pt x="8107" y="32291"/>
                </a:lnTo>
                <a:lnTo>
                  <a:pt x="1039" y="2027"/>
                </a:lnTo>
                <a:lnTo>
                  <a:pt x="0" y="0"/>
                </a:lnTo>
                <a:close/>
              </a:path>
            </a:pathLst>
          </a:custGeom>
          <a:solidFill>
            <a:srgbClr val="8EDBF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5471017" y="4843145"/>
            <a:ext cx="85725" cy="144780"/>
          </a:xfrm>
          <a:custGeom>
            <a:avLst/>
            <a:gdLst/>
            <a:ahLst/>
            <a:cxnLst/>
            <a:rect l="l" t="t" r="r" b="b"/>
            <a:pathLst>
              <a:path w="85725" h="144779">
                <a:moveTo>
                  <a:pt x="43192" y="0"/>
                </a:moveTo>
                <a:lnTo>
                  <a:pt x="23928" y="39070"/>
                </a:lnTo>
                <a:lnTo>
                  <a:pt x="7962" y="69634"/>
                </a:lnTo>
                <a:lnTo>
                  <a:pt x="3568" y="79832"/>
                </a:lnTo>
                <a:lnTo>
                  <a:pt x="1955" y="84391"/>
                </a:lnTo>
                <a:lnTo>
                  <a:pt x="304" y="92824"/>
                </a:lnTo>
                <a:lnTo>
                  <a:pt x="115" y="95082"/>
                </a:lnTo>
                <a:lnTo>
                  <a:pt x="0" y="100164"/>
                </a:lnTo>
                <a:lnTo>
                  <a:pt x="2330" y="114475"/>
                </a:lnTo>
                <a:lnTo>
                  <a:pt x="8805" y="126820"/>
                </a:lnTo>
                <a:lnTo>
                  <a:pt x="18644" y="136408"/>
                </a:lnTo>
                <a:lnTo>
                  <a:pt x="31071" y="142445"/>
                </a:lnTo>
                <a:lnTo>
                  <a:pt x="43154" y="144195"/>
                </a:lnTo>
                <a:lnTo>
                  <a:pt x="57176" y="141818"/>
                </a:lnTo>
                <a:lnTo>
                  <a:pt x="69275" y="135215"/>
                </a:lnTo>
                <a:lnTo>
                  <a:pt x="78673" y="125177"/>
                </a:lnTo>
                <a:lnTo>
                  <a:pt x="84593" y="112497"/>
                </a:lnTo>
                <a:lnTo>
                  <a:pt x="85183" y="95082"/>
                </a:lnTo>
                <a:lnTo>
                  <a:pt x="83507" y="85179"/>
                </a:lnTo>
                <a:lnTo>
                  <a:pt x="77879" y="72258"/>
                </a:lnTo>
                <a:lnTo>
                  <a:pt x="72536" y="62060"/>
                </a:lnTo>
                <a:lnTo>
                  <a:pt x="66246" y="50536"/>
                </a:lnTo>
                <a:lnTo>
                  <a:pt x="60425" y="39534"/>
                </a:lnTo>
                <a:lnTo>
                  <a:pt x="54129" y="26487"/>
                </a:lnTo>
                <a:lnTo>
                  <a:pt x="49028" y="14977"/>
                </a:lnTo>
                <a:lnTo>
                  <a:pt x="44767" y="4269"/>
                </a:lnTo>
                <a:lnTo>
                  <a:pt x="43192" y="0"/>
                </a:lnTo>
                <a:close/>
              </a:path>
            </a:pathLst>
          </a:custGeom>
          <a:solidFill>
            <a:srgbClr val="E1F5FD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5471363" y="4844059"/>
            <a:ext cx="85610" cy="14292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5471363" y="4844059"/>
            <a:ext cx="85610" cy="14292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5477545" y="4846332"/>
            <a:ext cx="61466" cy="11560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5477545" y="4846332"/>
            <a:ext cx="61466" cy="11560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5477545" y="4846332"/>
            <a:ext cx="61466" cy="11560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5475274" y="4852985"/>
            <a:ext cx="36830" cy="82550"/>
          </a:xfrm>
          <a:custGeom>
            <a:avLst/>
            <a:gdLst/>
            <a:ahLst/>
            <a:cxnLst/>
            <a:rect l="l" t="t" r="r" b="b"/>
            <a:pathLst>
              <a:path w="36829" h="82550">
                <a:moveTo>
                  <a:pt x="36659" y="0"/>
                </a:moveTo>
                <a:lnTo>
                  <a:pt x="32207" y="10431"/>
                </a:lnTo>
                <a:lnTo>
                  <a:pt x="26089" y="22450"/>
                </a:lnTo>
                <a:lnTo>
                  <a:pt x="19148" y="35343"/>
                </a:lnTo>
                <a:lnTo>
                  <a:pt x="12226" y="48394"/>
                </a:lnTo>
                <a:lnTo>
                  <a:pt x="6167" y="60890"/>
                </a:lnTo>
                <a:lnTo>
                  <a:pt x="1811" y="72116"/>
                </a:lnTo>
                <a:lnTo>
                  <a:pt x="2" y="81358"/>
                </a:lnTo>
                <a:lnTo>
                  <a:pt x="0" y="82433"/>
                </a:lnTo>
                <a:lnTo>
                  <a:pt x="1824" y="73472"/>
                </a:lnTo>
                <a:lnTo>
                  <a:pt x="6233" y="62265"/>
                </a:lnTo>
                <a:lnTo>
                  <a:pt x="12360" y="49596"/>
                </a:lnTo>
                <a:lnTo>
                  <a:pt x="26288" y="23012"/>
                </a:lnTo>
                <a:lnTo>
                  <a:pt x="32352" y="10667"/>
                </a:lnTo>
                <a:lnTo>
                  <a:pt x="36659" y="0"/>
                </a:lnTo>
                <a:close/>
              </a:path>
            </a:pathLst>
          </a:custGeom>
          <a:solidFill>
            <a:srgbClr val="45D0F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5472059" y="4946549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0" y="0"/>
                </a:moveTo>
                <a:lnTo>
                  <a:pt x="26190" y="36408"/>
                </a:lnTo>
                <a:lnTo>
                  <a:pt x="39552" y="39724"/>
                </a:lnTo>
                <a:lnTo>
                  <a:pt x="27660" y="36477"/>
                </a:lnTo>
                <a:lnTo>
                  <a:pt x="16456" y="29953"/>
                </a:lnTo>
                <a:lnTo>
                  <a:pt x="7262" y="20016"/>
                </a:lnTo>
                <a:lnTo>
                  <a:pt x="1403" y="6530"/>
                </a:lnTo>
                <a:lnTo>
                  <a:pt x="0" y="0"/>
                </a:lnTo>
                <a:close/>
              </a:path>
            </a:pathLst>
          </a:custGeom>
          <a:solidFill>
            <a:srgbClr val="78D7F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5480002" y="4940388"/>
            <a:ext cx="9382" cy="2034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5480002" y="4940388"/>
            <a:ext cx="9382" cy="2034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5480037" y="4871313"/>
            <a:ext cx="26352" cy="8205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5480037" y="4871313"/>
            <a:ext cx="26352" cy="8205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5480037" y="4871313"/>
            <a:ext cx="26352" cy="8205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5500463" y="4939626"/>
            <a:ext cx="54610" cy="45720"/>
          </a:xfrm>
          <a:custGeom>
            <a:avLst/>
            <a:gdLst/>
            <a:ahLst/>
            <a:cxnLst/>
            <a:rect l="l" t="t" r="r" b="b"/>
            <a:pathLst>
              <a:path w="54610" h="45720">
                <a:moveTo>
                  <a:pt x="0" y="41568"/>
                </a:moveTo>
                <a:lnTo>
                  <a:pt x="7068" y="45185"/>
                </a:lnTo>
                <a:lnTo>
                  <a:pt x="20330" y="45155"/>
                </a:lnTo>
                <a:lnTo>
                  <a:pt x="22646" y="43955"/>
                </a:lnTo>
                <a:lnTo>
                  <a:pt x="11556" y="43955"/>
                </a:lnTo>
                <a:lnTo>
                  <a:pt x="0" y="41568"/>
                </a:lnTo>
                <a:close/>
              </a:path>
              <a:path w="54610" h="45720">
                <a:moveTo>
                  <a:pt x="31444" y="39395"/>
                </a:moveTo>
                <a:lnTo>
                  <a:pt x="23048" y="42864"/>
                </a:lnTo>
                <a:lnTo>
                  <a:pt x="11556" y="43955"/>
                </a:lnTo>
                <a:lnTo>
                  <a:pt x="22646" y="43955"/>
                </a:lnTo>
                <a:lnTo>
                  <a:pt x="31444" y="39395"/>
                </a:lnTo>
                <a:close/>
              </a:path>
              <a:path w="54610" h="45720">
                <a:moveTo>
                  <a:pt x="34485" y="37819"/>
                </a:moveTo>
                <a:lnTo>
                  <a:pt x="31444" y="39395"/>
                </a:lnTo>
                <a:lnTo>
                  <a:pt x="33720" y="38455"/>
                </a:lnTo>
                <a:lnTo>
                  <a:pt x="34485" y="37819"/>
                </a:lnTo>
                <a:close/>
              </a:path>
              <a:path w="54610" h="45720">
                <a:moveTo>
                  <a:pt x="53280" y="0"/>
                </a:moveTo>
                <a:lnTo>
                  <a:pt x="52595" y="5656"/>
                </a:lnTo>
                <a:lnTo>
                  <a:pt x="52608" y="11892"/>
                </a:lnTo>
                <a:lnTo>
                  <a:pt x="50068" y="19270"/>
                </a:lnTo>
                <a:lnTo>
                  <a:pt x="49585" y="20337"/>
                </a:lnTo>
                <a:lnTo>
                  <a:pt x="42818" y="30892"/>
                </a:lnTo>
                <a:lnTo>
                  <a:pt x="34485" y="37819"/>
                </a:lnTo>
                <a:lnTo>
                  <a:pt x="36526" y="36762"/>
                </a:lnTo>
                <a:lnTo>
                  <a:pt x="46764" y="28174"/>
                </a:lnTo>
                <a:lnTo>
                  <a:pt x="52314" y="19209"/>
                </a:lnTo>
                <a:lnTo>
                  <a:pt x="54112" y="4258"/>
                </a:lnTo>
                <a:lnTo>
                  <a:pt x="532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5474251" y="4946337"/>
            <a:ext cx="27940" cy="34290"/>
          </a:xfrm>
          <a:custGeom>
            <a:avLst/>
            <a:gdLst/>
            <a:ahLst/>
            <a:cxnLst/>
            <a:rect l="l" t="t" r="r" b="b"/>
            <a:pathLst>
              <a:path w="27939" h="34289">
                <a:moveTo>
                  <a:pt x="16534" y="28378"/>
                </a:moveTo>
                <a:lnTo>
                  <a:pt x="18869" y="30424"/>
                </a:lnTo>
                <a:lnTo>
                  <a:pt x="27653" y="33736"/>
                </a:lnTo>
                <a:lnTo>
                  <a:pt x="16534" y="28378"/>
                </a:lnTo>
                <a:close/>
              </a:path>
              <a:path w="27939" h="34289">
                <a:moveTo>
                  <a:pt x="12820" y="25125"/>
                </a:moveTo>
                <a:lnTo>
                  <a:pt x="15467" y="27864"/>
                </a:lnTo>
                <a:lnTo>
                  <a:pt x="16534" y="28378"/>
                </a:lnTo>
                <a:lnTo>
                  <a:pt x="12820" y="25125"/>
                </a:lnTo>
                <a:close/>
              </a:path>
              <a:path w="27939" h="34289">
                <a:moveTo>
                  <a:pt x="8471" y="20623"/>
                </a:moveTo>
                <a:lnTo>
                  <a:pt x="9154" y="21912"/>
                </a:lnTo>
                <a:lnTo>
                  <a:pt x="12820" y="25125"/>
                </a:lnTo>
                <a:lnTo>
                  <a:pt x="8471" y="20623"/>
                </a:lnTo>
                <a:close/>
              </a:path>
              <a:path w="27939" h="34289">
                <a:moveTo>
                  <a:pt x="2180" y="8735"/>
                </a:moveTo>
                <a:lnTo>
                  <a:pt x="6150" y="18220"/>
                </a:lnTo>
                <a:lnTo>
                  <a:pt x="8471" y="20623"/>
                </a:lnTo>
                <a:lnTo>
                  <a:pt x="2180" y="8735"/>
                </a:lnTo>
                <a:close/>
              </a:path>
              <a:path w="27939" h="34289">
                <a:moveTo>
                  <a:pt x="1778" y="7775"/>
                </a:moveTo>
                <a:lnTo>
                  <a:pt x="1859" y="8129"/>
                </a:lnTo>
                <a:lnTo>
                  <a:pt x="2180" y="8735"/>
                </a:lnTo>
                <a:lnTo>
                  <a:pt x="1778" y="7775"/>
                </a:lnTo>
                <a:close/>
              </a:path>
              <a:path w="27939" h="34289">
                <a:moveTo>
                  <a:pt x="0" y="0"/>
                </a:moveTo>
                <a:lnTo>
                  <a:pt x="253" y="2755"/>
                </a:lnTo>
                <a:lnTo>
                  <a:pt x="825" y="5499"/>
                </a:lnTo>
                <a:lnTo>
                  <a:pt x="1778" y="7775"/>
                </a:lnTo>
                <a:lnTo>
                  <a:pt x="0" y="0"/>
                </a:lnTo>
                <a:close/>
              </a:path>
            </a:pathLst>
          </a:custGeom>
          <a:solidFill>
            <a:srgbClr val="8EDBF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5003604" y="4296803"/>
            <a:ext cx="165100" cy="275590"/>
          </a:xfrm>
          <a:custGeom>
            <a:avLst/>
            <a:gdLst/>
            <a:ahLst/>
            <a:cxnLst/>
            <a:rect l="l" t="t" r="r" b="b"/>
            <a:pathLst>
              <a:path w="165100" h="275589">
                <a:moveTo>
                  <a:pt x="82542" y="0"/>
                </a:moveTo>
                <a:lnTo>
                  <a:pt x="65423" y="35822"/>
                </a:lnTo>
                <a:lnTo>
                  <a:pt x="47030" y="72287"/>
                </a:lnTo>
                <a:lnTo>
                  <a:pt x="22827" y="118566"/>
                </a:lnTo>
                <a:lnTo>
                  <a:pt x="17084" y="129861"/>
                </a:lnTo>
                <a:lnTo>
                  <a:pt x="720" y="179347"/>
                </a:lnTo>
                <a:lnTo>
                  <a:pt x="0" y="190099"/>
                </a:lnTo>
                <a:lnTo>
                  <a:pt x="1229" y="205055"/>
                </a:lnTo>
                <a:lnTo>
                  <a:pt x="18037" y="243730"/>
                </a:lnTo>
                <a:lnTo>
                  <a:pt x="50166" y="268880"/>
                </a:lnTo>
                <a:lnTo>
                  <a:pt x="82466" y="275602"/>
                </a:lnTo>
                <a:lnTo>
                  <a:pt x="96853" y="274325"/>
                </a:lnTo>
                <a:lnTo>
                  <a:pt x="134294" y="256905"/>
                </a:lnTo>
                <a:lnTo>
                  <a:pt x="158679" y="223661"/>
                </a:lnTo>
                <a:lnTo>
                  <a:pt x="164841" y="195601"/>
                </a:lnTo>
                <a:lnTo>
                  <a:pt x="164003" y="181302"/>
                </a:lnTo>
                <a:lnTo>
                  <a:pt x="146989" y="134266"/>
                </a:lnTo>
                <a:lnTo>
                  <a:pt x="127637" y="98496"/>
                </a:lnTo>
                <a:lnTo>
                  <a:pt x="121794" y="87628"/>
                </a:lnTo>
                <a:lnTo>
                  <a:pt x="100394" y="44219"/>
                </a:lnTo>
                <a:lnTo>
                  <a:pt x="85875" y="9056"/>
                </a:lnTo>
                <a:lnTo>
                  <a:pt x="82542" y="0"/>
                </a:lnTo>
                <a:close/>
              </a:path>
            </a:pathLst>
          </a:custGeom>
          <a:solidFill>
            <a:srgbClr val="E1F5FD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5004257" y="4298531"/>
            <a:ext cx="163626" cy="27320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5004257" y="4298531"/>
            <a:ext cx="163626" cy="27320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5015839" y="4302899"/>
            <a:ext cx="118125" cy="220967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5015839" y="4302899"/>
            <a:ext cx="118125" cy="220967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5015839" y="4302899"/>
            <a:ext cx="118125" cy="220967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5011718" y="4309931"/>
            <a:ext cx="71755" cy="163830"/>
          </a:xfrm>
          <a:custGeom>
            <a:avLst/>
            <a:gdLst/>
            <a:ahLst/>
            <a:cxnLst/>
            <a:rect l="l" t="t" r="r" b="b"/>
            <a:pathLst>
              <a:path w="71754" h="163829">
                <a:moveTo>
                  <a:pt x="71755" y="0"/>
                </a:moveTo>
                <a:lnTo>
                  <a:pt x="50180" y="47079"/>
                </a:lnTo>
                <a:lnTo>
                  <a:pt x="29540" y="86081"/>
                </a:lnTo>
                <a:lnTo>
                  <a:pt x="22903" y="98906"/>
                </a:lnTo>
                <a:lnTo>
                  <a:pt x="6597" y="134545"/>
                </a:lnTo>
                <a:lnTo>
                  <a:pt x="0" y="162468"/>
                </a:lnTo>
                <a:lnTo>
                  <a:pt x="12" y="163241"/>
                </a:lnTo>
                <a:lnTo>
                  <a:pt x="1116" y="154907"/>
                </a:lnTo>
                <a:lnTo>
                  <a:pt x="3789" y="145202"/>
                </a:lnTo>
                <a:lnTo>
                  <a:pt x="18849" y="110010"/>
                </a:lnTo>
                <a:lnTo>
                  <a:pt x="46479" y="56925"/>
                </a:lnTo>
                <a:lnTo>
                  <a:pt x="53149" y="43985"/>
                </a:lnTo>
                <a:lnTo>
                  <a:pt x="59250" y="31608"/>
                </a:lnTo>
                <a:lnTo>
                  <a:pt x="64543" y="20008"/>
                </a:lnTo>
                <a:lnTo>
                  <a:pt x="68791" y="9401"/>
                </a:lnTo>
                <a:lnTo>
                  <a:pt x="71755" y="0"/>
                </a:lnTo>
                <a:close/>
              </a:path>
            </a:pathLst>
          </a:custGeom>
          <a:solidFill>
            <a:srgbClr val="45D0F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5005578" y="4489490"/>
            <a:ext cx="80645" cy="81280"/>
          </a:xfrm>
          <a:custGeom>
            <a:avLst/>
            <a:gdLst/>
            <a:ahLst/>
            <a:cxnLst/>
            <a:rect l="l" t="t" r="r" b="b"/>
            <a:pathLst>
              <a:path w="80645" h="81279">
                <a:moveTo>
                  <a:pt x="146" y="0"/>
                </a:moveTo>
                <a:lnTo>
                  <a:pt x="12115" y="42511"/>
                </a:lnTo>
                <a:lnTo>
                  <a:pt x="41119" y="70147"/>
                </a:lnTo>
                <a:lnTo>
                  <a:pt x="80606" y="81190"/>
                </a:lnTo>
                <a:lnTo>
                  <a:pt x="67603" y="78720"/>
                </a:lnTo>
                <a:lnTo>
                  <a:pt x="54943" y="74696"/>
                </a:lnTo>
                <a:lnTo>
                  <a:pt x="21908" y="52945"/>
                </a:lnTo>
                <a:lnTo>
                  <a:pt x="2335" y="15910"/>
                </a:lnTo>
                <a:lnTo>
                  <a:pt x="146" y="0"/>
                </a:lnTo>
                <a:close/>
              </a:path>
            </a:pathLst>
          </a:custGeom>
          <a:solidFill>
            <a:srgbClr val="78D7F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5020538" y="4482668"/>
            <a:ext cx="18148" cy="3886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5020538" y="4482668"/>
            <a:ext cx="18148" cy="3886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5020805" y="4350639"/>
            <a:ext cx="50393" cy="156832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5020805" y="4350639"/>
            <a:ext cx="50393" cy="156832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5020805" y="4350639"/>
            <a:ext cx="50393" cy="156832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5044821" y="4481753"/>
            <a:ext cx="118745" cy="86360"/>
          </a:xfrm>
          <a:custGeom>
            <a:avLst/>
            <a:gdLst/>
            <a:ahLst/>
            <a:cxnLst/>
            <a:rect l="l" t="t" r="r" b="b"/>
            <a:pathLst>
              <a:path w="118745" h="86360">
                <a:moveTo>
                  <a:pt x="0" y="71402"/>
                </a:moveTo>
                <a:lnTo>
                  <a:pt x="9401" y="77781"/>
                </a:lnTo>
                <a:lnTo>
                  <a:pt x="20132" y="82448"/>
                </a:lnTo>
                <a:lnTo>
                  <a:pt x="31841" y="85288"/>
                </a:lnTo>
                <a:lnTo>
                  <a:pt x="44176" y="86185"/>
                </a:lnTo>
                <a:lnTo>
                  <a:pt x="56783" y="85026"/>
                </a:lnTo>
                <a:lnTo>
                  <a:pt x="62943" y="83389"/>
                </a:lnTo>
                <a:lnTo>
                  <a:pt x="45242" y="83389"/>
                </a:lnTo>
                <a:lnTo>
                  <a:pt x="33681" y="83164"/>
                </a:lnTo>
                <a:lnTo>
                  <a:pt x="22153" y="81117"/>
                </a:lnTo>
                <a:lnTo>
                  <a:pt x="10859" y="77209"/>
                </a:lnTo>
                <a:lnTo>
                  <a:pt x="0" y="71402"/>
                </a:lnTo>
                <a:close/>
              </a:path>
              <a:path w="118745" h="86360">
                <a:moveTo>
                  <a:pt x="116567" y="0"/>
                </a:moveTo>
                <a:lnTo>
                  <a:pt x="115690" y="5965"/>
                </a:lnTo>
                <a:lnTo>
                  <a:pt x="115570" y="10265"/>
                </a:lnTo>
                <a:lnTo>
                  <a:pt x="113492" y="26170"/>
                </a:lnTo>
                <a:lnTo>
                  <a:pt x="87814" y="66838"/>
                </a:lnTo>
                <a:lnTo>
                  <a:pt x="45242" y="83389"/>
                </a:lnTo>
                <a:lnTo>
                  <a:pt x="62943" y="83389"/>
                </a:lnTo>
                <a:lnTo>
                  <a:pt x="104018" y="55307"/>
                </a:lnTo>
                <a:lnTo>
                  <a:pt x="118163" y="17606"/>
                </a:lnTo>
                <a:lnTo>
                  <a:pt x="118616" y="5965"/>
                </a:lnTo>
                <a:lnTo>
                  <a:pt x="117818" y="13"/>
                </a:lnTo>
                <a:lnTo>
                  <a:pt x="1165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5009762" y="4494046"/>
            <a:ext cx="70485" cy="67310"/>
          </a:xfrm>
          <a:custGeom>
            <a:avLst/>
            <a:gdLst/>
            <a:ahLst/>
            <a:cxnLst/>
            <a:rect l="l" t="t" r="r" b="b"/>
            <a:pathLst>
              <a:path w="70485" h="67310">
                <a:moveTo>
                  <a:pt x="0" y="0"/>
                </a:moveTo>
                <a:lnTo>
                  <a:pt x="21105" y="46131"/>
                </a:lnTo>
                <a:lnTo>
                  <a:pt x="56417" y="65395"/>
                </a:lnTo>
                <a:lnTo>
                  <a:pt x="70256" y="67294"/>
                </a:lnTo>
                <a:lnTo>
                  <a:pt x="57495" y="64708"/>
                </a:lnTo>
                <a:lnTo>
                  <a:pt x="45095" y="60331"/>
                </a:lnTo>
                <a:lnTo>
                  <a:pt x="13952" y="35990"/>
                </a:lnTo>
                <a:lnTo>
                  <a:pt x="2120" y="9950"/>
                </a:lnTo>
                <a:lnTo>
                  <a:pt x="0" y="0"/>
                </a:lnTo>
                <a:close/>
              </a:path>
            </a:pathLst>
          </a:custGeom>
          <a:solidFill>
            <a:srgbClr val="8EDBF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5596855" y="4909577"/>
            <a:ext cx="153035" cy="256540"/>
          </a:xfrm>
          <a:custGeom>
            <a:avLst/>
            <a:gdLst/>
            <a:ahLst/>
            <a:cxnLst/>
            <a:rect l="l" t="t" r="r" b="b"/>
            <a:pathLst>
              <a:path w="153035" h="256539">
                <a:moveTo>
                  <a:pt x="76819" y="0"/>
                </a:moveTo>
                <a:lnTo>
                  <a:pt x="59715" y="35714"/>
                </a:lnTo>
                <a:lnTo>
                  <a:pt x="41899" y="70901"/>
                </a:lnTo>
                <a:lnTo>
                  <a:pt x="24793" y="103497"/>
                </a:lnTo>
                <a:lnTo>
                  <a:pt x="18829" y="114985"/>
                </a:lnTo>
                <a:lnTo>
                  <a:pt x="3390" y="151932"/>
                </a:lnTo>
                <a:lnTo>
                  <a:pt x="0" y="177372"/>
                </a:lnTo>
                <a:lnTo>
                  <a:pt x="1328" y="192190"/>
                </a:lnTo>
                <a:lnTo>
                  <a:pt x="19332" y="229970"/>
                </a:lnTo>
                <a:lnTo>
                  <a:pt x="53271" y="252699"/>
                </a:lnTo>
                <a:lnTo>
                  <a:pt x="76743" y="256438"/>
                </a:lnTo>
                <a:lnTo>
                  <a:pt x="91103" y="255068"/>
                </a:lnTo>
                <a:lnTo>
                  <a:pt x="127859" y="236528"/>
                </a:lnTo>
                <a:lnTo>
                  <a:pt x="149967" y="201607"/>
                </a:lnTo>
                <a:lnTo>
                  <a:pt x="152933" y="187497"/>
                </a:lnTo>
                <a:lnTo>
                  <a:pt x="152546" y="171384"/>
                </a:lnTo>
                <a:lnTo>
                  <a:pt x="136557" y="124538"/>
                </a:lnTo>
                <a:lnTo>
                  <a:pt x="117673" y="89610"/>
                </a:lnTo>
                <a:lnTo>
                  <a:pt x="111911" y="78845"/>
                </a:lnTo>
                <a:lnTo>
                  <a:pt x="94478" y="43290"/>
                </a:lnTo>
                <a:lnTo>
                  <a:pt x="80392" y="9700"/>
                </a:lnTo>
                <a:lnTo>
                  <a:pt x="76819" y="0"/>
                </a:lnTo>
                <a:close/>
              </a:path>
            </a:pathLst>
          </a:custGeom>
          <a:solidFill>
            <a:srgbClr val="E1F5FD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5597461" y="4911191"/>
            <a:ext cx="149390" cy="254203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5597461" y="4911191"/>
            <a:ext cx="149390" cy="254203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5608243" y="4915243"/>
            <a:ext cx="109917" cy="205600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5608243" y="4915243"/>
            <a:ext cx="109917" cy="205600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5608243" y="4915243"/>
            <a:ext cx="109917" cy="205600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5604411" y="4922023"/>
            <a:ext cx="67310" cy="151765"/>
          </a:xfrm>
          <a:custGeom>
            <a:avLst/>
            <a:gdLst/>
            <a:ahLst/>
            <a:cxnLst/>
            <a:rect l="l" t="t" r="r" b="b"/>
            <a:pathLst>
              <a:path w="67310" h="151764">
                <a:moveTo>
                  <a:pt x="66710" y="0"/>
                </a:moveTo>
                <a:lnTo>
                  <a:pt x="44772" y="47295"/>
                </a:lnTo>
                <a:lnTo>
                  <a:pt x="30941" y="73338"/>
                </a:lnTo>
                <a:lnTo>
                  <a:pt x="24143" y="86286"/>
                </a:lnTo>
                <a:lnTo>
                  <a:pt x="7077" y="122538"/>
                </a:lnTo>
                <a:lnTo>
                  <a:pt x="0" y="150873"/>
                </a:lnTo>
                <a:lnTo>
                  <a:pt x="12" y="151657"/>
                </a:lnTo>
                <a:lnTo>
                  <a:pt x="1178" y="143268"/>
                </a:lnTo>
                <a:lnTo>
                  <a:pt x="4011" y="133424"/>
                </a:lnTo>
                <a:lnTo>
                  <a:pt x="19772" y="97637"/>
                </a:lnTo>
                <a:lnTo>
                  <a:pt x="40656" y="57678"/>
                </a:lnTo>
                <a:lnTo>
                  <a:pt x="47474" y="44589"/>
                </a:lnTo>
                <a:lnTo>
                  <a:pt x="53764" y="32028"/>
                </a:lnTo>
                <a:lnTo>
                  <a:pt x="59249" y="20245"/>
                </a:lnTo>
                <a:lnTo>
                  <a:pt x="63656" y="9486"/>
                </a:lnTo>
                <a:lnTo>
                  <a:pt x="66710" y="0"/>
                </a:lnTo>
                <a:close/>
              </a:path>
            </a:pathLst>
          </a:custGeom>
          <a:solidFill>
            <a:srgbClr val="45D0F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5598700" y="5089108"/>
            <a:ext cx="69215" cy="74930"/>
          </a:xfrm>
          <a:custGeom>
            <a:avLst/>
            <a:gdLst/>
            <a:ahLst/>
            <a:cxnLst/>
            <a:rect l="l" t="t" r="r" b="b"/>
            <a:pathLst>
              <a:path w="69214" h="74929">
                <a:moveTo>
                  <a:pt x="144" y="0"/>
                </a:moveTo>
                <a:lnTo>
                  <a:pt x="12291" y="40902"/>
                </a:lnTo>
                <a:lnTo>
                  <a:pt x="42426" y="67229"/>
                </a:lnTo>
                <a:lnTo>
                  <a:pt x="68752" y="74858"/>
                </a:lnTo>
                <a:lnTo>
                  <a:pt x="57230" y="72323"/>
                </a:lnTo>
                <a:lnTo>
                  <a:pt x="45648" y="67925"/>
                </a:lnTo>
                <a:lnTo>
                  <a:pt x="15046" y="43120"/>
                </a:lnTo>
                <a:lnTo>
                  <a:pt x="2614" y="16480"/>
                </a:lnTo>
                <a:lnTo>
                  <a:pt x="144" y="0"/>
                </a:lnTo>
                <a:close/>
              </a:path>
            </a:pathLst>
          </a:custGeom>
          <a:solidFill>
            <a:srgbClr val="78D7F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5612625" y="5082514"/>
            <a:ext cx="16878" cy="36169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5612625" y="5082514"/>
            <a:ext cx="16878" cy="36169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5612866" y="4959667"/>
            <a:ext cx="46888" cy="145923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5612866" y="4959667"/>
            <a:ext cx="46888" cy="145923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5612866" y="4959667"/>
            <a:ext cx="46888" cy="145923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5637202" y="5081060"/>
            <a:ext cx="109855" cy="80645"/>
          </a:xfrm>
          <a:custGeom>
            <a:avLst/>
            <a:gdLst/>
            <a:ahLst/>
            <a:cxnLst/>
            <a:rect l="l" t="t" r="r" b="b"/>
            <a:pathLst>
              <a:path w="109854" h="80645">
                <a:moveTo>
                  <a:pt x="0" y="68274"/>
                </a:moveTo>
                <a:lnTo>
                  <a:pt x="8941" y="74246"/>
                </a:lnTo>
                <a:lnTo>
                  <a:pt x="19616" y="78414"/>
                </a:lnTo>
                <a:lnTo>
                  <a:pt x="31530" y="80602"/>
                </a:lnTo>
                <a:lnTo>
                  <a:pt x="44188" y="80636"/>
                </a:lnTo>
                <a:lnTo>
                  <a:pt x="57095" y="78339"/>
                </a:lnTo>
                <a:lnTo>
                  <a:pt x="34086" y="78314"/>
                </a:lnTo>
                <a:lnTo>
                  <a:pt x="22473" y="76978"/>
                </a:lnTo>
                <a:lnTo>
                  <a:pt x="11032" y="73648"/>
                </a:lnTo>
                <a:lnTo>
                  <a:pt x="0" y="68274"/>
                </a:lnTo>
                <a:close/>
              </a:path>
              <a:path w="109854" h="80645">
                <a:moveTo>
                  <a:pt x="106716" y="0"/>
                </a:moveTo>
                <a:lnTo>
                  <a:pt x="105587" y="7474"/>
                </a:lnTo>
                <a:lnTo>
                  <a:pt x="105550" y="10156"/>
                </a:lnTo>
                <a:lnTo>
                  <a:pt x="103379" y="25966"/>
                </a:lnTo>
                <a:lnTo>
                  <a:pt x="77538" y="64687"/>
                </a:lnTo>
                <a:lnTo>
                  <a:pt x="34086" y="78314"/>
                </a:lnTo>
                <a:lnTo>
                  <a:pt x="57162" y="78314"/>
                </a:lnTo>
                <a:lnTo>
                  <a:pt x="91397" y="56870"/>
                </a:lnTo>
                <a:lnTo>
                  <a:pt x="109349" y="9024"/>
                </a:lnTo>
                <a:lnTo>
                  <a:pt x="108422" y="946"/>
                </a:lnTo>
                <a:lnTo>
                  <a:pt x="1067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5602597" y="5093096"/>
            <a:ext cx="58419" cy="62230"/>
          </a:xfrm>
          <a:custGeom>
            <a:avLst/>
            <a:gdLst/>
            <a:ahLst/>
            <a:cxnLst/>
            <a:rect l="l" t="t" r="r" b="b"/>
            <a:pathLst>
              <a:path w="58420" h="62229">
                <a:moveTo>
                  <a:pt x="46931" y="59137"/>
                </a:moveTo>
                <a:lnTo>
                  <a:pt x="47338" y="59316"/>
                </a:lnTo>
                <a:lnTo>
                  <a:pt x="58183" y="61935"/>
                </a:lnTo>
                <a:lnTo>
                  <a:pt x="46931" y="59137"/>
                </a:lnTo>
                <a:close/>
              </a:path>
              <a:path w="58420" h="62229">
                <a:moveTo>
                  <a:pt x="0" y="0"/>
                </a:moveTo>
                <a:lnTo>
                  <a:pt x="21679" y="44856"/>
                </a:lnTo>
                <a:lnTo>
                  <a:pt x="46931" y="59137"/>
                </a:lnTo>
                <a:lnTo>
                  <a:pt x="36237" y="54452"/>
                </a:lnTo>
                <a:lnTo>
                  <a:pt x="25540" y="47289"/>
                </a:lnTo>
                <a:lnTo>
                  <a:pt x="15911" y="37777"/>
                </a:lnTo>
                <a:lnTo>
                  <a:pt x="8012" y="25861"/>
                </a:lnTo>
                <a:lnTo>
                  <a:pt x="2504" y="11490"/>
                </a:lnTo>
                <a:lnTo>
                  <a:pt x="0" y="0"/>
                </a:lnTo>
                <a:close/>
              </a:path>
            </a:pathLst>
          </a:custGeom>
          <a:solidFill>
            <a:srgbClr val="8EDBF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5124208" y="4048247"/>
            <a:ext cx="113030" cy="189230"/>
          </a:xfrm>
          <a:custGeom>
            <a:avLst/>
            <a:gdLst/>
            <a:ahLst/>
            <a:cxnLst/>
            <a:rect l="l" t="t" r="r" b="b"/>
            <a:pathLst>
              <a:path w="113029" h="189229">
                <a:moveTo>
                  <a:pt x="56515" y="0"/>
                </a:moveTo>
                <a:lnTo>
                  <a:pt x="39467" y="35283"/>
                </a:lnTo>
                <a:lnTo>
                  <a:pt x="20991" y="70928"/>
                </a:lnTo>
                <a:lnTo>
                  <a:pt x="13993" y="84368"/>
                </a:lnTo>
                <a:lnTo>
                  <a:pt x="386" y="121554"/>
                </a:lnTo>
                <a:lnTo>
                  <a:pt x="0" y="126225"/>
                </a:lnTo>
                <a:lnTo>
                  <a:pt x="0" y="131063"/>
                </a:lnTo>
                <a:lnTo>
                  <a:pt x="14876" y="170037"/>
                </a:lnTo>
                <a:lnTo>
                  <a:pt x="51334" y="188449"/>
                </a:lnTo>
                <a:lnTo>
                  <a:pt x="56464" y="188683"/>
                </a:lnTo>
                <a:lnTo>
                  <a:pt x="70675" y="186843"/>
                </a:lnTo>
                <a:lnTo>
                  <a:pt x="103511" y="162935"/>
                </a:lnTo>
                <a:lnTo>
                  <a:pt x="112698" y="136299"/>
                </a:lnTo>
                <a:lnTo>
                  <a:pt x="111791" y="121554"/>
                </a:lnTo>
                <a:lnTo>
                  <a:pt x="108948" y="110426"/>
                </a:lnTo>
                <a:lnTo>
                  <a:pt x="103355" y="97503"/>
                </a:lnTo>
                <a:lnTo>
                  <a:pt x="97843" y="86608"/>
                </a:lnTo>
                <a:lnTo>
                  <a:pt x="90501" y="73155"/>
                </a:lnTo>
                <a:lnTo>
                  <a:pt x="84410" y="61896"/>
                </a:lnTo>
                <a:lnTo>
                  <a:pt x="67191" y="26641"/>
                </a:lnTo>
                <a:lnTo>
                  <a:pt x="58336" y="4982"/>
                </a:lnTo>
                <a:lnTo>
                  <a:pt x="56515" y="0"/>
                </a:lnTo>
                <a:close/>
              </a:path>
            </a:pathLst>
          </a:custGeom>
          <a:solidFill>
            <a:srgbClr val="E1F5FD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5124665" y="4049433"/>
            <a:ext cx="111974" cy="187045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5124665" y="4049433"/>
            <a:ext cx="111974" cy="187045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5132590" y="4052417"/>
            <a:ext cx="80767" cy="151282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5132590" y="4052417"/>
            <a:ext cx="80767" cy="15128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5132590" y="4052417"/>
            <a:ext cx="80767" cy="15128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5129776" y="4062678"/>
            <a:ext cx="47625" cy="106680"/>
          </a:xfrm>
          <a:custGeom>
            <a:avLst/>
            <a:gdLst/>
            <a:ahLst/>
            <a:cxnLst/>
            <a:rect l="l" t="t" r="r" b="b"/>
            <a:pathLst>
              <a:path w="47625" h="106679">
                <a:moveTo>
                  <a:pt x="47448" y="0"/>
                </a:moveTo>
                <a:lnTo>
                  <a:pt x="43313" y="9907"/>
                </a:lnTo>
                <a:lnTo>
                  <a:pt x="37689" y="21287"/>
                </a:lnTo>
                <a:lnTo>
                  <a:pt x="31092" y="33692"/>
                </a:lnTo>
                <a:lnTo>
                  <a:pt x="24039" y="46676"/>
                </a:lnTo>
                <a:lnTo>
                  <a:pt x="17047" y="59792"/>
                </a:lnTo>
                <a:lnTo>
                  <a:pt x="1598" y="95460"/>
                </a:lnTo>
                <a:lnTo>
                  <a:pt x="0" y="106313"/>
                </a:lnTo>
                <a:lnTo>
                  <a:pt x="1475" y="97654"/>
                </a:lnTo>
                <a:lnTo>
                  <a:pt x="5084" y="87137"/>
                </a:lnTo>
                <a:lnTo>
                  <a:pt x="10317" y="75221"/>
                </a:lnTo>
                <a:lnTo>
                  <a:pt x="16669" y="62363"/>
                </a:lnTo>
                <a:lnTo>
                  <a:pt x="23632" y="49023"/>
                </a:lnTo>
                <a:lnTo>
                  <a:pt x="30699" y="35658"/>
                </a:lnTo>
                <a:lnTo>
                  <a:pt x="37362" y="22727"/>
                </a:lnTo>
                <a:lnTo>
                  <a:pt x="43114" y="10688"/>
                </a:lnTo>
                <a:lnTo>
                  <a:pt x="47448" y="0"/>
                </a:lnTo>
                <a:close/>
              </a:path>
            </a:pathLst>
          </a:custGeom>
          <a:solidFill>
            <a:srgbClr val="45D0F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5125568" y="4183558"/>
            <a:ext cx="48895" cy="52069"/>
          </a:xfrm>
          <a:custGeom>
            <a:avLst/>
            <a:gdLst/>
            <a:ahLst/>
            <a:cxnLst/>
            <a:rect l="l" t="t" r="r" b="b"/>
            <a:pathLst>
              <a:path w="48895" h="52070">
                <a:moveTo>
                  <a:pt x="37221" y="48556"/>
                </a:moveTo>
                <a:lnTo>
                  <a:pt x="37604" y="48749"/>
                </a:lnTo>
                <a:lnTo>
                  <a:pt x="48501" y="51588"/>
                </a:lnTo>
                <a:lnTo>
                  <a:pt x="37221" y="48556"/>
                </a:lnTo>
                <a:close/>
              </a:path>
              <a:path w="48895" h="52070">
                <a:moveTo>
                  <a:pt x="0" y="0"/>
                </a:moveTo>
                <a:lnTo>
                  <a:pt x="23328" y="41571"/>
                </a:lnTo>
                <a:lnTo>
                  <a:pt x="37221" y="48556"/>
                </a:lnTo>
                <a:lnTo>
                  <a:pt x="26561" y="43202"/>
                </a:lnTo>
                <a:lnTo>
                  <a:pt x="16323" y="34872"/>
                </a:lnTo>
                <a:lnTo>
                  <a:pt x="7846" y="23684"/>
                </a:lnTo>
                <a:lnTo>
                  <a:pt x="2084" y="9562"/>
                </a:lnTo>
                <a:lnTo>
                  <a:pt x="0" y="0"/>
                </a:lnTo>
                <a:close/>
              </a:path>
            </a:pathLst>
          </a:custGeom>
          <a:solidFill>
            <a:srgbClr val="78D7F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5135803" y="4175505"/>
            <a:ext cx="12433" cy="26606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5135803" y="4175505"/>
            <a:ext cx="12433" cy="26606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5135994" y="4085107"/>
            <a:ext cx="34493" cy="107365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5135994" y="4085107"/>
            <a:ext cx="34493" cy="107365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5135994" y="4085107"/>
            <a:ext cx="34493" cy="107365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5157621" y="4175391"/>
            <a:ext cx="76200" cy="59055"/>
          </a:xfrm>
          <a:custGeom>
            <a:avLst/>
            <a:gdLst/>
            <a:ahLst/>
            <a:cxnLst/>
            <a:rect l="l" t="t" r="r" b="b"/>
            <a:pathLst>
              <a:path w="76200" h="59054">
                <a:moveTo>
                  <a:pt x="0" y="51294"/>
                </a:moveTo>
                <a:lnTo>
                  <a:pt x="8029" y="56160"/>
                </a:lnTo>
                <a:lnTo>
                  <a:pt x="19396" y="58571"/>
                </a:lnTo>
                <a:lnTo>
                  <a:pt x="32656" y="57955"/>
                </a:lnTo>
                <a:lnTo>
                  <a:pt x="36768" y="56690"/>
                </a:lnTo>
                <a:lnTo>
                  <a:pt x="22966" y="56690"/>
                </a:lnTo>
                <a:lnTo>
                  <a:pt x="11338" y="55358"/>
                </a:lnTo>
                <a:lnTo>
                  <a:pt x="0" y="51294"/>
                </a:lnTo>
                <a:close/>
              </a:path>
              <a:path w="76200" h="59054">
                <a:moveTo>
                  <a:pt x="74448" y="0"/>
                </a:moveTo>
                <a:lnTo>
                  <a:pt x="73935" y="6503"/>
                </a:lnTo>
                <a:lnTo>
                  <a:pt x="73948" y="14669"/>
                </a:lnTo>
                <a:lnTo>
                  <a:pt x="70633" y="24321"/>
                </a:lnTo>
                <a:lnTo>
                  <a:pt x="34443" y="55387"/>
                </a:lnTo>
                <a:lnTo>
                  <a:pt x="22966" y="56690"/>
                </a:lnTo>
                <a:lnTo>
                  <a:pt x="36768" y="56690"/>
                </a:lnTo>
                <a:lnTo>
                  <a:pt x="73309" y="25156"/>
                </a:lnTo>
                <a:lnTo>
                  <a:pt x="75693" y="8666"/>
                </a:lnTo>
                <a:lnTo>
                  <a:pt x="75549" y="193"/>
                </a:lnTo>
                <a:lnTo>
                  <a:pt x="744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5128436" y="4183287"/>
            <a:ext cx="37465" cy="44450"/>
          </a:xfrm>
          <a:custGeom>
            <a:avLst/>
            <a:gdLst/>
            <a:ahLst/>
            <a:cxnLst/>
            <a:rect l="l" t="t" r="r" b="b"/>
            <a:pathLst>
              <a:path w="37464" h="44450">
                <a:moveTo>
                  <a:pt x="24845" y="39365"/>
                </a:moveTo>
                <a:lnTo>
                  <a:pt x="28285" y="41630"/>
                </a:lnTo>
                <a:lnTo>
                  <a:pt x="37172" y="44411"/>
                </a:lnTo>
                <a:lnTo>
                  <a:pt x="24845" y="39365"/>
                </a:lnTo>
                <a:close/>
              </a:path>
              <a:path w="37464" h="44450">
                <a:moveTo>
                  <a:pt x="23988" y="38801"/>
                </a:moveTo>
                <a:lnTo>
                  <a:pt x="24582" y="39257"/>
                </a:lnTo>
                <a:lnTo>
                  <a:pt x="24845" y="39365"/>
                </a:lnTo>
                <a:lnTo>
                  <a:pt x="23988" y="38801"/>
                </a:lnTo>
                <a:close/>
              </a:path>
              <a:path w="37464" h="44450">
                <a:moveTo>
                  <a:pt x="16539" y="33071"/>
                </a:moveTo>
                <a:lnTo>
                  <a:pt x="18300" y="35054"/>
                </a:lnTo>
                <a:lnTo>
                  <a:pt x="23988" y="38801"/>
                </a:lnTo>
                <a:lnTo>
                  <a:pt x="16539" y="33071"/>
                </a:lnTo>
                <a:close/>
              </a:path>
              <a:path w="37464" h="44450">
                <a:moveTo>
                  <a:pt x="9654" y="25317"/>
                </a:moveTo>
                <a:lnTo>
                  <a:pt x="13930" y="31065"/>
                </a:lnTo>
                <a:lnTo>
                  <a:pt x="16539" y="33071"/>
                </a:lnTo>
                <a:lnTo>
                  <a:pt x="9654" y="25317"/>
                </a:lnTo>
                <a:close/>
              </a:path>
              <a:path w="37464" h="44450">
                <a:moveTo>
                  <a:pt x="8873" y="24267"/>
                </a:moveTo>
                <a:lnTo>
                  <a:pt x="9042" y="24627"/>
                </a:lnTo>
                <a:lnTo>
                  <a:pt x="9654" y="25317"/>
                </a:lnTo>
                <a:lnTo>
                  <a:pt x="8873" y="24267"/>
                </a:lnTo>
                <a:close/>
              </a:path>
              <a:path w="37464" h="44450">
                <a:moveTo>
                  <a:pt x="0" y="0"/>
                </a:moveTo>
                <a:lnTo>
                  <a:pt x="317" y="3594"/>
                </a:lnTo>
                <a:lnTo>
                  <a:pt x="1079" y="7188"/>
                </a:lnTo>
                <a:lnTo>
                  <a:pt x="5877" y="20239"/>
                </a:lnTo>
                <a:lnTo>
                  <a:pt x="8873" y="24267"/>
                </a:lnTo>
                <a:lnTo>
                  <a:pt x="2334" y="10292"/>
                </a:lnTo>
                <a:lnTo>
                  <a:pt x="0" y="0"/>
                </a:lnTo>
                <a:close/>
              </a:path>
            </a:pathLst>
          </a:custGeom>
          <a:solidFill>
            <a:srgbClr val="8EDBF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5270170" y="4236003"/>
            <a:ext cx="239395" cy="400685"/>
          </a:xfrm>
          <a:custGeom>
            <a:avLst/>
            <a:gdLst/>
            <a:ahLst/>
            <a:cxnLst/>
            <a:rect l="l" t="t" r="r" b="b"/>
            <a:pathLst>
              <a:path w="239395" h="400685">
                <a:moveTo>
                  <a:pt x="119637" y="0"/>
                </a:moveTo>
                <a:lnTo>
                  <a:pt x="102319" y="36530"/>
                </a:lnTo>
                <a:lnTo>
                  <a:pt x="79826" y="82073"/>
                </a:lnTo>
                <a:lnTo>
                  <a:pt x="61722" y="117245"/>
                </a:lnTo>
                <a:lnTo>
                  <a:pt x="38729" y="160996"/>
                </a:lnTo>
                <a:lnTo>
                  <a:pt x="32625" y="172694"/>
                </a:lnTo>
                <a:lnTo>
                  <a:pt x="10927" y="219286"/>
                </a:lnTo>
                <a:lnTo>
                  <a:pt x="1140" y="257210"/>
                </a:lnTo>
                <a:lnTo>
                  <a:pt x="0" y="269284"/>
                </a:lnTo>
                <a:lnTo>
                  <a:pt x="763" y="285287"/>
                </a:lnTo>
                <a:lnTo>
                  <a:pt x="12064" y="328615"/>
                </a:lnTo>
                <a:lnTo>
                  <a:pt x="34975" y="363386"/>
                </a:lnTo>
                <a:lnTo>
                  <a:pt x="67043" y="387627"/>
                </a:lnTo>
                <a:lnTo>
                  <a:pt x="105815" y="399368"/>
                </a:lnTo>
                <a:lnTo>
                  <a:pt x="119522" y="400164"/>
                </a:lnTo>
                <a:lnTo>
                  <a:pt x="134023" y="399276"/>
                </a:lnTo>
                <a:lnTo>
                  <a:pt x="174039" y="386790"/>
                </a:lnTo>
                <a:lnTo>
                  <a:pt x="206704" y="361730"/>
                </a:lnTo>
                <a:lnTo>
                  <a:pt x="229292" y="326876"/>
                </a:lnTo>
                <a:lnTo>
                  <a:pt x="239076" y="285007"/>
                </a:lnTo>
                <a:lnTo>
                  <a:pt x="238559" y="270059"/>
                </a:lnTo>
                <a:lnTo>
                  <a:pt x="225133" y="220372"/>
                </a:lnTo>
                <a:lnTo>
                  <a:pt x="208484" y="185971"/>
                </a:lnTo>
                <a:lnTo>
                  <a:pt x="189613" y="151303"/>
                </a:lnTo>
                <a:lnTo>
                  <a:pt x="183434" y="139932"/>
                </a:lnTo>
                <a:lnTo>
                  <a:pt x="159905" y="94460"/>
                </a:lnTo>
                <a:lnTo>
                  <a:pt x="142831" y="57820"/>
                </a:lnTo>
                <a:lnTo>
                  <a:pt x="124644" y="13600"/>
                </a:lnTo>
                <a:lnTo>
                  <a:pt x="120709" y="2972"/>
                </a:lnTo>
                <a:lnTo>
                  <a:pt x="119637" y="0"/>
                </a:lnTo>
                <a:close/>
              </a:path>
            </a:pathLst>
          </a:custGeom>
          <a:solidFill>
            <a:srgbClr val="E1F5FD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5270893" y="4238523"/>
            <a:ext cx="237572" cy="396671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5270893" y="4238523"/>
            <a:ext cx="237572" cy="396671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5287708" y="4244860"/>
            <a:ext cx="171555" cy="320827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5287708" y="4244860"/>
            <a:ext cx="171555" cy="320827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5287708" y="4244860"/>
            <a:ext cx="171555" cy="320827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5281754" y="4253439"/>
            <a:ext cx="104775" cy="238760"/>
          </a:xfrm>
          <a:custGeom>
            <a:avLst/>
            <a:gdLst/>
            <a:ahLst/>
            <a:cxnLst/>
            <a:rect l="l" t="t" r="r" b="b"/>
            <a:pathLst>
              <a:path w="104775" h="238760">
                <a:moveTo>
                  <a:pt x="104571" y="0"/>
                </a:moveTo>
                <a:lnTo>
                  <a:pt x="84000" y="47597"/>
                </a:lnTo>
                <a:lnTo>
                  <a:pt x="63723" y="87103"/>
                </a:lnTo>
                <a:lnTo>
                  <a:pt x="49457" y="114012"/>
                </a:lnTo>
                <a:lnTo>
                  <a:pt x="42413" y="127390"/>
                </a:lnTo>
                <a:lnTo>
                  <a:pt x="22880" y="166225"/>
                </a:lnTo>
                <a:lnTo>
                  <a:pt x="7934" y="201374"/>
                </a:lnTo>
                <a:lnTo>
                  <a:pt x="0" y="238645"/>
                </a:lnTo>
                <a:lnTo>
                  <a:pt x="880" y="230315"/>
                </a:lnTo>
                <a:lnTo>
                  <a:pt x="2948" y="220946"/>
                </a:lnTo>
                <a:lnTo>
                  <a:pt x="20667" y="175280"/>
                </a:lnTo>
                <a:lnTo>
                  <a:pt x="40466" y="135511"/>
                </a:lnTo>
                <a:lnTo>
                  <a:pt x="62193" y="94308"/>
                </a:lnTo>
                <a:lnTo>
                  <a:pt x="69296" y="80768"/>
                </a:lnTo>
                <a:lnTo>
                  <a:pt x="88484" y="42272"/>
                </a:lnTo>
                <a:lnTo>
                  <a:pt x="101932" y="9267"/>
                </a:lnTo>
                <a:lnTo>
                  <a:pt x="104571" y="0"/>
                </a:lnTo>
                <a:close/>
              </a:path>
            </a:pathLst>
          </a:custGeom>
          <a:solidFill>
            <a:srgbClr val="45D0F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5272822" y="4522980"/>
            <a:ext cx="108585" cy="110489"/>
          </a:xfrm>
          <a:custGeom>
            <a:avLst/>
            <a:gdLst/>
            <a:ahLst/>
            <a:cxnLst/>
            <a:rect l="l" t="t" r="r" b="b"/>
            <a:pathLst>
              <a:path w="108585" h="110489">
                <a:moveTo>
                  <a:pt x="0" y="0"/>
                </a:moveTo>
                <a:lnTo>
                  <a:pt x="11623" y="43716"/>
                </a:lnTo>
                <a:lnTo>
                  <a:pt x="35361" y="76475"/>
                </a:lnTo>
                <a:lnTo>
                  <a:pt x="68633" y="99233"/>
                </a:lnTo>
                <a:lnTo>
                  <a:pt x="108361" y="110096"/>
                </a:lnTo>
                <a:lnTo>
                  <a:pt x="96709" y="107881"/>
                </a:lnTo>
                <a:lnTo>
                  <a:pt x="84952" y="104498"/>
                </a:lnTo>
                <a:lnTo>
                  <a:pt x="50843" y="87162"/>
                </a:lnTo>
                <a:lnTo>
                  <a:pt x="22246" y="58673"/>
                </a:lnTo>
                <a:lnTo>
                  <a:pt x="4001" y="18554"/>
                </a:lnTo>
                <a:lnTo>
                  <a:pt x="1057" y="2514"/>
                </a:lnTo>
                <a:lnTo>
                  <a:pt x="0" y="0"/>
                </a:lnTo>
                <a:close/>
              </a:path>
            </a:pathLst>
          </a:custGeom>
          <a:solidFill>
            <a:srgbClr val="78D7F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5294934" y="4505871"/>
            <a:ext cx="25958" cy="56451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5294934" y="4505871"/>
            <a:ext cx="25958" cy="56451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5294934" y="4314177"/>
            <a:ext cx="73152" cy="227711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5294934" y="4314177"/>
            <a:ext cx="73152" cy="227711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5294934" y="4314177"/>
            <a:ext cx="73152" cy="227711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5329108" y="4503409"/>
            <a:ext cx="173990" cy="126364"/>
          </a:xfrm>
          <a:custGeom>
            <a:avLst/>
            <a:gdLst/>
            <a:ahLst/>
            <a:cxnLst/>
            <a:rect l="l" t="t" r="r" b="b"/>
            <a:pathLst>
              <a:path w="173989" h="126364">
                <a:moveTo>
                  <a:pt x="0" y="104360"/>
                </a:moveTo>
                <a:lnTo>
                  <a:pt x="42197" y="124062"/>
                </a:lnTo>
                <a:lnTo>
                  <a:pt x="66714" y="126219"/>
                </a:lnTo>
                <a:lnTo>
                  <a:pt x="79268" y="125197"/>
                </a:lnTo>
                <a:lnTo>
                  <a:pt x="91805" y="122706"/>
                </a:lnTo>
                <a:lnTo>
                  <a:pt x="92878" y="122358"/>
                </a:lnTo>
                <a:lnTo>
                  <a:pt x="56422" y="122358"/>
                </a:lnTo>
                <a:lnTo>
                  <a:pt x="44822" y="121328"/>
                </a:lnTo>
                <a:lnTo>
                  <a:pt x="33284" y="119032"/>
                </a:lnTo>
                <a:lnTo>
                  <a:pt x="21904" y="115452"/>
                </a:lnTo>
                <a:lnTo>
                  <a:pt x="10777" y="110568"/>
                </a:lnTo>
                <a:lnTo>
                  <a:pt x="0" y="104360"/>
                </a:lnTo>
                <a:close/>
              </a:path>
              <a:path w="173989" h="126364">
                <a:moveTo>
                  <a:pt x="171838" y="0"/>
                </a:moveTo>
                <a:lnTo>
                  <a:pt x="170261" y="372"/>
                </a:lnTo>
                <a:lnTo>
                  <a:pt x="168988" y="5708"/>
                </a:lnTo>
                <a:lnTo>
                  <a:pt x="168497" y="16040"/>
                </a:lnTo>
                <a:lnTo>
                  <a:pt x="166912" y="32198"/>
                </a:lnTo>
                <a:lnTo>
                  <a:pt x="147739" y="77864"/>
                </a:lnTo>
                <a:lnTo>
                  <a:pt x="111980" y="109204"/>
                </a:lnTo>
                <a:lnTo>
                  <a:pt x="67986" y="122143"/>
                </a:lnTo>
                <a:lnTo>
                  <a:pt x="56422" y="122358"/>
                </a:lnTo>
                <a:lnTo>
                  <a:pt x="92878" y="122358"/>
                </a:lnTo>
                <a:lnTo>
                  <a:pt x="130304" y="102311"/>
                </a:lnTo>
                <a:lnTo>
                  <a:pt x="157592" y="73777"/>
                </a:lnTo>
                <a:lnTo>
                  <a:pt x="173568" y="25174"/>
                </a:lnTo>
                <a:lnTo>
                  <a:pt x="173972" y="12750"/>
                </a:lnTo>
                <a:lnTo>
                  <a:pt x="173235" y="4242"/>
                </a:lnTo>
                <a:lnTo>
                  <a:pt x="1718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5278901" y="4521638"/>
            <a:ext cx="99695" cy="98425"/>
          </a:xfrm>
          <a:custGeom>
            <a:avLst/>
            <a:gdLst/>
            <a:ahLst/>
            <a:cxnLst/>
            <a:rect l="l" t="t" r="r" b="b"/>
            <a:pathLst>
              <a:path w="99695" h="98425">
                <a:moveTo>
                  <a:pt x="607" y="0"/>
                </a:moveTo>
                <a:lnTo>
                  <a:pt x="11695" y="42233"/>
                </a:lnTo>
                <a:lnTo>
                  <a:pt x="37069" y="73546"/>
                </a:lnTo>
                <a:lnTo>
                  <a:pt x="72471" y="93068"/>
                </a:lnTo>
                <a:lnTo>
                  <a:pt x="99695" y="98331"/>
                </a:lnTo>
                <a:lnTo>
                  <a:pt x="87311" y="96017"/>
                </a:lnTo>
                <a:lnTo>
                  <a:pt x="75003" y="92447"/>
                </a:lnTo>
                <a:lnTo>
                  <a:pt x="40526" y="73963"/>
                </a:lnTo>
                <a:lnTo>
                  <a:pt x="13926" y="43351"/>
                </a:lnTo>
                <a:lnTo>
                  <a:pt x="3238" y="15903"/>
                </a:lnTo>
                <a:lnTo>
                  <a:pt x="607" y="0"/>
                </a:lnTo>
                <a:close/>
              </a:path>
            </a:pathLst>
          </a:custGeom>
          <a:solidFill>
            <a:srgbClr val="8EDBF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4923774" y="4093104"/>
            <a:ext cx="62230" cy="103505"/>
          </a:xfrm>
          <a:custGeom>
            <a:avLst/>
            <a:gdLst/>
            <a:ahLst/>
            <a:cxnLst/>
            <a:rect l="l" t="t" r="r" b="b"/>
            <a:pathLst>
              <a:path w="62229" h="103504">
                <a:moveTo>
                  <a:pt x="51772" y="93910"/>
                </a:moveTo>
                <a:lnTo>
                  <a:pt x="40376" y="100396"/>
                </a:lnTo>
                <a:lnTo>
                  <a:pt x="27102" y="102135"/>
                </a:lnTo>
                <a:lnTo>
                  <a:pt x="30911" y="103047"/>
                </a:lnTo>
                <a:lnTo>
                  <a:pt x="40436" y="101471"/>
                </a:lnTo>
                <a:lnTo>
                  <a:pt x="51335" y="94604"/>
                </a:lnTo>
                <a:lnTo>
                  <a:pt x="51772" y="93910"/>
                </a:lnTo>
                <a:close/>
              </a:path>
              <a:path w="62229" h="103504">
                <a:moveTo>
                  <a:pt x="19608" y="100340"/>
                </a:moveTo>
                <a:lnTo>
                  <a:pt x="24087" y="102530"/>
                </a:lnTo>
                <a:lnTo>
                  <a:pt x="27102" y="102135"/>
                </a:lnTo>
                <a:lnTo>
                  <a:pt x="19608" y="100340"/>
                </a:lnTo>
                <a:close/>
              </a:path>
              <a:path w="62229" h="103504">
                <a:moveTo>
                  <a:pt x="15548" y="98356"/>
                </a:moveTo>
                <a:lnTo>
                  <a:pt x="17251" y="99776"/>
                </a:lnTo>
                <a:lnTo>
                  <a:pt x="19608" y="100340"/>
                </a:lnTo>
                <a:lnTo>
                  <a:pt x="15548" y="98356"/>
                </a:lnTo>
                <a:close/>
              </a:path>
              <a:path w="62229" h="103504">
                <a:moveTo>
                  <a:pt x="8627" y="92585"/>
                </a:moveTo>
                <a:lnTo>
                  <a:pt x="11715" y="96482"/>
                </a:lnTo>
                <a:lnTo>
                  <a:pt x="15548" y="98356"/>
                </a:lnTo>
                <a:lnTo>
                  <a:pt x="8627" y="92585"/>
                </a:lnTo>
                <a:close/>
              </a:path>
              <a:path w="62229" h="103504">
                <a:moveTo>
                  <a:pt x="35802" y="12302"/>
                </a:moveTo>
                <a:lnTo>
                  <a:pt x="25354" y="12302"/>
                </a:lnTo>
                <a:lnTo>
                  <a:pt x="35553" y="25645"/>
                </a:lnTo>
                <a:lnTo>
                  <a:pt x="44898" y="37566"/>
                </a:lnTo>
                <a:lnTo>
                  <a:pt x="52488" y="47979"/>
                </a:lnTo>
                <a:lnTo>
                  <a:pt x="58142" y="57783"/>
                </a:lnTo>
                <a:lnTo>
                  <a:pt x="61197" y="67219"/>
                </a:lnTo>
                <a:lnTo>
                  <a:pt x="58676" y="82947"/>
                </a:lnTo>
                <a:lnTo>
                  <a:pt x="51772" y="93910"/>
                </a:lnTo>
                <a:lnTo>
                  <a:pt x="52345" y="93584"/>
                </a:lnTo>
                <a:lnTo>
                  <a:pt x="59614" y="83256"/>
                </a:lnTo>
                <a:lnTo>
                  <a:pt x="61823" y="67170"/>
                </a:lnTo>
                <a:lnTo>
                  <a:pt x="60617" y="62788"/>
                </a:lnTo>
                <a:lnTo>
                  <a:pt x="56908" y="53479"/>
                </a:lnTo>
                <a:lnTo>
                  <a:pt x="48105" y="37402"/>
                </a:lnTo>
                <a:lnTo>
                  <a:pt x="44805" y="31445"/>
                </a:lnTo>
                <a:lnTo>
                  <a:pt x="41681" y="25133"/>
                </a:lnTo>
                <a:lnTo>
                  <a:pt x="36328" y="13613"/>
                </a:lnTo>
                <a:lnTo>
                  <a:pt x="35802" y="12302"/>
                </a:lnTo>
                <a:close/>
              </a:path>
              <a:path w="62229" h="103504">
                <a:moveTo>
                  <a:pt x="5858" y="89089"/>
                </a:moveTo>
                <a:lnTo>
                  <a:pt x="6740" y="91011"/>
                </a:lnTo>
                <a:lnTo>
                  <a:pt x="8627" y="92585"/>
                </a:lnTo>
                <a:lnTo>
                  <a:pt x="5858" y="89089"/>
                </a:lnTo>
                <a:close/>
              </a:path>
              <a:path w="62229" h="103504">
                <a:moveTo>
                  <a:pt x="2068" y="80830"/>
                </a:moveTo>
                <a:lnTo>
                  <a:pt x="3181" y="85709"/>
                </a:lnTo>
                <a:lnTo>
                  <a:pt x="5858" y="89089"/>
                </a:lnTo>
                <a:lnTo>
                  <a:pt x="2068" y="80830"/>
                </a:lnTo>
                <a:close/>
              </a:path>
              <a:path w="62229" h="103504">
                <a:moveTo>
                  <a:pt x="1001" y="76146"/>
                </a:moveTo>
                <a:lnTo>
                  <a:pt x="919" y="78325"/>
                </a:lnTo>
                <a:lnTo>
                  <a:pt x="2068" y="80830"/>
                </a:lnTo>
                <a:lnTo>
                  <a:pt x="1001" y="76146"/>
                </a:lnTo>
                <a:close/>
              </a:path>
              <a:path w="62229" h="103504">
                <a:moveTo>
                  <a:pt x="30937" y="0"/>
                </a:moveTo>
                <a:lnTo>
                  <a:pt x="25221" y="12001"/>
                </a:lnTo>
                <a:lnTo>
                  <a:pt x="19561" y="23368"/>
                </a:lnTo>
                <a:lnTo>
                  <a:pt x="15811" y="30683"/>
                </a:lnTo>
                <a:lnTo>
                  <a:pt x="12149" y="37566"/>
                </a:lnTo>
                <a:lnTo>
                  <a:pt x="5702" y="49885"/>
                </a:lnTo>
                <a:lnTo>
                  <a:pt x="0" y="71754"/>
                </a:lnTo>
                <a:lnTo>
                  <a:pt x="1001" y="76146"/>
                </a:lnTo>
                <a:lnTo>
                  <a:pt x="1290" y="68418"/>
                </a:lnTo>
                <a:lnTo>
                  <a:pt x="3061" y="59614"/>
                </a:lnTo>
                <a:lnTo>
                  <a:pt x="6292" y="50757"/>
                </a:lnTo>
                <a:lnTo>
                  <a:pt x="11044" y="40691"/>
                </a:lnTo>
                <a:lnTo>
                  <a:pt x="17378" y="28258"/>
                </a:lnTo>
                <a:lnTo>
                  <a:pt x="25354" y="12302"/>
                </a:lnTo>
                <a:lnTo>
                  <a:pt x="35802" y="12302"/>
                </a:lnTo>
                <a:lnTo>
                  <a:pt x="31602" y="1820"/>
                </a:lnTo>
                <a:lnTo>
                  <a:pt x="30937" y="0"/>
                </a:lnTo>
                <a:close/>
              </a:path>
            </a:pathLst>
          </a:custGeom>
          <a:solidFill>
            <a:srgbClr val="E8F7FD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4924071" y="4093755"/>
            <a:ext cx="61209" cy="102400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4924071" y="4093755"/>
            <a:ext cx="61209" cy="102400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4928450" y="4095381"/>
            <a:ext cx="43992" cy="82829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4928450" y="4095381"/>
            <a:ext cx="43992" cy="82829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4928450" y="4095381"/>
            <a:ext cx="43992" cy="82829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4926755" y="4097602"/>
            <a:ext cx="27305" cy="61594"/>
          </a:xfrm>
          <a:custGeom>
            <a:avLst/>
            <a:gdLst/>
            <a:ahLst/>
            <a:cxnLst/>
            <a:rect l="l" t="t" r="r" b="b"/>
            <a:pathLst>
              <a:path w="27304" h="61595">
                <a:moveTo>
                  <a:pt x="27063" y="0"/>
                </a:moveTo>
                <a:lnTo>
                  <a:pt x="22491" y="10762"/>
                </a:lnTo>
                <a:lnTo>
                  <a:pt x="16386" y="22729"/>
                </a:lnTo>
                <a:lnTo>
                  <a:pt x="9934" y="34957"/>
                </a:lnTo>
                <a:lnTo>
                  <a:pt x="4324" y="46504"/>
                </a:lnTo>
                <a:lnTo>
                  <a:pt x="673" y="56172"/>
                </a:lnTo>
                <a:lnTo>
                  <a:pt x="0" y="59182"/>
                </a:lnTo>
                <a:lnTo>
                  <a:pt x="63" y="61607"/>
                </a:lnTo>
                <a:lnTo>
                  <a:pt x="127" y="59550"/>
                </a:lnTo>
                <a:lnTo>
                  <a:pt x="723" y="57035"/>
                </a:lnTo>
                <a:lnTo>
                  <a:pt x="1701" y="54178"/>
                </a:lnTo>
                <a:lnTo>
                  <a:pt x="6447" y="43040"/>
                </a:lnTo>
                <a:lnTo>
                  <a:pt x="12854" y="30516"/>
                </a:lnTo>
                <a:lnTo>
                  <a:pt x="19464" y="17923"/>
                </a:lnTo>
                <a:lnTo>
                  <a:pt x="24820" y="6578"/>
                </a:lnTo>
                <a:lnTo>
                  <a:pt x="27063" y="0"/>
                </a:lnTo>
                <a:close/>
              </a:path>
            </a:pathLst>
          </a:custGeom>
          <a:solidFill>
            <a:srgbClr val="7BDBF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4924513" y="4164982"/>
            <a:ext cx="30480" cy="31115"/>
          </a:xfrm>
          <a:custGeom>
            <a:avLst/>
            <a:gdLst/>
            <a:ahLst/>
            <a:cxnLst/>
            <a:rect l="l" t="t" r="r" b="b"/>
            <a:pathLst>
              <a:path w="30479" h="31114">
                <a:moveTo>
                  <a:pt x="38" y="0"/>
                </a:moveTo>
                <a:lnTo>
                  <a:pt x="30241" y="30773"/>
                </a:lnTo>
                <a:lnTo>
                  <a:pt x="17566" y="27003"/>
                </a:lnTo>
                <a:lnTo>
                  <a:pt x="7098" y="18934"/>
                </a:lnTo>
                <a:lnTo>
                  <a:pt x="876" y="6305"/>
                </a:lnTo>
                <a:lnTo>
                  <a:pt x="38" y="0"/>
                </a:lnTo>
                <a:close/>
              </a:path>
            </a:pathLst>
          </a:custGeom>
          <a:solidFill>
            <a:srgbClr val="9BDFF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4930210" y="4162768"/>
            <a:ext cx="6985" cy="14604"/>
          </a:xfrm>
          <a:custGeom>
            <a:avLst/>
            <a:gdLst/>
            <a:ahLst/>
            <a:cxnLst/>
            <a:rect l="l" t="t" r="r" b="b"/>
            <a:pathLst>
              <a:path w="6985" h="14604">
                <a:moveTo>
                  <a:pt x="18" y="0"/>
                </a:moveTo>
                <a:lnTo>
                  <a:pt x="0" y="3822"/>
                </a:lnTo>
                <a:lnTo>
                  <a:pt x="157" y="5676"/>
                </a:lnTo>
                <a:lnTo>
                  <a:pt x="1796" y="12776"/>
                </a:lnTo>
                <a:lnTo>
                  <a:pt x="3434" y="14579"/>
                </a:lnTo>
                <a:lnTo>
                  <a:pt x="5898" y="14579"/>
                </a:lnTo>
                <a:lnTo>
                  <a:pt x="6711" y="12700"/>
                </a:lnTo>
                <a:lnTo>
                  <a:pt x="5974" y="9728"/>
                </a:lnTo>
                <a:lnTo>
                  <a:pt x="5923" y="9296"/>
                </a:lnTo>
                <a:lnTo>
                  <a:pt x="3485" y="6921"/>
                </a:lnTo>
                <a:lnTo>
                  <a:pt x="1427" y="3822"/>
                </a:lnTo>
                <a:lnTo>
                  <a:pt x="18" y="0"/>
                </a:lnTo>
              </a:path>
            </a:pathLst>
          </a:custGeom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4930210" y="4162768"/>
            <a:ext cx="6985" cy="14604"/>
          </a:xfrm>
          <a:custGeom>
            <a:avLst/>
            <a:gdLst/>
            <a:ahLst/>
            <a:cxnLst/>
            <a:rect l="l" t="t" r="r" b="b"/>
            <a:pathLst>
              <a:path w="6985" h="14604">
                <a:moveTo>
                  <a:pt x="18" y="0"/>
                </a:moveTo>
                <a:lnTo>
                  <a:pt x="0" y="3822"/>
                </a:lnTo>
                <a:lnTo>
                  <a:pt x="157" y="5676"/>
                </a:lnTo>
                <a:lnTo>
                  <a:pt x="1796" y="12776"/>
                </a:lnTo>
                <a:lnTo>
                  <a:pt x="3434" y="14579"/>
                </a:lnTo>
                <a:lnTo>
                  <a:pt x="5898" y="14579"/>
                </a:lnTo>
                <a:lnTo>
                  <a:pt x="6711" y="12700"/>
                </a:lnTo>
                <a:lnTo>
                  <a:pt x="5974" y="9728"/>
                </a:lnTo>
                <a:lnTo>
                  <a:pt x="5923" y="9296"/>
                </a:lnTo>
                <a:lnTo>
                  <a:pt x="3485" y="6921"/>
                </a:lnTo>
                <a:lnTo>
                  <a:pt x="1427" y="3822"/>
                </a:lnTo>
                <a:lnTo>
                  <a:pt x="18" y="0"/>
                </a:lnTo>
              </a:path>
            </a:pathLst>
          </a:custGeom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4930228" y="4113276"/>
            <a:ext cx="18884" cy="58788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4930228" y="4113276"/>
            <a:ext cx="18884" cy="58788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4930228" y="4113276"/>
            <a:ext cx="18884" cy="58788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4937706" y="4161951"/>
            <a:ext cx="46990" cy="33020"/>
          </a:xfrm>
          <a:custGeom>
            <a:avLst/>
            <a:gdLst/>
            <a:ahLst/>
            <a:cxnLst/>
            <a:rect l="l" t="t" r="r" b="b"/>
            <a:pathLst>
              <a:path w="46989" h="33020">
                <a:moveTo>
                  <a:pt x="0" y="26200"/>
                </a:moveTo>
                <a:lnTo>
                  <a:pt x="5257" y="30454"/>
                </a:lnTo>
                <a:lnTo>
                  <a:pt x="11696" y="32702"/>
                </a:lnTo>
                <a:lnTo>
                  <a:pt x="22669" y="32702"/>
                </a:lnTo>
                <a:lnTo>
                  <a:pt x="26469" y="31800"/>
                </a:lnTo>
                <a:lnTo>
                  <a:pt x="11112" y="31800"/>
                </a:lnTo>
                <a:lnTo>
                  <a:pt x="5194" y="29984"/>
                </a:lnTo>
                <a:lnTo>
                  <a:pt x="0" y="26200"/>
                </a:lnTo>
                <a:close/>
              </a:path>
              <a:path w="46989" h="33020">
                <a:moveTo>
                  <a:pt x="46189" y="0"/>
                </a:moveTo>
                <a:lnTo>
                  <a:pt x="45199" y="0"/>
                </a:lnTo>
                <a:lnTo>
                  <a:pt x="44831" y="1320"/>
                </a:lnTo>
                <a:lnTo>
                  <a:pt x="44843" y="8788"/>
                </a:lnTo>
                <a:lnTo>
                  <a:pt x="43027" y="14084"/>
                </a:lnTo>
                <a:lnTo>
                  <a:pt x="42684" y="14833"/>
                </a:lnTo>
                <a:lnTo>
                  <a:pt x="34272" y="25774"/>
                </a:lnTo>
                <a:lnTo>
                  <a:pt x="22488" y="31244"/>
                </a:lnTo>
                <a:lnTo>
                  <a:pt x="11112" y="31800"/>
                </a:lnTo>
                <a:lnTo>
                  <a:pt x="26469" y="31800"/>
                </a:lnTo>
                <a:lnTo>
                  <a:pt x="27165" y="31635"/>
                </a:lnTo>
                <a:lnTo>
                  <a:pt x="38950" y="25273"/>
                </a:lnTo>
                <a:lnTo>
                  <a:pt x="44488" y="17907"/>
                </a:lnTo>
                <a:lnTo>
                  <a:pt x="46850" y="3670"/>
                </a:lnTo>
                <a:lnTo>
                  <a:pt x="461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4926092" y="4165094"/>
            <a:ext cx="18415" cy="26034"/>
          </a:xfrm>
          <a:custGeom>
            <a:avLst/>
            <a:gdLst/>
            <a:ahLst/>
            <a:cxnLst/>
            <a:rect l="l" t="t" r="r" b="b"/>
            <a:pathLst>
              <a:path w="18414" h="26035">
                <a:moveTo>
                  <a:pt x="8464" y="19170"/>
                </a:moveTo>
                <a:lnTo>
                  <a:pt x="9775" y="21199"/>
                </a:lnTo>
                <a:lnTo>
                  <a:pt x="17859" y="25480"/>
                </a:lnTo>
                <a:lnTo>
                  <a:pt x="8464" y="19170"/>
                </a:lnTo>
                <a:close/>
              </a:path>
              <a:path w="18414" h="26035">
                <a:moveTo>
                  <a:pt x="3185" y="11002"/>
                </a:moveTo>
                <a:lnTo>
                  <a:pt x="6747" y="18017"/>
                </a:lnTo>
                <a:lnTo>
                  <a:pt x="8464" y="19170"/>
                </a:lnTo>
                <a:lnTo>
                  <a:pt x="3185" y="11002"/>
                </a:lnTo>
                <a:close/>
              </a:path>
              <a:path w="18414" h="26035">
                <a:moveTo>
                  <a:pt x="1346" y="7380"/>
                </a:moveTo>
                <a:lnTo>
                  <a:pt x="1538" y="8454"/>
                </a:lnTo>
                <a:lnTo>
                  <a:pt x="3185" y="11002"/>
                </a:lnTo>
                <a:lnTo>
                  <a:pt x="1346" y="7380"/>
                </a:lnTo>
                <a:close/>
              </a:path>
              <a:path w="18414" h="26035">
                <a:moveTo>
                  <a:pt x="25" y="0"/>
                </a:moveTo>
                <a:lnTo>
                  <a:pt x="0" y="1930"/>
                </a:lnTo>
                <a:lnTo>
                  <a:pt x="177" y="3911"/>
                </a:lnTo>
                <a:lnTo>
                  <a:pt x="584" y="5880"/>
                </a:lnTo>
                <a:lnTo>
                  <a:pt x="1346" y="7380"/>
                </a:lnTo>
                <a:lnTo>
                  <a:pt x="25" y="0"/>
                </a:lnTo>
                <a:close/>
              </a:path>
            </a:pathLst>
          </a:custGeom>
          <a:solidFill>
            <a:srgbClr val="AAE3F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4979184" y="5080622"/>
            <a:ext cx="62230" cy="103505"/>
          </a:xfrm>
          <a:custGeom>
            <a:avLst/>
            <a:gdLst/>
            <a:ahLst/>
            <a:cxnLst/>
            <a:rect l="l" t="t" r="r" b="b"/>
            <a:pathLst>
              <a:path w="62229" h="103504">
                <a:moveTo>
                  <a:pt x="51772" y="93922"/>
                </a:moveTo>
                <a:lnTo>
                  <a:pt x="40376" y="100408"/>
                </a:lnTo>
                <a:lnTo>
                  <a:pt x="27102" y="102148"/>
                </a:lnTo>
                <a:lnTo>
                  <a:pt x="30911" y="103060"/>
                </a:lnTo>
                <a:lnTo>
                  <a:pt x="40438" y="101483"/>
                </a:lnTo>
                <a:lnTo>
                  <a:pt x="51336" y="94615"/>
                </a:lnTo>
                <a:lnTo>
                  <a:pt x="51772" y="93922"/>
                </a:lnTo>
                <a:close/>
              </a:path>
              <a:path w="62229" h="103504">
                <a:moveTo>
                  <a:pt x="19608" y="100353"/>
                </a:moveTo>
                <a:lnTo>
                  <a:pt x="24087" y="102543"/>
                </a:lnTo>
                <a:lnTo>
                  <a:pt x="27102" y="102148"/>
                </a:lnTo>
                <a:lnTo>
                  <a:pt x="19608" y="100353"/>
                </a:lnTo>
                <a:close/>
              </a:path>
              <a:path w="62229" h="103504">
                <a:moveTo>
                  <a:pt x="15548" y="98369"/>
                </a:moveTo>
                <a:lnTo>
                  <a:pt x="17251" y="99789"/>
                </a:lnTo>
                <a:lnTo>
                  <a:pt x="19608" y="100353"/>
                </a:lnTo>
                <a:lnTo>
                  <a:pt x="15548" y="98369"/>
                </a:lnTo>
                <a:close/>
              </a:path>
              <a:path w="62229" h="103504">
                <a:moveTo>
                  <a:pt x="8627" y="92597"/>
                </a:moveTo>
                <a:lnTo>
                  <a:pt x="11715" y="96495"/>
                </a:lnTo>
                <a:lnTo>
                  <a:pt x="15548" y="98369"/>
                </a:lnTo>
                <a:lnTo>
                  <a:pt x="8627" y="92597"/>
                </a:lnTo>
                <a:close/>
              </a:path>
              <a:path w="62229" h="103504">
                <a:moveTo>
                  <a:pt x="35802" y="12314"/>
                </a:moveTo>
                <a:lnTo>
                  <a:pt x="25354" y="12314"/>
                </a:lnTo>
                <a:lnTo>
                  <a:pt x="35553" y="25656"/>
                </a:lnTo>
                <a:lnTo>
                  <a:pt x="44901" y="37579"/>
                </a:lnTo>
                <a:lnTo>
                  <a:pt x="52488" y="47987"/>
                </a:lnTo>
                <a:lnTo>
                  <a:pt x="58142" y="57790"/>
                </a:lnTo>
                <a:lnTo>
                  <a:pt x="61197" y="67228"/>
                </a:lnTo>
                <a:lnTo>
                  <a:pt x="58676" y="82957"/>
                </a:lnTo>
                <a:lnTo>
                  <a:pt x="51772" y="93922"/>
                </a:lnTo>
                <a:lnTo>
                  <a:pt x="52345" y="93597"/>
                </a:lnTo>
                <a:lnTo>
                  <a:pt x="59614" y="83269"/>
                </a:lnTo>
                <a:lnTo>
                  <a:pt x="61823" y="67182"/>
                </a:lnTo>
                <a:lnTo>
                  <a:pt x="60617" y="62801"/>
                </a:lnTo>
                <a:lnTo>
                  <a:pt x="56896" y="53492"/>
                </a:lnTo>
                <a:lnTo>
                  <a:pt x="48103" y="37411"/>
                </a:lnTo>
                <a:lnTo>
                  <a:pt x="44805" y="31457"/>
                </a:lnTo>
                <a:lnTo>
                  <a:pt x="41681" y="25145"/>
                </a:lnTo>
                <a:lnTo>
                  <a:pt x="36328" y="13625"/>
                </a:lnTo>
                <a:lnTo>
                  <a:pt x="35802" y="12314"/>
                </a:lnTo>
                <a:close/>
              </a:path>
              <a:path w="62229" h="103504">
                <a:moveTo>
                  <a:pt x="5858" y="89101"/>
                </a:moveTo>
                <a:lnTo>
                  <a:pt x="6740" y="91023"/>
                </a:lnTo>
                <a:lnTo>
                  <a:pt x="8627" y="92597"/>
                </a:lnTo>
                <a:lnTo>
                  <a:pt x="5858" y="89101"/>
                </a:lnTo>
                <a:close/>
              </a:path>
              <a:path w="62229" h="103504">
                <a:moveTo>
                  <a:pt x="2068" y="80843"/>
                </a:moveTo>
                <a:lnTo>
                  <a:pt x="3181" y="85722"/>
                </a:lnTo>
                <a:lnTo>
                  <a:pt x="5858" y="89101"/>
                </a:lnTo>
                <a:lnTo>
                  <a:pt x="2068" y="80843"/>
                </a:lnTo>
                <a:close/>
              </a:path>
              <a:path w="62229" h="103504">
                <a:moveTo>
                  <a:pt x="1001" y="76159"/>
                </a:moveTo>
                <a:lnTo>
                  <a:pt x="919" y="78338"/>
                </a:lnTo>
                <a:lnTo>
                  <a:pt x="2068" y="80843"/>
                </a:lnTo>
                <a:lnTo>
                  <a:pt x="1001" y="76159"/>
                </a:lnTo>
                <a:close/>
              </a:path>
              <a:path w="62229" h="103504">
                <a:moveTo>
                  <a:pt x="30937" y="0"/>
                </a:moveTo>
                <a:lnTo>
                  <a:pt x="25221" y="12014"/>
                </a:lnTo>
                <a:lnTo>
                  <a:pt x="19561" y="23381"/>
                </a:lnTo>
                <a:lnTo>
                  <a:pt x="15811" y="30695"/>
                </a:lnTo>
                <a:lnTo>
                  <a:pt x="12141" y="37579"/>
                </a:lnTo>
                <a:lnTo>
                  <a:pt x="7785" y="45885"/>
                </a:lnTo>
                <a:lnTo>
                  <a:pt x="0" y="71767"/>
                </a:lnTo>
                <a:lnTo>
                  <a:pt x="1001" y="76159"/>
                </a:lnTo>
                <a:lnTo>
                  <a:pt x="1290" y="68426"/>
                </a:lnTo>
                <a:lnTo>
                  <a:pt x="3061" y="59621"/>
                </a:lnTo>
                <a:lnTo>
                  <a:pt x="6292" y="50765"/>
                </a:lnTo>
                <a:lnTo>
                  <a:pt x="11044" y="40700"/>
                </a:lnTo>
                <a:lnTo>
                  <a:pt x="17378" y="28269"/>
                </a:lnTo>
                <a:lnTo>
                  <a:pt x="25354" y="12314"/>
                </a:lnTo>
                <a:lnTo>
                  <a:pt x="35802" y="12314"/>
                </a:lnTo>
                <a:lnTo>
                  <a:pt x="31602" y="1833"/>
                </a:lnTo>
                <a:lnTo>
                  <a:pt x="30937" y="0"/>
                </a:lnTo>
                <a:close/>
              </a:path>
            </a:pathLst>
          </a:custGeom>
          <a:solidFill>
            <a:srgbClr val="E8F7FD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4979484" y="5081282"/>
            <a:ext cx="61206" cy="102400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4979484" y="5081282"/>
            <a:ext cx="61206" cy="102400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4983864" y="5082921"/>
            <a:ext cx="43989" cy="82816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4983864" y="5082921"/>
            <a:ext cx="43989" cy="82816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4983864" y="5082921"/>
            <a:ext cx="43989" cy="82816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4982164" y="5085130"/>
            <a:ext cx="27305" cy="61594"/>
          </a:xfrm>
          <a:custGeom>
            <a:avLst/>
            <a:gdLst/>
            <a:ahLst/>
            <a:cxnLst/>
            <a:rect l="l" t="t" r="r" b="b"/>
            <a:pathLst>
              <a:path w="27304" h="61595">
                <a:moveTo>
                  <a:pt x="27063" y="0"/>
                </a:moveTo>
                <a:lnTo>
                  <a:pt x="22490" y="10765"/>
                </a:lnTo>
                <a:lnTo>
                  <a:pt x="16384" y="22733"/>
                </a:lnTo>
                <a:lnTo>
                  <a:pt x="9931" y="34960"/>
                </a:lnTo>
                <a:lnTo>
                  <a:pt x="4320" y="46504"/>
                </a:lnTo>
                <a:lnTo>
                  <a:pt x="673" y="56172"/>
                </a:lnTo>
                <a:lnTo>
                  <a:pt x="0" y="59182"/>
                </a:lnTo>
                <a:lnTo>
                  <a:pt x="63" y="61607"/>
                </a:lnTo>
                <a:lnTo>
                  <a:pt x="127" y="59550"/>
                </a:lnTo>
                <a:lnTo>
                  <a:pt x="723" y="57035"/>
                </a:lnTo>
                <a:lnTo>
                  <a:pt x="1701" y="54178"/>
                </a:lnTo>
                <a:lnTo>
                  <a:pt x="6449" y="43040"/>
                </a:lnTo>
                <a:lnTo>
                  <a:pt x="12858" y="30516"/>
                </a:lnTo>
                <a:lnTo>
                  <a:pt x="19470" y="17923"/>
                </a:lnTo>
                <a:lnTo>
                  <a:pt x="24825" y="6578"/>
                </a:lnTo>
                <a:lnTo>
                  <a:pt x="27063" y="0"/>
                </a:lnTo>
                <a:close/>
              </a:path>
            </a:pathLst>
          </a:custGeom>
          <a:solidFill>
            <a:srgbClr val="7BDBF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4979923" y="5152513"/>
            <a:ext cx="30480" cy="31115"/>
          </a:xfrm>
          <a:custGeom>
            <a:avLst/>
            <a:gdLst/>
            <a:ahLst/>
            <a:cxnLst/>
            <a:rect l="l" t="t" r="r" b="b"/>
            <a:pathLst>
              <a:path w="30479" h="31114">
                <a:moveTo>
                  <a:pt x="38" y="0"/>
                </a:moveTo>
                <a:lnTo>
                  <a:pt x="30230" y="30772"/>
                </a:lnTo>
                <a:lnTo>
                  <a:pt x="17560" y="27002"/>
                </a:lnTo>
                <a:lnTo>
                  <a:pt x="7094" y="18931"/>
                </a:lnTo>
                <a:lnTo>
                  <a:pt x="875" y="6297"/>
                </a:lnTo>
                <a:lnTo>
                  <a:pt x="38" y="0"/>
                </a:lnTo>
                <a:close/>
              </a:path>
            </a:pathLst>
          </a:custGeom>
          <a:solidFill>
            <a:srgbClr val="9BDFF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4985620" y="5150294"/>
            <a:ext cx="6985" cy="14604"/>
          </a:xfrm>
          <a:custGeom>
            <a:avLst/>
            <a:gdLst/>
            <a:ahLst/>
            <a:cxnLst/>
            <a:rect l="l" t="t" r="r" b="b"/>
            <a:pathLst>
              <a:path w="6985" h="14604">
                <a:moveTo>
                  <a:pt x="18" y="0"/>
                </a:moveTo>
                <a:lnTo>
                  <a:pt x="0" y="3822"/>
                </a:lnTo>
                <a:lnTo>
                  <a:pt x="157" y="5676"/>
                </a:lnTo>
                <a:lnTo>
                  <a:pt x="1796" y="12788"/>
                </a:lnTo>
                <a:lnTo>
                  <a:pt x="3434" y="14579"/>
                </a:lnTo>
                <a:lnTo>
                  <a:pt x="5911" y="14579"/>
                </a:lnTo>
                <a:lnTo>
                  <a:pt x="6723" y="12699"/>
                </a:lnTo>
                <a:lnTo>
                  <a:pt x="5974" y="9728"/>
                </a:lnTo>
                <a:lnTo>
                  <a:pt x="5923" y="9296"/>
                </a:lnTo>
                <a:lnTo>
                  <a:pt x="3485" y="6921"/>
                </a:lnTo>
                <a:lnTo>
                  <a:pt x="1427" y="3822"/>
                </a:lnTo>
                <a:lnTo>
                  <a:pt x="18" y="0"/>
                </a:lnTo>
              </a:path>
            </a:pathLst>
          </a:custGeom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4985620" y="5150294"/>
            <a:ext cx="6985" cy="14604"/>
          </a:xfrm>
          <a:custGeom>
            <a:avLst/>
            <a:gdLst/>
            <a:ahLst/>
            <a:cxnLst/>
            <a:rect l="l" t="t" r="r" b="b"/>
            <a:pathLst>
              <a:path w="6985" h="14604">
                <a:moveTo>
                  <a:pt x="18" y="0"/>
                </a:moveTo>
                <a:lnTo>
                  <a:pt x="0" y="3822"/>
                </a:lnTo>
                <a:lnTo>
                  <a:pt x="157" y="5676"/>
                </a:lnTo>
                <a:lnTo>
                  <a:pt x="1796" y="12788"/>
                </a:lnTo>
                <a:lnTo>
                  <a:pt x="3434" y="14579"/>
                </a:lnTo>
                <a:lnTo>
                  <a:pt x="5911" y="14579"/>
                </a:lnTo>
                <a:lnTo>
                  <a:pt x="6723" y="12699"/>
                </a:lnTo>
                <a:lnTo>
                  <a:pt x="5974" y="9728"/>
                </a:lnTo>
                <a:lnTo>
                  <a:pt x="5923" y="9296"/>
                </a:lnTo>
                <a:lnTo>
                  <a:pt x="3485" y="6921"/>
                </a:lnTo>
                <a:lnTo>
                  <a:pt x="1427" y="3822"/>
                </a:lnTo>
                <a:lnTo>
                  <a:pt x="18" y="0"/>
                </a:lnTo>
              </a:path>
            </a:pathLst>
          </a:custGeom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4985639" y="5100802"/>
            <a:ext cx="18884" cy="58788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4985639" y="5100802"/>
            <a:ext cx="18884" cy="58788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4985639" y="5100802"/>
            <a:ext cx="18884" cy="58788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4993116" y="5149482"/>
            <a:ext cx="46990" cy="33020"/>
          </a:xfrm>
          <a:custGeom>
            <a:avLst/>
            <a:gdLst/>
            <a:ahLst/>
            <a:cxnLst/>
            <a:rect l="l" t="t" r="r" b="b"/>
            <a:pathLst>
              <a:path w="46989" h="33020">
                <a:moveTo>
                  <a:pt x="0" y="26200"/>
                </a:moveTo>
                <a:lnTo>
                  <a:pt x="5257" y="30441"/>
                </a:lnTo>
                <a:lnTo>
                  <a:pt x="11696" y="32702"/>
                </a:lnTo>
                <a:lnTo>
                  <a:pt x="22669" y="32702"/>
                </a:lnTo>
                <a:lnTo>
                  <a:pt x="26424" y="31800"/>
                </a:lnTo>
                <a:lnTo>
                  <a:pt x="11112" y="31800"/>
                </a:lnTo>
                <a:lnTo>
                  <a:pt x="5194" y="29984"/>
                </a:lnTo>
                <a:lnTo>
                  <a:pt x="0" y="26200"/>
                </a:lnTo>
                <a:close/>
              </a:path>
              <a:path w="46989" h="33020">
                <a:moveTo>
                  <a:pt x="46189" y="0"/>
                </a:moveTo>
                <a:lnTo>
                  <a:pt x="45199" y="0"/>
                </a:lnTo>
                <a:lnTo>
                  <a:pt x="44831" y="1320"/>
                </a:lnTo>
                <a:lnTo>
                  <a:pt x="44843" y="8788"/>
                </a:lnTo>
                <a:lnTo>
                  <a:pt x="43027" y="14071"/>
                </a:lnTo>
                <a:lnTo>
                  <a:pt x="42684" y="14833"/>
                </a:lnTo>
                <a:lnTo>
                  <a:pt x="34272" y="25774"/>
                </a:lnTo>
                <a:lnTo>
                  <a:pt x="22488" y="31244"/>
                </a:lnTo>
                <a:lnTo>
                  <a:pt x="11112" y="31800"/>
                </a:lnTo>
                <a:lnTo>
                  <a:pt x="26424" y="31800"/>
                </a:lnTo>
                <a:lnTo>
                  <a:pt x="27165" y="31622"/>
                </a:lnTo>
                <a:lnTo>
                  <a:pt x="38950" y="25272"/>
                </a:lnTo>
                <a:lnTo>
                  <a:pt x="44488" y="17906"/>
                </a:lnTo>
                <a:lnTo>
                  <a:pt x="46850" y="3670"/>
                </a:lnTo>
                <a:lnTo>
                  <a:pt x="461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4981489" y="5152625"/>
            <a:ext cx="18415" cy="26034"/>
          </a:xfrm>
          <a:custGeom>
            <a:avLst/>
            <a:gdLst/>
            <a:ahLst/>
            <a:cxnLst/>
            <a:rect l="l" t="t" r="r" b="b"/>
            <a:pathLst>
              <a:path w="18414" h="26035">
                <a:moveTo>
                  <a:pt x="8467" y="19157"/>
                </a:moveTo>
                <a:lnTo>
                  <a:pt x="9784" y="21195"/>
                </a:lnTo>
                <a:lnTo>
                  <a:pt x="17865" y="25473"/>
                </a:lnTo>
                <a:lnTo>
                  <a:pt x="8467" y="19157"/>
                </a:lnTo>
                <a:close/>
              </a:path>
              <a:path w="18414" h="26035">
                <a:moveTo>
                  <a:pt x="3210" y="11018"/>
                </a:moveTo>
                <a:lnTo>
                  <a:pt x="6758" y="18008"/>
                </a:lnTo>
                <a:lnTo>
                  <a:pt x="8467" y="19157"/>
                </a:lnTo>
                <a:lnTo>
                  <a:pt x="3210" y="11018"/>
                </a:lnTo>
                <a:close/>
              </a:path>
              <a:path w="18414" h="26035">
                <a:moveTo>
                  <a:pt x="1353" y="7358"/>
                </a:moveTo>
                <a:lnTo>
                  <a:pt x="1547" y="8443"/>
                </a:lnTo>
                <a:lnTo>
                  <a:pt x="3210" y="11018"/>
                </a:lnTo>
                <a:lnTo>
                  <a:pt x="1353" y="7358"/>
                </a:lnTo>
                <a:close/>
              </a:path>
              <a:path w="18414" h="26035">
                <a:moveTo>
                  <a:pt x="38" y="0"/>
                </a:moveTo>
                <a:lnTo>
                  <a:pt x="0" y="1930"/>
                </a:lnTo>
                <a:lnTo>
                  <a:pt x="190" y="3898"/>
                </a:lnTo>
                <a:lnTo>
                  <a:pt x="596" y="5867"/>
                </a:lnTo>
                <a:lnTo>
                  <a:pt x="1353" y="7358"/>
                </a:lnTo>
                <a:lnTo>
                  <a:pt x="38" y="0"/>
                </a:lnTo>
                <a:close/>
              </a:path>
            </a:pathLst>
          </a:custGeom>
          <a:solidFill>
            <a:srgbClr val="AAE3F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4966526" y="4655765"/>
            <a:ext cx="116205" cy="193040"/>
          </a:xfrm>
          <a:custGeom>
            <a:avLst/>
            <a:gdLst/>
            <a:ahLst/>
            <a:cxnLst/>
            <a:rect l="l" t="t" r="r" b="b"/>
            <a:pathLst>
              <a:path w="116204" h="193039">
                <a:moveTo>
                  <a:pt x="96867" y="176913"/>
                </a:moveTo>
                <a:lnTo>
                  <a:pt x="93283" y="180220"/>
                </a:lnTo>
                <a:lnTo>
                  <a:pt x="81090" y="187102"/>
                </a:lnTo>
                <a:lnTo>
                  <a:pt x="66778" y="191411"/>
                </a:lnTo>
                <a:lnTo>
                  <a:pt x="54976" y="192408"/>
                </a:lnTo>
                <a:lnTo>
                  <a:pt x="58267" y="192824"/>
                </a:lnTo>
                <a:lnTo>
                  <a:pt x="67998" y="191993"/>
                </a:lnTo>
                <a:lnTo>
                  <a:pt x="81030" y="188044"/>
                </a:lnTo>
                <a:lnTo>
                  <a:pt x="92577" y="181143"/>
                </a:lnTo>
                <a:lnTo>
                  <a:pt x="96867" y="176913"/>
                </a:lnTo>
                <a:close/>
              </a:path>
              <a:path w="116204" h="193039">
                <a:moveTo>
                  <a:pt x="58318" y="0"/>
                </a:moveTo>
                <a:lnTo>
                  <a:pt x="41168" y="35268"/>
                </a:lnTo>
                <a:lnTo>
                  <a:pt x="23540" y="69122"/>
                </a:lnTo>
                <a:lnTo>
                  <a:pt x="15772" y="83880"/>
                </a:lnTo>
                <a:lnTo>
                  <a:pt x="419" y="124434"/>
                </a:lnTo>
                <a:lnTo>
                  <a:pt x="0" y="129311"/>
                </a:lnTo>
                <a:lnTo>
                  <a:pt x="0" y="134277"/>
                </a:lnTo>
                <a:lnTo>
                  <a:pt x="14582" y="173325"/>
                </a:lnTo>
                <a:lnTo>
                  <a:pt x="50561" y="192782"/>
                </a:lnTo>
                <a:lnTo>
                  <a:pt x="54976" y="192408"/>
                </a:lnTo>
                <a:lnTo>
                  <a:pt x="43991" y="191023"/>
                </a:lnTo>
                <a:lnTo>
                  <a:pt x="31016" y="185917"/>
                </a:lnTo>
                <a:lnTo>
                  <a:pt x="19779" y="177949"/>
                </a:lnTo>
                <a:lnTo>
                  <a:pt x="10720" y="167565"/>
                </a:lnTo>
                <a:lnTo>
                  <a:pt x="4275" y="155208"/>
                </a:lnTo>
                <a:lnTo>
                  <a:pt x="884" y="141323"/>
                </a:lnTo>
                <a:lnTo>
                  <a:pt x="1150" y="131911"/>
                </a:lnTo>
                <a:lnTo>
                  <a:pt x="14249" y="88789"/>
                </a:lnTo>
                <a:lnTo>
                  <a:pt x="32331" y="53613"/>
                </a:lnTo>
                <a:lnTo>
                  <a:pt x="40197" y="38261"/>
                </a:lnTo>
                <a:lnTo>
                  <a:pt x="49019" y="20519"/>
                </a:lnTo>
                <a:lnTo>
                  <a:pt x="66422" y="20519"/>
                </a:lnTo>
                <a:lnTo>
                  <a:pt x="64690" y="16493"/>
                </a:lnTo>
                <a:lnTo>
                  <a:pt x="60468" y="5818"/>
                </a:lnTo>
                <a:lnTo>
                  <a:pt x="58318" y="0"/>
                </a:lnTo>
                <a:close/>
              </a:path>
              <a:path w="116204" h="193039">
                <a:moveTo>
                  <a:pt x="115215" y="137383"/>
                </a:moveTo>
                <a:lnTo>
                  <a:pt x="114313" y="146007"/>
                </a:lnTo>
                <a:lnTo>
                  <a:pt x="109618" y="159796"/>
                </a:lnTo>
                <a:lnTo>
                  <a:pt x="102239" y="171618"/>
                </a:lnTo>
                <a:lnTo>
                  <a:pt x="96867" y="176913"/>
                </a:lnTo>
                <a:lnTo>
                  <a:pt x="103139" y="171128"/>
                </a:lnTo>
                <a:lnTo>
                  <a:pt x="110444" y="160190"/>
                </a:lnTo>
                <a:lnTo>
                  <a:pt x="114981" y="147770"/>
                </a:lnTo>
                <a:lnTo>
                  <a:pt x="115215" y="137383"/>
                </a:lnTo>
                <a:close/>
              </a:path>
              <a:path w="116204" h="193039">
                <a:moveTo>
                  <a:pt x="114222" y="120776"/>
                </a:moveTo>
                <a:lnTo>
                  <a:pt x="115284" y="129311"/>
                </a:lnTo>
                <a:lnTo>
                  <a:pt x="115338" y="131911"/>
                </a:lnTo>
                <a:lnTo>
                  <a:pt x="115215" y="137383"/>
                </a:lnTo>
                <a:lnTo>
                  <a:pt x="115926" y="130579"/>
                </a:lnTo>
                <a:lnTo>
                  <a:pt x="114396" y="121304"/>
                </a:lnTo>
                <a:lnTo>
                  <a:pt x="114222" y="120776"/>
                </a:lnTo>
                <a:close/>
              </a:path>
              <a:path w="116204" h="193039">
                <a:moveTo>
                  <a:pt x="66422" y="20519"/>
                </a:moveTo>
                <a:lnTo>
                  <a:pt x="49019" y="20519"/>
                </a:lnTo>
                <a:lnTo>
                  <a:pt x="58996" y="34754"/>
                </a:lnTo>
                <a:lnTo>
                  <a:pt x="68659" y="47938"/>
                </a:lnTo>
                <a:lnTo>
                  <a:pt x="86420" y="71655"/>
                </a:lnTo>
                <a:lnTo>
                  <a:pt x="94205" y="82437"/>
                </a:lnTo>
                <a:lnTo>
                  <a:pt x="101051" y="92669"/>
                </a:lnTo>
                <a:lnTo>
                  <a:pt x="106803" y="102473"/>
                </a:lnTo>
                <a:lnTo>
                  <a:pt x="111303" y="111977"/>
                </a:lnTo>
                <a:lnTo>
                  <a:pt x="114222" y="120776"/>
                </a:lnTo>
                <a:lnTo>
                  <a:pt x="113924" y="118422"/>
                </a:lnTo>
                <a:lnTo>
                  <a:pt x="111250" y="110029"/>
                </a:lnTo>
                <a:lnTo>
                  <a:pt x="105952" y="98297"/>
                </a:lnTo>
                <a:lnTo>
                  <a:pt x="100074" y="87088"/>
                </a:lnTo>
                <a:lnTo>
                  <a:pt x="92953" y="74155"/>
                </a:lnTo>
                <a:lnTo>
                  <a:pt x="86857" y="62963"/>
                </a:lnTo>
                <a:lnTo>
                  <a:pt x="81477" y="52774"/>
                </a:lnTo>
                <a:lnTo>
                  <a:pt x="75003" y="39570"/>
                </a:lnTo>
                <a:lnTo>
                  <a:pt x="69472" y="27609"/>
                </a:lnTo>
                <a:lnTo>
                  <a:pt x="66422" y="20519"/>
                </a:lnTo>
                <a:close/>
              </a:path>
            </a:pathLst>
          </a:custGeom>
          <a:solidFill>
            <a:srgbClr val="E8F7FD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4967049" y="4656975"/>
            <a:ext cx="115456" cy="191617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4967049" y="4656975"/>
            <a:ext cx="115456" cy="191617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4975174" y="4660049"/>
            <a:ext cx="83431" cy="154965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4975174" y="4660049"/>
            <a:ext cx="83431" cy="154965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4975174" y="4660049"/>
            <a:ext cx="83431" cy="154965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4972141" y="4664185"/>
            <a:ext cx="51435" cy="115570"/>
          </a:xfrm>
          <a:custGeom>
            <a:avLst/>
            <a:gdLst/>
            <a:ahLst/>
            <a:cxnLst/>
            <a:rect l="l" t="t" r="r" b="b"/>
            <a:pathLst>
              <a:path w="51435" h="115570">
                <a:moveTo>
                  <a:pt x="51015" y="0"/>
                </a:moveTo>
                <a:lnTo>
                  <a:pt x="29245" y="45627"/>
                </a:lnTo>
                <a:lnTo>
                  <a:pt x="22701" y="57884"/>
                </a:lnTo>
                <a:lnTo>
                  <a:pt x="16396" y="69944"/>
                </a:lnTo>
                <a:lnTo>
                  <a:pt x="10672" y="81537"/>
                </a:lnTo>
                <a:lnTo>
                  <a:pt x="5868" y="92396"/>
                </a:lnTo>
                <a:lnTo>
                  <a:pt x="1269" y="105105"/>
                </a:lnTo>
                <a:lnTo>
                  <a:pt x="0" y="110743"/>
                </a:lnTo>
                <a:lnTo>
                  <a:pt x="139" y="115277"/>
                </a:lnTo>
                <a:lnTo>
                  <a:pt x="253" y="111429"/>
                </a:lnTo>
                <a:lnTo>
                  <a:pt x="1384" y="106718"/>
                </a:lnTo>
                <a:lnTo>
                  <a:pt x="19224" y="66603"/>
                </a:lnTo>
                <a:lnTo>
                  <a:pt x="32697" y="41208"/>
                </a:lnTo>
                <a:lnTo>
                  <a:pt x="39022" y="28973"/>
                </a:lnTo>
                <a:lnTo>
                  <a:pt x="44513" y="17545"/>
                </a:lnTo>
                <a:lnTo>
                  <a:pt x="48754" y="7300"/>
                </a:lnTo>
                <a:lnTo>
                  <a:pt x="51015" y="0"/>
                </a:lnTo>
                <a:close/>
              </a:path>
            </a:pathLst>
          </a:custGeom>
          <a:solidFill>
            <a:srgbClr val="7BDBF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4967933" y="4790268"/>
            <a:ext cx="48260" cy="57150"/>
          </a:xfrm>
          <a:custGeom>
            <a:avLst/>
            <a:gdLst/>
            <a:ahLst/>
            <a:cxnLst/>
            <a:rect l="l" t="t" r="r" b="b"/>
            <a:pathLst>
              <a:path w="48260" h="57150">
                <a:moveTo>
                  <a:pt x="36166" y="53098"/>
                </a:moveTo>
                <a:lnTo>
                  <a:pt x="37737" y="53905"/>
                </a:lnTo>
                <a:lnTo>
                  <a:pt x="48045" y="56646"/>
                </a:lnTo>
                <a:lnTo>
                  <a:pt x="36166" y="53098"/>
                </a:lnTo>
                <a:close/>
              </a:path>
              <a:path w="48260" h="57150">
                <a:moveTo>
                  <a:pt x="29789" y="49821"/>
                </a:moveTo>
                <a:lnTo>
                  <a:pt x="34868" y="52710"/>
                </a:lnTo>
                <a:lnTo>
                  <a:pt x="36166" y="53098"/>
                </a:lnTo>
                <a:lnTo>
                  <a:pt x="29789" y="49821"/>
                </a:lnTo>
                <a:close/>
              </a:path>
              <a:path w="48260" h="57150">
                <a:moveTo>
                  <a:pt x="26378" y="47881"/>
                </a:moveTo>
                <a:lnTo>
                  <a:pt x="26984" y="48380"/>
                </a:lnTo>
                <a:lnTo>
                  <a:pt x="29789" y="49821"/>
                </a:lnTo>
                <a:lnTo>
                  <a:pt x="26378" y="47881"/>
                </a:lnTo>
                <a:close/>
              </a:path>
              <a:path w="48260" h="57150">
                <a:moveTo>
                  <a:pt x="63" y="0"/>
                </a:moveTo>
                <a:lnTo>
                  <a:pt x="13277" y="36892"/>
                </a:lnTo>
                <a:lnTo>
                  <a:pt x="26378" y="47881"/>
                </a:lnTo>
                <a:lnTo>
                  <a:pt x="16810" y="40005"/>
                </a:lnTo>
                <a:lnTo>
                  <a:pt x="8237" y="28715"/>
                </a:lnTo>
                <a:lnTo>
                  <a:pt x="2289" y="14442"/>
                </a:lnTo>
                <a:lnTo>
                  <a:pt x="63" y="0"/>
                </a:lnTo>
                <a:close/>
              </a:path>
            </a:pathLst>
          </a:custGeom>
          <a:solidFill>
            <a:srgbClr val="9BDFF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4978501" y="4786109"/>
            <a:ext cx="12814" cy="27279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4978501" y="4786109"/>
            <a:ext cx="12814" cy="27279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4978692" y="4693526"/>
            <a:ext cx="35598" cy="109994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4978692" y="4693526"/>
            <a:ext cx="35598" cy="109994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4978692" y="4693526"/>
            <a:ext cx="35598" cy="109994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4994760" y="4784596"/>
            <a:ext cx="86360" cy="60960"/>
          </a:xfrm>
          <a:custGeom>
            <a:avLst/>
            <a:gdLst/>
            <a:ahLst/>
            <a:cxnLst/>
            <a:rect l="l" t="t" r="r" b="b"/>
            <a:pathLst>
              <a:path w="86360" h="60960">
                <a:moveTo>
                  <a:pt x="0" y="50379"/>
                </a:moveTo>
                <a:lnTo>
                  <a:pt x="10413" y="56670"/>
                </a:lnTo>
                <a:lnTo>
                  <a:pt x="23057" y="60411"/>
                </a:lnTo>
                <a:lnTo>
                  <a:pt x="39204" y="60181"/>
                </a:lnTo>
                <a:lnTo>
                  <a:pt x="45058" y="58985"/>
                </a:lnTo>
                <a:lnTo>
                  <a:pt x="37331" y="58985"/>
                </a:lnTo>
                <a:lnTo>
                  <a:pt x="22113" y="58337"/>
                </a:lnTo>
                <a:lnTo>
                  <a:pt x="10020" y="55456"/>
                </a:lnTo>
                <a:lnTo>
                  <a:pt x="0" y="50379"/>
                </a:lnTo>
                <a:close/>
              </a:path>
              <a:path w="86360" h="60960">
                <a:moveTo>
                  <a:pt x="85080" y="0"/>
                </a:moveTo>
                <a:lnTo>
                  <a:pt x="83200" y="0"/>
                </a:lnTo>
                <a:lnTo>
                  <a:pt x="82527" y="2476"/>
                </a:lnTo>
                <a:lnTo>
                  <a:pt x="82553" y="16446"/>
                </a:lnTo>
                <a:lnTo>
                  <a:pt x="79124" y="26339"/>
                </a:lnTo>
                <a:lnTo>
                  <a:pt x="49902" y="55611"/>
                </a:lnTo>
                <a:lnTo>
                  <a:pt x="37331" y="58985"/>
                </a:lnTo>
                <a:lnTo>
                  <a:pt x="45058" y="58985"/>
                </a:lnTo>
                <a:lnTo>
                  <a:pt x="80463" y="30340"/>
                </a:lnTo>
                <a:lnTo>
                  <a:pt x="86325" y="6870"/>
                </a:lnTo>
                <a:lnTo>
                  <a:pt x="850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4970885" y="4790475"/>
            <a:ext cx="50800" cy="51435"/>
          </a:xfrm>
          <a:custGeom>
            <a:avLst/>
            <a:gdLst/>
            <a:ahLst/>
            <a:cxnLst/>
            <a:rect l="l" t="t" r="r" b="b"/>
            <a:pathLst>
              <a:path w="50800" h="51435">
                <a:moveTo>
                  <a:pt x="63" y="0"/>
                </a:moveTo>
                <a:lnTo>
                  <a:pt x="24360" y="43255"/>
                </a:lnTo>
                <a:lnTo>
                  <a:pt x="50615" y="50852"/>
                </a:lnTo>
                <a:lnTo>
                  <a:pt x="37555" y="47929"/>
                </a:lnTo>
                <a:lnTo>
                  <a:pt x="25375" y="42501"/>
                </a:lnTo>
                <a:lnTo>
                  <a:pt x="14805" y="34474"/>
                </a:lnTo>
                <a:lnTo>
                  <a:pt x="6576" y="23755"/>
                </a:lnTo>
                <a:lnTo>
                  <a:pt x="1419" y="10249"/>
                </a:lnTo>
                <a:lnTo>
                  <a:pt x="63" y="0"/>
                </a:lnTo>
                <a:close/>
              </a:path>
            </a:pathLst>
          </a:custGeom>
          <a:solidFill>
            <a:srgbClr val="AAE3F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5138379" y="3716240"/>
            <a:ext cx="64135" cy="104775"/>
          </a:xfrm>
          <a:custGeom>
            <a:avLst/>
            <a:gdLst/>
            <a:ahLst/>
            <a:cxnLst/>
            <a:rect l="l" t="t" r="r" b="b"/>
            <a:pathLst>
              <a:path w="64135" h="104775">
                <a:moveTo>
                  <a:pt x="20203" y="101461"/>
                </a:moveTo>
                <a:lnTo>
                  <a:pt x="24785" y="103593"/>
                </a:lnTo>
                <a:lnTo>
                  <a:pt x="32029" y="104330"/>
                </a:lnTo>
                <a:lnTo>
                  <a:pt x="32778" y="104317"/>
                </a:lnTo>
                <a:lnTo>
                  <a:pt x="33717" y="104076"/>
                </a:lnTo>
                <a:lnTo>
                  <a:pt x="31661" y="104076"/>
                </a:lnTo>
                <a:lnTo>
                  <a:pt x="20203" y="101461"/>
                </a:lnTo>
                <a:close/>
              </a:path>
              <a:path w="64135" h="104775">
                <a:moveTo>
                  <a:pt x="40236" y="102401"/>
                </a:moveTo>
                <a:lnTo>
                  <a:pt x="32397" y="104076"/>
                </a:lnTo>
                <a:lnTo>
                  <a:pt x="33717" y="104076"/>
                </a:lnTo>
                <a:lnTo>
                  <a:pt x="40236" y="102401"/>
                </a:lnTo>
                <a:close/>
              </a:path>
              <a:path w="64135" h="104775">
                <a:moveTo>
                  <a:pt x="44298" y="101357"/>
                </a:moveTo>
                <a:lnTo>
                  <a:pt x="40236" y="102401"/>
                </a:lnTo>
                <a:lnTo>
                  <a:pt x="43944" y="101609"/>
                </a:lnTo>
                <a:lnTo>
                  <a:pt x="44298" y="101357"/>
                </a:lnTo>
                <a:close/>
              </a:path>
              <a:path w="64135" h="104775">
                <a:moveTo>
                  <a:pt x="16145" y="99573"/>
                </a:moveTo>
                <a:lnTo>
                  <a:pt x="17845" y="100923"/>
                </a:lnTo>
                <a:lnTo>
                  <a:pt x="20203" y="101461"/>
                </a:lnTo>
                <a:lnTo>
                  <a:pt x="16145" y="99573"/>
                </a:lnTo>
                <a:close/>
              </a:path>
              <a:path w="64135" h="104775">
                <a:moveTo>
                  <a:pt x="37167" y="14868"/>
                </a:moveTo>
                <a:lnTo>
                  <a:pt x="24017" y="14868"/>
                </a:lnTo>
                <a:lnTo>
                  <a:pt x="35439" y="27032"/>
                </a:lnTo>
                <a:lnTo>
                  <a:pt x="45623" y="37982"/>
                </a:lnTo>
                <a:lnTo>
                  <a:pt x="54047" y="48073"/>
                </a:lnTo>
                <a:lnTo>
                  <a:pt x="60185" y="57659"/>
                </a:lnTo>
                <a:lnTo>
                  <a:pt x="63515" y="67096"/>
                </a:lnTo>
                <a:lnTo>
                  <a:pt x="61369" y="82409"/>
                </a:lnTo>
                <a:lnTo>
                  <a:pt x="54464" y="94145"/>
                </a:lnTo>
                <a:lnTo>
                  <a:pt x="44298" y="101357"/>
                </a:lnTo>
                <a:lnTo>
                  <a:pt x="46379" y="100823"/>
                </a:lnTo>
                <a:lnTo>
                  <a:pt x="56962" y="92297"/>
                </a:lnTo>
                <a:lnTo>
                  <a:pt x="63164" y="80163"/>
                </a:lnTo>
                <a:lnTo>
                  <a:pt x="64122" y="66725"/>
                </a:lnTo>
                <a:lnTo>
                  <a:pt x="62776" y="62344"/>
                </a:lnTo>
                <a:lnTo>
                  <a:pt x="58712" y="53085"/>
                </a:lnTo>
                <a:lnTo>
                  <a:pt x="49308" y="37287"/>
                </a:lnTo>
                <a:lnTo>
                  <a:pt x="45694" y="31267"/>
                </a:lnTo>
                <a:lnTo>
                  <a:pt x="42303" y="24993"/>
                </a:lnTo>
                <a:lnTo>
                  <a:pt x="37167" y="14868"/>
                </a:lnTo>
                <a:close/>
              </a:path>
              <a:path w="64135" h="104775">
                <a:moveTo>
                  <a:pt x="9039" y="93932"/>
                </a:moveTo>
                <a:lnTo>
                  <a:pt x="12234" y="97754"/>
                </a:lnTo>
                <a:lnTo>
                  <a:pt x="16145" y="99573"/>
                </a:lnTo>
                <a:lnTo>
                  <a:pt x="9039" y="93932"/>
                </a:lnTo>
                <a:close/>
              </a:path>
              <a:path w="64135" h="104775">
                <a:moveTo>
                  <a:pt x="6235" y="90578"/>
                </a:moveTo>
                <a:lnTo>
                  <a:pt x="7137" y="92422"/>
                </a:lnTo>
                <a:lnTo>
                  <a:pt x="9039" y="93932"/>
                </a:lnTo>
                <a:lnTo>
                  <a:pt x="6235" y="90578"/>
                </a:lnTo>
                <a:close/>
              </a:path>
              <a:path w="64135" h="104775">
                <a:moveTo>
                  <a:pt x="2239" y="82409"/>
                </a:moveTo>
                <a:lnTo>
                  <a:pt x="3469" y="87270"/>
                </a:lnTo>
                <a:lnTo>
                  <a:pt x="6235" y="90578"/>
                </a:lnTo>
                <a:lnTo>
                  <a:pt x="2239" y="82409"/>
                </a:lnTo>
                <a:close/>
              </a:path>
              <a:path w="64135" h="104775">
                <a:moveTo>
                  <a:pt x="1102" y="77915"/>
                </a:moveTo>
                <a:lnTo>
                  <a:pt x="1140" y="80163"/>
                </a:lnTo>
                <a:lnTo>
                  <a:pt x="2239" y="82409"/>
                </a:lnTo>
                <a:lnTo>
                  <a:pt x="1102" y="77915"/>
                </a:lnTo>
                <a:close/>
              </a:path>
              <a:path w="64135" h="104775">
                <a:moveTo>
                  <a:pt x="30632" y="0"/>
                </a:moveTo>
                <a:lnTo>
                  <a:pt x="25047" y="12084"/>
                </a:lnTo>
                <a:lnTo>
                  <a:pt x="19526" y="23523"/>
                </a:lnTo>
                <a:lnTo>
                  <a:pt x="15557" y="31521"/>
                </a:lnTo>
                <a:lnTo>
                  <a:pt x="12534" y="37337"/>
                </a:lnTo>
                <a:lnTo>
                  <a:pt x="5460" y="51269"/>
                </a:lnTo>
                <a:lnTo>
                  <a:pt x="2349" y="58750"/>
                </a:lnTo>
                <a:lnTo>
                  <a:pt x="1219" y="62090"/>
                </a:lnTo>
                <a:lnTo>
                  <a:pt x="114" y="68237"/>
                </a:lnTo>
                <a:lnTo>
                  <a:pt x="0" y="73558"/>
                </a:lnTo>
                <a:lnTo>
                  <a:pt x="1102" y="77915"/>
                </a:lnTo>
                <a:lnTo>
                  <a:pt x="1238" y="70235"/>
                </a:lnTo>
                <a:lnTo>
                  <a:pt x="2821" y="61492"/>
                </a:lnTo>
                <a:lnTo>
                  <a:pt x="5853" y="52681"/>
                </a:lnTo>
                <a:lnTo>
                  <a:pt x="10371" y="42705"/>
                </a:lnTo>
                <a:lnTo>
                  <a:pt x="16413" y="30466"/>
                </a:lnTo>
                <a:lnTo>
                  <a:pt x="24017" y="14868"/>
                </a:lnTo>
                <a:lnTo>
                  <a:pt x="37167" y="14868"/>
                </a:lnTo>
                <a:lnTo>
                  <a:pt x="36557" y="13665"/>
                </a:lnTo>
                <a:lnTo>
                  <a:pt x="31440" y="2034"/>
                </a:lnTo>
                <a:lnTo>
                  <a:pt x="30632" y="0"/>
                </a:lnTo>
                <a:close/>
              </a:path>
            </a:pathLst>
          </a:custGeom>
          <a:solidFill>
            <a:srgbClr val="E8F7FD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5138665" y="3716896"/>
            <a:ext cx="63647" cy="103416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5138665" y="3716896"/>
            <a:ext cx="63647" cy="103416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5142928" y="3718547"/>
            <a:ext cx="45706" cy="83769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5142928" y="3718547"/>
            <a:ext cx="45706" cy="83769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5142928" y="3718547"/>
            <a:ext cx="45706" cy="83769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5141307" y="3720816"/>
            <a:ext cx="27305" cy="63500"/>
          </a:xfrm>
          <a:custGeom>
            <a:avLst/>
            <a:gdLst/>
            <a:ahLst/>
            <a:cxnLst/>
            <a:rect l="l" t="t" r="r" b="b"/>
            <a:pathLst>
              <a:path w="27304" h="63500">
                <a:moveTo>
                  <a:pt x="26860" y="0"/>
                </a:moveTo>
                <a:lnTo>
                  <a:pt x="22450" y="10788"/>
                </a:lnTo>
                <a:lnTo>
                  <a:pt x="16513" y="22814"/>
                </a:lnTo>
                <a:lnTo>
                  <a:pt x="10190" y="35146"/>
                </a:lnTo>
                <a:lnTo>
                  <a:pt x="4619" y="46848"/>
                </a:lnTo>
                <a:lnTo>
                  <a:pt x="635" y="57658"/>
                </a:lnTo>
                <a:lnTo>
                  <a:pt x="0" y="60718"/>
                </a:lnTo>
                <a:lnTo>
                  <a:pt x="127" y="63169"/>
                </a:lnTo>
                <a:lnTo>
                  <a:pt x="232" y="60718"/>
                </a:lnTo>
                <a:lnTo>
                  <a:pt x="711" y="58521"/>
                </a:lnTo>
                <a:lnTo>
                  <a:pt x="1663" y="55613"/>
                </a:lnTo>
                <a:lnTo>
                  <a:pt x="6239" y="44447"/>
                </a:lnTo>
                <a:lnTo>
                  <a:pt x="12473" y="31853"/>
                </a:lnTo>
                <a:lnTo>
                  <a:pt x="18967" y="19130"/>
                </a:lnTo>
                <a:lnTo>
                  <a:pt x="24322" y="7581"/>
                </a:lnTo>
                <a:lnTo>
                  <a:pt x="26860" y="0"/>
                </a:lnTo>
                <a:close/>
              </a:path>
            </a:pathLst>
          </a:custGeom>
          <a:solidFill>
            <a:srgbClr val="7BDBF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5139195" y="3789894"/>
            <a:ext cx="33020" cy="30480"/>
          </a:xfrm>
          <a:custGeom>
            <a:avLst/>
            <a:gdLst/>
            <a:ahLst/>
            <a:cxnLst/>
            <a:rect l="l" t="t" r="r" b="b"/>
            <a:pathLst>
              <a:path w="33020" h="30479">
                <a:moveTo>
                  <a:pt x="0" y="0"/>
                </a:moveTo>
                <a:lnTo>
                  <a:pt x="31037" y="29986"/>
                </a:lnTo>
                <a:lnTo>
                  <a:pt x="32512" y="29997"/>
                </a:lnTo>
                <a:lnTo>
                  <a:pt x="19270" y="26779"/>
                </a:lnTo>
                <a:lnTo>
                  <a:pt x="8241" y="19370"/>
                </a:lnTo>
                <a:lnTo>
                  <a:pt x="1315" y="7460"/>
                </a:lnTo>
                <a:lnTo>
                  <a:pt x="0" y="0"/>
                </a:lnTo>
                <a:close/>
              </a:path>
            </a:pathLst>
          </a:custGeom>
          <a:solidFill>
            <a:srgbClr val="9BDFF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5145036" y="3787457"/>
            <a:ext cx="7620" cy="14604"/>
          </a:xfrm>
          <a:custGeom>
            <a:avLst/>
            <a:gdLst/>
            <a:ahLst/>
            <a:cxnLst/>
            <a:rect l="l" t="t" r="r" b="b"/>
            <a:pathLst>
              <a:path w="7620" h="14604">
                <a:moveTo>
                  <a:pt x="0" y="0"/>
                </a:moveTo>
                <a:lnTo>
                  <a:pt x="60" y="3797"/>
                </a:lnTo>
                <a:lnTo>
                  <a:pt x="266" y="5714"/>
                </a:lnTo>
                <a:lnTo>
                  <a:pt x="2120" y="12788"/>
                </a:lnTo>
                <a:lnTo>
                  <a:pt x="3822" y="14541"/>
                </a:lnTo>
                <a:lnTo>
                  <a:pt x="6400" y="14541"/>
                </a:lnTo>
                <a:lnTo>
                  <a:pt x="7238" y="12623"/>
                </a:lnTo>
                <a:lnTo>
                  <a:pt x="6400" y="9613"/>
                </a:lnTo>
                <a:lnTo>
                  <a:pt x="6337" y="9169"/>
                </a:lnTo>
                <a:lnTo>
                  <a:pt x="3746" y="6857"/>
                </a:lnTo>
                <a:lnTo>
                  <a:pt x="1549" y="3797"/>
                </a:lnTo>
                <a:lnTo>
                  <a:pt x="0" y="0"/>
                </a:lnTo>
              </a:path>
            </a:pathLst>
          </a:custGeom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5145036" y="3787457"/>
            <a:ext cx="7620" cy="14604"/>
          </a:xfrm>
          <a:custGeom>
            <a:avLst/>
            <a:gdLst/>
            <a:ahLst/>
            <a:cxnLst/>
            <a:rect l="l" t="t" r="r" b="b"/>
            <a:pathLst>
              <a:path w="7620" h="14604">
                <a:moveTo>
                  <a:pt x="0" y="0"/>
                </a:moveTo>
                <a:lnTo>
                  <a:pt x="60" y="3797"/>
                </a:lnTo>
                <a:lnTo>
                  <a:pt x="266" y="5714"/>
                </a:lnTo>
                <a:lnTo>
                  <a:pt x="2120" y="12788"/>
                </a:lnTo>
                <a:lnTo>
                  <a:pt x="3822" y="14541"/>
                </a:lnTo>
                <a:lnTo>
                  <a:pt x="6400" y="14541"/>
                </a:lnTo>
                <a:lnTo>
                  <a:pt x="7238" y="12623"/>
                </a:lnTo>
                <a:lnTo>
                  <a:pt x="6400" y="9613"/>
                </a:lnTo>
                <a:lnTo>
                  <a:pt x="6337" y="9169"/>
                </a:lnTo>
                <a:lnTo>
                  <a:pt x="3746" y="6857"/>
                </a:lnTo>
                <a:lnTo>
                  <a:pt x="1549" y="3797"/>
                </a:lnTo>
                <a:lnTo>
                  <a:pt x="0" y="0"/>
                </a:lnTo>
              </a:path>
            </a:pathLst>
          </a:custGeom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5145036" y="3736822"/>
            <a:ext cx="18567" cy="59804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5145036" y="3736822"/>
            <a:ext cx="18567" cy="59804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5145036" y="3736822"/>
            <a:ext cx="18567" cy="59804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5153335" y="3784752"/>
            <a:ext cx="48260" cy="34290"/>
          </a:xfrm>
          <a:custGeom>
            <a:avLst/>
            <a:gdLst/>
            <a:ahLst/>
            <a:cxnLst/>
            <a:rect l="l" t="t" r="r" b="b"/>
            <a:pathLst>
              <a:path w="48260" h="34289">
                <a:moveTo>
                  <a:pt x="0" y="28067"/>
                </a:moveTo>
                <a:lnTo>
                  <a:pt x="5270" y="31965"/>
                </a:lnTo>
                <a:lnTo>
                  <a:pt x="11620" y="34010"/>
                </a:lnTo>
                <a:lnTo>
                  <a:pt x="23012" y="34010"/>
                </a:lnTo>
                <a:lnTo>
                  <a:pt x="26544" y="33134"/>
                </a:lnTo>
                <a:lnTo>
                  <a:pt x="10972" y="33134"/>
                </a:lnTo>
                <a:lnTo>
                  <a:pt x="5168" y="31508"/>
                </a:lnTo>
                <a:lnTo>
                  <a:pt x="0" y="28067"/>
                </a:lnTo>
                <a:close/>
              </a:path>
              <a:path w="48260" h="34289">
                <a:moveTo>
                  <a:pt x="47434" y="0"/>
                </a:moveTo>
                <a:lnTo>
                  <a:pt x="46393" y="0"/>
                </a:lnTo>
                <a:lnTo>
                  <a:pt x="46050" y="1346"/>
                </a:lnTo>
                <a:lnTo>
                  <a:pt x="46215" y="8902"/>
                </a:lnTo>
                <a:lnTo>
                  <a:pt x="44437" y="14300"/>
                </a:lnTo>
                <a:lnTo>
                  <a:pt x="44107" y="15087"/>
                </a:lnTo>
                <a:lnTo>
                  <a:pt x="35925" y="26149"/>
                </a:lnTo>
                <a:lnTo>
                  <a:pt x="24292" y="32156"/>
                </a:lnTo>
                <a:lnTo>
                  <a:pt x="10972" y="33134"/>
                </a:lnTo>
                <a:lnTo>
                  <a:pt x="26544" y="33134"/>
                </a:lnTo>
                <a:lnTo>
                  <a:pt x="28028" y="32766"/>
                </a:lnTo>
                <a:lnTo>
                  <a:pt x="40436" y="25755"/>
                </a:lnTo>
                <a:lnTo>
                  <a:pt x="46037" y="18122"/>
                </a:lnTo>
                <a:lnTo>
                  <a:pt x="48183" y="3682"/>
                </a:lnTo>
                <a:lnTo>
                  <a:pt x="474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5140824" y="3789948"/>
            <a:ext cx="29209" cy="26670"/>
          </a:xfrm>
          <a:custGeom>
            <a:avLst/>
            <a:gdLst/>
            <a:ahLst/>
            <a:cxnLst/>
            <a:rect l="l" t="t" r="r" b="b"/>
            <a:pathLst>
              <a:path w="29210" h="26670">
                <a:moveTo>
                  <a:pt x="5710" y="15097"/>
                </a:moveTo>
                <a:lnTo>
                  <a:pt x="7152" y="17744"/>
                </a:lnTo>
                <a:lnTo>
                  <a:pt x="18470" y="24910"/>
                </a:lnTo>
                <a:lnTo>
                  <a:pt x="28359" y="26504"/>
                </a:lnTo>
                <a:lnTo>
                  <a:pt x="28701" y="26492"/>
                </a:lnTo>
                <a:lnTo>
                  <a:pt x="15573" y="23000"/>
                </a:lnTo>
                <a:lnTo>
                  <a:pt x="5710" y="15097"/>
                </a:lnTo>
                <a:close/>
              </a:path>
              <a:path w="29210" h="26670">
                <a:moveTo>
                  <a:pt x="4611" y="13079"/>
                </a:moveTo>
                <a:lnTo>
                  <a:pt x="5233" y="14715"/>
                </a:lnTo>
                <a:lnTo>
                  <a:pt x="5710" y="15097"/>
                </a:lnTo>
                <a:lnTo>
                  <a:pt x="4611" y="13079"/>
                </a:lnTo>
                <a:close/>
              </a:path>
              <a:path w="29210" h="26670">
                <a:moveTo>
                  <a:pt x="0" y="0"/>
                </a:moveTo>
                <a:lnTo>
                  <a:pt x="0" y="1955"/>
                </a:lnTo>
                <a:lnTo>
                  <a:pt x="241" y="3937"/>
                </a:lnTo>
                <a:lnTo>
                  <a:pt x="711" y="5918"/>
                </a:lnTo>
                <a:lnTo>
                  <a:pt x="4611" y="13079"/>
                </a:lnTo>
                <a:lnTo>
                  <a:pt x="107" y="1239"/>
                </a:lnTo>
                <a:lnTo>
                  <a:pt x="0" y="0"/>
                </a:lnTo>
                <a:close/>
              </a:path>
            </a:pathLst>
          </a:custGeom>
          <a:solidFill>
            <a:srgbClr val="AAE3F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4923482" y="3557545"/>
            <a:ext cx="60325" cy="123825"/>
          </a:xfrm>
          <a:custGeom>
            <a:avLst/>
            <a:gdLst/>
            <a:ahLst/>
            <a:cxnLst/>
            <a:rect l="l" t="t" r="r" b="b"/>
            <a:pathLst>
              <a:path w="60325" h="123825">
                <a:moveTo>
                  <a:pt x="54277" y="106673"/>
                </a:moveTo>
                <a:lnTo>
                  <a:pt x="48046" y="114269"/>
                </a:lnTo>
                <a:lnTo>
                  <a:pt x="36078" y="120252"/>
                </a:lnTo>
                <a:lnTo>
                  <a:pt x="22559" y="121317"/>
                </a:lnTo>
                <a:lnTo>
                  <a:pt x="30162" y="123355"/>
                </a:lnTo>
                <a:lnTo>
                  <a:pt x="40043" y="121260"/>
                </a:lnTo>
                <a:lnTo>
                  <a:pt x="50425" y="113420"/>
                </a:lnTo>
                <a:lnTo>
                  <a:pt x="54277" y="106673"/>
                </a:lnTo>
                <a:close/>
              </a:path>
              <a:path w="60325" h="123825">
                <a:moveTo>
                  <a:pt x="18367" y="120194"/>
                </a:moveTo>
                <a:lnTo>
                  <a:pt x="20107" y="121510"/>
                </a:lnTo>
                <a:lnTo>
                  <a:pt x="22559" y="121317"/>
                </a:lnTo>
                <a:lnTo>
                  <a:pt x="18367" y="120194"/>
                </a:lnTo>
                <a:close/>
              </a:path>
              <a:path w="60325" h="123825">
                <a:moveTo>
                  <a:pt x="16297" y="118627"/>
                </a:moveTo>
                <a:lnTo>
                  <a:pt x="17878" y="120063"/>
                </a:lnTo>
                <a:lnTo>
                  <a:pt x="18367" y="120194"/>
                </a:lnTo>
                <a:lnTo>
                  <a:pt x="16297" y="118627"/>
                </a:lnTo>
                <a:close/>
              </a:path>
              <a:path w="60325" h="123825">
                <a:moveTo>
                  <a:pt x="8492" y="111542"/>
                </a:moveTo>
                <a:lnTo>
                  <a:pt x="9687" y="113625"/>
                </a:lnTo>
                <a:lnTo>
                  <a:pt x="16297" y="118627"/>
                </a:lnTo>
                <a:lnTo>
                  <a:pt x="8492" y="111542"/>
                </a:lnTo>
                <a:close/>
              </a:path>
              <a:path w="60325" h="123825">
                <a:moveTo>
                  <a:pt x="7048" y="109024"/>
                </a:moveTo>
                <a:lnTo>
                  <a:pt x="8053" y="111144"/>
                </a:lnTo>
                <a:lnTo>
                  <a:pt x="8492" y="111542"/>
                </a:lnTo>
                <a:lnTo>
                  <a:pt x="7048" y="109024"/>
                </a:lnTo>
                <a:close/>
              </a:path>
              <a:path w="60325" h="123825">
                <a:moveTo>
                  <a:pt x="2181" y="98764"/>
                </a:moveTo>
                <a:lnTo>
                  <a:pt x="2609" y="101284"/>
                </a:lnTo>
                <a:lnTo>
                  <a:pt x="7048" y="109024"/>
                </a:lnTo>
                <a:lnTo>
                  <a:pt x="2181" y="98764"/>
                </a:lnTo>
                <a:close/>
              </a:path>
              <a:path w="60325" h="123825">
                <a:moveTo>
                  <a:pt x="56633" y="102546"/>
                </a:moveTo>
                <a:lnTo>
                  <a:pt x="54277" y="106673"/>
                </a:lnTo>
                <a:lnTo>
                  <a:pt x="55990" y="104585"/>
                </a:lnTo>
                <a:lnTo>
                  <a:pt x="56633" y="102546"/>
                </a:lnTo>
                <a:close/>
              </a:path>
              <a:path w="60325" h="123825">
                <a:moveTo>
                  <a:pt x="57910" y="98501"/>
                </a:moveTo>
                <a:lnTo>
                  <a:pt x="56633" y="102546"/>
                </a:lnTo>
                <a:lnTo>
                  <a:pt x="57480" y="101063"/>
                </a:lnTo>
                <a:lnTo>
                  <a:pt x="57910" y="98501"/>
                </a:lnTo>
                <a:close/>
              </a:path>
              <a:path w="60325" h="123825">
                <a:moveTo>
                  <a:pt x="1821" y="96641"/>
                </a:moveTo>
                <a:lnTo>
                  <a:pt x="1835" y="98034"/>
                </a:lnTo>
                <a:lnTo>
                  <a:pt x="2181" y="98764"/>
                </a:lnTo>
                <a:lnTo>
                  <a:pt x="1821" y="96641"/>
                </a:lnTo>
                <a:close/>
              </a:path>
              <a:path w="60325" h="123825">
                <a:moveTo>
                  <a:pt x="30739" y="1815"/>
                </a:moveTo>
                <a:lnTo>
                  <a:pt x="29770" y="1815"/>
                </a:lnTo>
                <a:lnTo>
                  <a:pt x="35731" y="19196"/>
                </a:lnTo>
                <a:lnTo>
                  <a:pt x="41708" y="34018"/>
                </a:lnTo>
                <a:lnTo>
                  <a:pt x="47365" y="46732"/>
                </a:lnTo>
                <a:lnTo>
                  <a:pt x="52367" y="57791"/>
                </a:lnTo>
                <a:lnTo>
                  <a:pt x="56380" y="67655"/>
                </a:lnTo>
                <a:lnTo>
                  <a:pt x="59062" y="76756"/>
                </a:lnTo>
                <a:lnTo>
                  <a:pt x="60082" y="85566"/>
                </a:lnTo>
                <a:lnTo>
                  <a:pt x="57910" y="98501"/>
                </a:lnTo>
                <a:lnTo>
                  <a:pt x="59892" y="92222"/>
                </a:lnTo>
                <a:lnTo>
                  <a:pt x="47028" y="44983"/>
                </a:lnTo>
                <a:lnTo>
                  <a:pt x="43726" y="37642"/>
                </a:lnTo>
                <a:lnTo>
                  <a:pt x="40665" y="30086"/>
                </a:lnTo>
                <a:lnTo>
                  <a:pt x="36147" y="18279"/>
                </a:lnTo>
                <a:lnTo>
                  <a:pt x="32080" y="6225"/>
                </a:lnTo>
                <a:lnTo>
                  <a:pt x="30739" y="1815"/>
                </a:lnTo>
                <a:close/>
              </a:path>
              <a:path w="60325" h="123825">
                <a:moveTo>
                  <a:pt x="30187" y="0"/>
                </a:moveTo>
                <a:lnTo>
                  <a:pt x="25344" y="12514"/>
                </a:lnTo>
                <a:lnTo>
                  <a:pt x="20608" y="24286"/>
                </a:lnTo>
                <a:lnTo>
                  <a:pt x="14769" y="38161"/>
                </a:lnTo>
                <a:lnTo>
                  <a:pt x="5562" y="59715"/>
                </a:lnTo>
                <a:lnTo>
                  <a:pt x="2476" y="68465"/>
                </a:lnTo>
                <a:lnTo>
                  <a:pt x="1358" y="72377"/>
                </a:lnTo>
                <a:lnTo>
                  <a:pt x="203" y="79603"/>
                </a:lnTo>
                <a:lnTo>
                  <a:pt x="0" y="82727"/>
                </a:lnTo>
                <a:lnTo>
                  <a:pt x="0" y="85902"/>
                </a:lnTo>
                <a:lnTo>
                  <a:pt x="1821" y="96641"/>
                </a:lnTo>
                <a:lnTo>
                  <a:pt x="1830" y="85566"/>
                </a:lnTo>
                <a:lnTo>
                  <a:pt x="2596" y="76919"/>
                </a:lnTo>
                <a:lnTo>
                  <a:pt x="4480" y="67649"/>
                </a:lnTo>
                <a:lnTo>
                  <a:pt x="7390" y="58171"/>
                </a:lnTo>
                <a:lnTo>
                  <a:pt x="11353" y="47657"/>
                </a:lnTo>
                <a:lnTo>
                  <a:pt x="22522" y="20290"/>
                </a:lnTo>
                <a:lnTo>
                  <a:pt x="29770" y="1815"/>
                </a:lnTo>
                <a:lnTo>
                  <a:pt x="30739" y="1815"/>
                </a:lnTo>
                <a:lnTo>
                  <a:pt x="30187" y="0"/>
                </a:lnTo>
                <a:close/>
              </a:path>
            </a:pathLst>
          </a:custGeom>
          <a:solidFill>
            <a:srgbClr val="E8F7FD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4923759" y="3558324"/>
            <a:ext cx="59688" cy="122580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4923759" y="3558324"/>
            <a:ext cx="59688" cy="122580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4928057" y="3560279"/>
            <a:ext cx="42868" cy="99136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4928057" y="3560279"/>
            <a:ext cx="42868" cy="99136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4928057" y="3560279"/>
            <a:ext cx="42868" cy="99136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4926390" y="3562937"/>
            <a:ext cx="26670" cy="74295"/>
          </a:xfrm>
          <a:custGeom>
            <a:avLst/>
            <a:gdLst/>
            <a:ahLst/>
            <a:cxnLst/>
            <a:rect l="l" t="t" r="r" b="b"/>
            <a:pathLst>
              <a:path w="26670" h="74295">
                <a:moveTo>
                  <a:pt x="26403" y="0"/>
                </a:moveTo>
                <a:lnTo>
                  <a:pt x="22669" y="11003"/>
                </a:lnTo>
                <a:lnTo>
                  <a:pt x="17704" y="23197"/>
                </a:lnTo>
                <a:lnTo>
                  <a:pt x="12250" y="35855"/>
                </a:lnTo>
                <a:lnTo>
                  <a:pt x="7051" y="48250"/>
                </a:lnTo>
                <a:lnTo>
                  <a:pt x="2849" y="59656"/>
                </a:lnTo>
                <a:lnTo>
                  <a:pt x="647" y="67233"/>
                </a:lnTo>
                <a:lnTo>
                  <a:pt x="0" y="70840"/>
                </a:lnTo>
                <a:lnTo>
                  <a:pt x="63" y="73736"/>
                </a:lnTo>
                <a:lnTo>
                  <a:pt x="127" y="71285"/>
                </a:lnTo>
                <a:lnTo>
                  <a:pt x="711" y="68262"/>
                </a:lnTo>
                <a:lnTo>
                  <a:pt x="1663" y="64846"/>
                </a:lnTo>
                <a:lnTo>
                  <a:pt x="5522" y="53493"/>
                </a:lnTo>
                <a:lnTo>
                  <a:pt x="10733" y="40744"/>
                </a:lnTo>
                <a:lnTo>
                  <a:pt x="16384" y="27609"/>
                </a:lnTo>
                <a:lnTo>
                  <a:pt x="21564" y="15097"/>
                </a:lnTo>
                <a:lnTo>
                  <a:pt x="25363" y="4219"/>
                </a:lnTo>
                <a:lnTo>
                  <a:pt x="26403" y="0"/>
                </a:lnTo>
                <a:close/>
              </a:path>
            </a:pathLst>
          </a:custGeom>
          <a:solidFill>
            <a:srgbClr val="7BDBF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4924210" y="3643590"/>
            <a:ext cx="27305" cy="36830"/>
          </a:xfrm>
          <a:custGeom>
            <a:avLst/>
            <a:gdLst/>
            <a:ahLst/>
            <a:cxnLst/>
            <a:rect l="l" t="t" r="r" b="b"/>
            <a:pathLst>
              <a:path w="27304" h="36829">
                <a:moveTo>
                  <a:pt x="16688" y="32536"/>
                </a:moveTo>
                <a:lnTo>
                  <a:pt x="26870" y="36601"/>
                </a:lnTo>
                <a:lnTo>
                  <a:pt x="16688" y="32536"/>
                </a:lnTo>
                <a:close/>
              </a:path>
              <a:path w="27304" h="36829">
                <a:moveTo>
                  <a:pt x="1733" y="10916"/>
                </a:moveTo>
                <a:lnTo>
                  <a:pt x="5820" y="21982"/>
                </a:lnTo>
                <a:lnTo>
                  <a:pt x="15018" y="31869"/>
                </a:lnTo>
                <a:lnTo>
                  <a:pt x="16688" y="32536"/>
                </a:lnTo>
                <a:lnTo>
                  <a:pt x="7558" y="23851"/>
                </a:lnTo>
                <a:lnTo>
                  <a:pt x="1733" y="10916"/>
                </a:lnTo>
                <a:close/>
              </a:path>
              <a:path w="27304" h="36829">
                <a:moveTo>
                  <a:pt x="1366" y="9921"/>
                </a:moveTo>
                <a:lnTo>
                  <a:pt x="1400" y="10177"/>
                </a:lnTo>
                <a:lnTo>
                  <a:pt x="1733" y="10916"/>
                </a:lnTo>
                <a:lnTo>
                  <a:pt x="1366" y="9921"/>
                </a:lnTo>
                <a:close/>
              </a:path>
              <a:path w="27304" h="36829">
                <a:moveTo>
                  <a:pt x="25" y="0"/>
                </a:moveTo>
                <a:lnTo>
                  <a:pt x="0" y="2628"/>
                </a:lnTo>
                <a:lnTo>
                  <a:pt x="190" y="5295"/>
                </a:lnTo>
                <a:lnTo>
                  <a:pt x="647" y="7975"/>
                </a:lnTo>
                <a:lnTo>
                  <a:pt x="1366" y="9921"/>
                </a:lnTo>
                <a:lnTo>
                  <a:pt x="25" y="0"/>
                </a:lnTo>
                <a:close/>
              </a:path>
            </a:pathLst>
          </a:custGeom>
          <a:solidFill>
            <a:srgbClr val="9BDFF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4929753" y="3640950"/>
            <a:ext cx="6558" cy="17424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4929753" y="3640950"/>
            <a:ext cx="6558" cy="17424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4929771" y="3581704"/>
            <a:ext cx="18427" cy="70358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4929771" y="3581704"/>
            <a:ext cx="18427" cy="70358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4929771" y="3581704"/>
            <a:ext cx="18427" cy="70358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4937065" y="3639963"/>
            <a:ext cx="45720" cy="39370"/>
          </a:xfrm>
          <a:custGeom>
            <a:avLst/>
            <a:gdLst/>
            <a:ahLst/>
            <a:cxnLst/>
            <a:rect l="l" t="t" r="r" b="b"/>
            <a:pathLst>
              <a:path w="45720" h="39370">
                <a:moveTo>
                  <a:pt x="0" y="31356"/>
                </a:moveTo>
                <a:lnTo>
                  <a:pt x="5130" y="36449"/>
                </a:lnTo>
                <a:lnTo>
                  <a:pt x="11417" y="39141"/>
                </a:lnTo>
                <a:lnTo>
                  <a:pt x="22123" y="39141"/>
                </a:lnTo>
                <a:lnTo>
                  <a:pt x="25821" y="38061"/>
                </a:lnTo>
                <a:lnTo>
                  <a:pt x="10858" y="38061"/>
                </a:lnTo>
                <a:lnTo>
                  <a:pt x="5080" y="35890"/>
                </a:lnTo>
                <a:lnTo>
                  <a:pt x="0" y="31356"/>
                </a:lnTo>
                <a:close/>
              </a:path>
              <a:path w="45720" h="39370">
                <a:moveTo>
                  <a:pt x="45085" y="0"/>
                </a:moveTo>
                <a:lnTo>
                  <a:pt x="44107" y="0"/>
                </a:lnTo>
                <a:lnTo>
                  <a:pt x="43751" y="1587"/>
                </a:lnTo>
                <a:lnTo>
                  <a:pt x="43776" y="10528"/>
                </a:lnTo>
                <a:lnTo>
                  <a:pt x="41998" y="16852"/>
                </a:lnTo>
                <a:lnTo>
                  <a:pt x="41668" y="17754"/>
                </a:lnTo>
                <a:lnTo>
                  <a:pt x="33910" y="30393"/>
                </a:lnTo>
                <a:lnTo>
                  <a:pt x="23082" y="37086"/>
                </a:lnTo>
                <a:lnTo>
                  <a:pt x="10858" y="38061"/>
                </a:lnTo>
                <a:lnTo>
                  <a:pt x="25821" y="38061"/>
                </a:lnTo>
                <a:lnTo>
                  <a:pt x="45720" y="4394"/>
                </a:lnTo>
                <a:lnTo>
                  <a:pt x="450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4925738" y="3643724"/>
            <a:ext cx="15875" cy="29845"/>
          </a:xfrm>
          <a:custGeom>
            <a:avLst/>
            <a:gdLst/>
            <a:ahLst/>
            <a:cxnLst/>
            <a:rect l="l" t="t" r="r" b="b"/>
            <a:pathLst>
              <a:path w="15875" h="29845">
                <a:moveTo>
                  <a:pt x="7785" y="22385"/>
                </a:moveTo>
                <a:lnTo>
                  <a:pt x="10169" y="26252"/>
                </a:lnTo>
                <a:lnTo>
                  <a:pt x="15852" y="29726"/>
                </a:lnTo>
                <a:lnTo>
                  <a:pt x="7785" y="22385"/>
                </a:lnTo>
                <a:close/>
              </a:path>
              <a:path w="15875" h="29845">
                <a:moveTo>
                  <a:pt x="4643" y="17290"/>
                </a:moveTo>
                <a:lnTo>
                  <a:pt x="6034" y="20792"/>
                </a:lnTo>
                <a:lnTo>
                  <a:pt x="7785" y="22385"/>
                </a:lnTo>
                <a:lnTo>
                  <a:pt x="4643" y="17290"/>
                </a:lnTo>
                <a:close/>
              </a:path>
              <a:path w="15875" h="29845">
                <a:moveTo>
                  <a:pt x="2228" y="11209"/>
                </a:moveTo>
                <a:lnTo>
                  <a:pt x="2853" y="14386"/>
                </a:lnTo>
                <a:lnTo>
                  <a:pt x="4643" y="17290"/>
                </a:lnTo>
                <a:lnTo>
                  <a:pt x="2228" y="11209"/>
                </a:lnTo>
                <a:close/>
              </a:path>
              <a:path w="15875" h="29845">
                <a:moveTo>
                  <a:pt x="25" y="0"/>
                </a:moveTo>
                <a:lnTo>
                  <a:pt x="0" y="2324"/>
                </a:lnTo>
                <a:lnTo>
                  <a:pt x="177" y="4673"/>
                </a:lnTo>
                <a:lnTo>
                  <a:pt x="571" y="7035"/>
                </a:lnTo>
                <a:lnTo>
                  <a:pt x="2228" y="11209"/>
                </a:lnTo>
                <a:lnTo>
                  <a:pt x="25" y="0"/>
                </a:lnTo>
                <a:close/>
              </a:path>
            </a:pathLst>
          </a:custGeom>
          <a:solidFill>
            <a:srgbClr val="AAE3F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5393361" y="5064286"/>
            <a:ext cx="81280" cy="103505"/>
          </a:xfrm>
          <a:custGeom>
            <a:avLst/>
            <a:gdLst/>
            <a:ahLst/>
            <a:cxnLst/>
            <a:rect l="l" t="t" r="r" b="b"/>
            <a:pathLst>
              <a:path w="81279" h="103504">
                <a:moveTo>
                  <a:pt x="40652" y="0"/>
                </a:moveTo>
                <a:lnTo>
                  <a:pt x="33601" y="11274"/>
                </a:lnTo>
                <a:lnTo>
                  <a:pt x="26657" y="21925"/>
                </a:lnTo>
                <a:lnTo>
                  <a:pt x="20777" y="30683"/>
                </a:lnTo>
                <a:lnTo>
                  <a:pt x="16840" y="36296"/>
                </a:lnTo>
                <a:lnTo>
                  <a:pt x="10236" y="45872"/>
                </a:lnTo>
                <a:lnTo>
                  <a:pt x="0" y="69100"/>
                </a:lnTo>
                <a:lnTo>
                  <a:pt x="54" y="71968"/>
                </a:lnTo>
                <a:lnTo>
                  <a:pt x="3117" y="83896"/>
                </a:lnTo>
                <a:lnTo>
                  <a:pt x="11629" y="93852"/>
                </a:lnTo>
                <a:lnTo>
                  <a:pt x="24275" y="100644"/>
                </a:lnTo>
                <a:lnTo>
                  <a:pt x="39796" y="103295"/>
                </a:lnTo>
                <a:lnTo>
                  <a:pt x="41466" y="103047"/>
                </a:lnTo>
                <a:lnTo>
                  <a:pt x="40575" y="103041"/>
                </a:lnTo>
                <a:lnTo>
                  <a:pt x="24992" y="100608"/>
                </a:lnTo>
                <a:lnTo>
                  <a:pt x="12218" y="93953"/>
                </a:lnTo>
                <a:lnTo>
                  <a:pt x="3571" y="84075"/>
                </a:lnTo>
                <a:lnTo>
                  <a:pt x="331" y="71968"/>
                </a:lnTo>
                <a:lnTo>
                  <a:pt x="1202" y="64372"/>
                </a:lnTo>
                <a:lnTo>
                  <a:pt x="3889" y="57130"/>
                </a:lnTo>
                <a:lnTo>
                  <a:pt x="8497" y="49148"/>
                </a:lnTo>
                <a:lnTo>
                  <a:pt x="15132" y="39329"/>
                </a:lnTo>
                <a:lnTo>
                  <a:pt x="23899" y="26578"/>
                </a:lnTo>
                <a:lnTo>
                  <a:pt x="34906" y="9799"/>
                </a:lnTo>
                <a:lnTo>
                  <a:pt x="45717" y="9799"/>
                </a:lnTo>
                <a:lnTo>
                  <a:pt x="42125" y="3055"/>
                </a:lnTo>
                <a:lnTo>
                  <a:pt x="40652" y="0"/>
                </a:lnTo>
                <a:close/>
              </a:path>
              <a:path w="81279" h="103504">
                <a:moveTo>
                  <a:pt x="56760" y="100412"/>
                </a:moveTo>
                <a:lnTo>
                  <a:pt x="41413" y="103041"/>
                </a:lnTo>
                <a:lnTo>
                  <a:pt x="40614" y="103047"/>
                </a:lnTo>
                <a:lnTo>
                  <a:pt x="41507" y="103041"/>
                </a:lnTo>
                <a:lnTo>
                  <a:pt x="55710" y="100935"/>
                </a:lnTo>
                <a:lnTo>
                  <a:pt x="56760" y="100412"/>
                </a:lnTo>
                <a:close/>
              </a:path>
              <a:path w="81279" h="103504">
                <a:moveTo>
                  <a:pt x="57164" y="100211"/>
                </a:moveTo>
                <a:lnTo>
                  <a:pt x="56760" y="100412"/>
                </a:lnTo>
                <a:lnTo>
                  <a:pt x="57164" y="100211"/>
                </a:lnTo>
                <a:close/>
              </a:path>
              <a:path w="81279" h="103504">
                <a:moveTo>
                  <a:pt x="45717" y="9799"/>
                </a:moveTo>
                <a:lnTo>
                  <a:pt x="34906" y="9799"/>
                </a:lnTo>
                <a:lnTo>
                  <a:pt x="46371" y="22957"/>
                </a:lnTo>
                <a:lnTo>
                  <a:pt x="57070" y="34451"/>
                </a:lnTo>
                <a:lnTo>
                  <a:pt x="66437" y="44647"/>
                </a:lnTo>
                <a:lnTo>
                  <a:pt x="73906" y="53912"/>
                </a:lnTo>
                <a:lnTo>
                  <a:pt x="78912" y="62610"/>
                </a:lnTo>
                <a:lnTo>
                  <a:pt x="80888" y="71109"/>
                </a:lnTo>
                <a:lnTo>
                  <a:pt x="77800" y="83525"/>
                </a:lnTo>
                <a:lnTo>
                  <a:pt x="69355" y="93594"/>
                </a:lnTo>
                <a:lnTo>
                  <a:pt x="57164" y="100211"/>
                </a:lnTo>
                <a:lnTo>
                  <a:pt x="68673" y="94475"/>
                </a:lnTo>
                <a:lnTo>
                  <a:pt x="77545" y="84857"/>
                </a:lnTo>
                <a:lnTo>
                  <a:pt x="81184" y="73023"/>
                </a:lnTo>
                <a:lnTo>
                  <a:pt x="81216" y="67157"/>
                </a:lnTo>
                <a:lnTo>
                  <a:pt x="79641" y="62788"/>
                </a:lnTo>
                <a:lnTo>
                  <a:pt x="74764" y="53479"/>
                </a:lnTo>
                <a:lnTo>
                  <a:pt x="63322" y="37566"/>
                </a:lnTo>
                <a:lnTo>
                  <a:pt x="58864" y="31445"/>
                </a:lnTo>
                <a:lnTo>
                  <a:pt x="54749" y="25133"/>
                </a:lnTo>
                <a:lnTo>
                  <a:pt x="48069" y="14215"/>
                </a:lnTo>
                <a:lnTo>
                  <a:pt x="45717" y="9799"/>
                </a:lnTo>
                <a:close/>
              </a:path>
            </a:pathLst>
          </a:custGeom>
          <a:solidFill>
            <a:srgbClr val="E8F7FD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5393749" y="5064937"/>
            <a:ext cx="80509" cy="102386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5393749" y="5064937"/>
            <a:ext cx="80509" cy="102386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5399379" y="5066563"/>
            <a:ext cx="57937" cy="82816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5399379" y="5066563"/>
            <a:ext cx="57937" cy="82816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5399379" y="5066563"/>
            <a:ext cx="57937" cy="82816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5397274" y="5068784"/>
            <a:ext cx="35560" cy="61594"/>
          </a:xfrm>
          <a:custGeom>
            <a:avLst/>
            <a:gdLst/>
            <a:ahLst/>
            <a:cxnLst/>
            <a:rect l="l" t="t" r="r" b="b"/>
            <a:pathLst>
              <a:path w="35560" h="61595">
                <a:moveTo>
                  <a:pt x="35560" y="0"/>
                </a:moveTo>
                <a:lnTo>
                  <a:pt x="29998" y="10058"/>
                </a:lnTo>
                <a:lnTo>
                  <a:pt x="22578" y="21227"/>
                </a:lnTo>
                <a:lnTo>
                  <a:pt x="14587" y="32729"/>
                </a:lnTo>
                <a:lnTo>
                  <a:pt x="7314" y="43783"/>
                </a:lnTo>
                <a:lnTo>
                  <a:pt x="876" y="56172"/>
                </a:lnTo>
                <a:lnTo>
                  <a:pt x="0" y="59181"/>
                </a:lnTo>
                <a:lnTo>
                  <a:pt x="88" y="61607"/>
                </a:lnTo>
                <a:lnTo>
                  <a:pt x="177" y="59550"/>
                </a:lnTo>
                <a:lnTo>
                  <a:pt x="965" y="57022"/>
                </a:lnTo>
                <a:lnTo>
                  <a:pt x="2247" y="54178"/>
                </a:lnTo>
                <a:lnTo>
                  <a:pt x="8032" y="43754"/>
                </a:lnTo>
                <a:lnTo>
                  <a:pt x="15847" y="32034"/>
                </a:lnTo>
                <a:lnTo>
                  <a:pt x="24100" y="20115"/>
                </a:lnTo>
                <a:lnTo>
                  <a:pt x="31195" y="9091"/>
                </a:lnTo>
                <a:lnTo>
                  <a:pt x="35560" y="0"/>
                </a:lnTo>
                <a:close/>
              </a:path>
            </a:pathLst>
          </a:custGeom>
          <a:solidFill>
            <a:srgbClr val="7BDBF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5394336" y="5136165"/>
            <a:ext cx="31115" cy="29845"/>
          </a:xfrm>
          <a:custGeom>
            <a:avLst/>
            <a:gdLst/>
            <a:ahLst/>
            <a:cxnLst/>
            <a:rect l="l" t="t" r="r" b="b"/>
            <a:pathLst>
              <a:path w="31114" h="29845">
                <a:moveTo>
                  <a:pt x="18217" y="25517"/>
                </a:moveTo>
                <a:lnTo>
                  <a:pt x="19763" y="26606"/>
                </a:lnTo>
                <a:lnTo>
                  <a:pt x="30623" y="29798"/>
                </a:lnTo>
                <a:lnTo>
                  <a:pt x="18217" y="25517"/>
                </a:lnTo>
                <a:close/>
              </a:path>
              <a:path w="31114" h="29845">
                <a:moveTo>
                  <a:pt x="10673" y="20201"/>
                </a:moveTo>
                <a:lnTo>
                  <a:pt x="17124" y="25140"/>
                </a:lnTo>
                <a:lnTo>
                  <a:pt x="18217" y="25517"/>
                </a:lnTo>
                <a:lnTo>
                  <a:pt x="10673" y="20201"/>
                </a:lnTo>
                <a:close/>
              </a:path>
              <a:path w="31114" h="29845">
                <a:moveTo>
                  <a:pt x="8350" y="18422"/>
                </a:moveTo>
                <a:lnTo>
                  <a:pt x="8490" y="18663"/>
                </a:lnTo>
                <a:lnTo>
                  <a:pt x="10673" y="20201"/>
                </a:lnTo>
                <a:lnTo>
                  <a:pt x="8350" y="18422"/>
                </a:lnTo>
                <a:close/>
              </a:path>
              <a:path w="31114" h="29845">
                <a:moveTo>
                  <a:pt x="50" y="0"/>
                </a:moveTo>
                <a:lnTo>
                  <a:pt x="8350" y="18422"/>
                </a:lnTo>
                <a:lnTo>
                  <a:pt x="1008" y="5852"/>
                </a:lnTo>
                <a:lnTo>
                  <a:pt x="50" y="0"/>
                </a:lnTo>
                <a:close/>
              </a:path>
            </a:pathLst>
          </a:custGeom>
          <a:solidFill>
            <a:srgbClr val="9BDFF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5401813" y="5133949"/>
            <a:ext cx="8890" cy="14604"/>
          </a:xfrm>
          <a:custGeom>
            <a:avLst/>
            <a:gdLst/>
            <a:ahLst/>
            <a:cxnLst/>
            <a:rect l="l" t="t" r="r" b="b"/>
            <a:pathLst>
              <a:path w="8889" h="14604">
                <a:moveTo>
                  <a:pt x="30" y="0"/>
                </a:moveTo>
                <a:lnTo>
                  <a:pt x="0" y="3822"/>
                </a:lnTo>
                <a:lnTo>
                  <a:pt x="207" y="5676"/>
                </a:lnTo>
                <a:lnTo>
                  <a:pt x="2379" y="12788"/>
                </a:lnTo>
                <a:lnTo>
                  <a:pt x="4513" y="14566"/>
                </a:lnTo>
                <a:lnTo>
                  <a:pt x="7751" y="14566"/>
                </a:lnTo>
                <a:lnTo>
                  <a:pt x="8831" y="12700"/>
                </a:lnTo>
                <a:lnTo>
                  <a:pt x="7853" y="9728"/>
                </a:lnTo>
                <a:lnTo>
                  <a:pt x="7789" y="9296"/>
                </a:lnTo>
                <a:lnTo>
                  <a:pt x="4576" y="6908"/>
                </a:lnTo>
                <a:lnTo>
                  <a:pt x="1884" y="3822"/>
                </a:lnTo>
                <a:lnTo>
                  <a:pt x="30" y="0"/>
                </a:lnTo>
              </a:path>
            </a:pathLst>
          </a:custGeom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5401813" y="5133949"/>
            <a:ext cx="8890" cy="14604"/>
          </a:xfrm>
          <a:custGeom>
            <a:avLst/>
            <a:gdLst/>
            <a:ahLst/>
            <a:cxnLst/>
            <a:rect l="l" t="t" r="r" b="b"/>
            <a:pathLst>
              <a:path w="8889" h="14604">
                <a:moveTo>
                  <a:pt x="30" y="0"/>
                </a:moveTo>
                <a:lnTo>
                  <a:pt x="0" y="3822"/>
                </a:lnTo>
                <a:lnTo>
                  <a:pt x="207" y="5676"/>
                </a:lnTo>
                <a:lnTo>
                  <a:pt x="2379" y="12788"/>
                </a:lnTo>
                <a:lnTo>
                  <a:pt x="4513" y="14566"/>
                </a:lnTo>
                <a:lnTo>
                  <a:pt x="7751" y="14566"/>
                </a:lnTo>
                <a:lnTo>
                  <a:pt x="8831" y="12700"/>
                </a:lnTo>
                <a:lnTo>
                  <a:pt x="7853" y="9728"/>
                </a:lnTo>
                <a:lnTo>
                  <a:pt x="7789" y="9296"/>
                </a:lnTo>
                <a:lnTo>
                  <a:pt x="4576" y="6908"/>
                </a:lnTo>
                <a:lnTo>
                  <a:pt x="1884" y="3822"/>
                </a:lnTo>
                <a:lnTo>
                  <a:pt x="30" y="0"/>
                </a:lnTo>
              </a:path>
            </a:pathLst>
          </a:custGeom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5401843" y="5084457"/>
            <a:ext cx="24803" cy="58788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5401843" y="5084457"/>
            <a:ext cx="24803" cy="58788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5401843" y="5084457"/>
            <a:ext cx="24803" cy="58788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5418455" y="5133133"/>
            <a:ext cx="55244" cy="33020"/>
          </a:xfrm>
          <a:custGeom>
            <a:avLst/>
            <a:gdLst/>
            <a:ahLst/>
            <a:cxnLst/>
            <a:rect l="l" t="t" r="r" b="b"/>
            <a:pathLst>
              <a:path w="55245" h="33020">
                <a:moveTo>
                  <a:pt x="0" y="29043"/>
                </a:moveTo>
                <a:lnTo>
                  <a:pt x="116" y="30454"/>
                </a:lnTo>
                <a:lnTo>
                  <a:pt x="8574" y="32702"/>
                </a:lnTo>
                <a:lnTo>
                  <a:pt x="22989" y="32702"/>
                </a:lnTo>
                <a:lnTo>
                  <a:pt x="28907" y="31635"/>
                </a:lnTo>
                <a:lnTo>
                  <a:pt x="31411" y="30602"/>
                </a:lnTo>
                <a:lnTo>
                  <a:pt x="11144" y="30602"/>
                </a:lnTo>
                <a:lnTo>
                  <a:pt x="0" y="29043"/>
                </a:lnTo>
                <a:close/>
              </a:path>
              <a:path w="55245" h="33020">
                <a:moveTo>
                  <a:pt x="53888" y="0"/>
                </a:moveTo>
                <a:lnTo>
                  <a:pt x="52580" y="0"/>
                </a:lnTo>
                <a:lnTo>
                  <a:pt x="52110" y="1320"/>
                </a:lnTo>
                <a:lnTo>
                  <a:pt x="52123" y="8788"/>
                </a:lnTo>
                <a:lnTo>
                  <a:pt x="49735" y="14084"/>
                </a:lnTo>
                <a:lnTo>
                  <a:pt x="49291" y="14833"/>
                </a:lnTo>
                <a:lnTo>
                  <a:pt x="40696" y="24147"/>
                </a:lnTo>
                <a:lnTo>
                  <a:pt x="28825" y="29885"/>
                </a:lnTo>
                <a:lnTo>
                  <a:pt x="11144" y="30602"/>
                </a:lnTo>
                <a:lnTo>
                  <a:pt x="31411" y="30602"/>
                </a:lnTo>
                <a:lnTo>
                  <a:pt x="34355" y="29387"/>
                </a:lnTo>
                <a:lnTo>
                  <a:pt x="46170" y="21865"/>
                </a:lnTo>
                <a:lnTo>
                  <a:pt x="52941" y="11480"/>
                </a:lnTo>
                <a:lnTo>
                  <a:pt x="54752" y="3670"/>
                </a:lnTo>
                <a:lnTo>
                  <a:pt x="538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5396403" y="5136274"/>
            <a:ext cx="32384" cy="27305"/>
          </a:xfrm>
          <a:custGeom>
            <a:avLst/>
            <a:gdLst/>
            <a:ahLst/>
            <a:cxnLst/>
            <a:rect l="l" t="t" r="r" b="b"/>
            <a:pathLst>
              <a:path w="32385" h="27304">
                <a:moveTo>
                  <a:pt x="38" y="0"/>
                </a:moveTo>
                <a:lnTo>
                  <a:pt x="32285" y="27032"/>
                </a:lnTo>
                <a:lnTo>
                  <a:pt x="19082" y="23664"/>
                </a:lnTo>
                <a:lnTo>
                  <a:pt x="7563" y="16252"/>
                </a:lnTo>
                <a:lnTo>
                  <a:pt x="735" y="4572"/>
                </a:lnTo>
                <a:lnTo>
                  <a:pt x="38" y="0"/>
                </a:lnTo>
                <a:close/>
              </a:path>
            </a:pathLst>
          </a:custGeom>
          <a:solidFill>
            <a:srgbClr val="AAE3F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5537624" y="4717540"/>
            <a:ext cx="40005" cy="69850"/>
          </a:xfrm>
          <a:custGeom>
            <a:avLst/>
            <a:gdLst/>
            <a:ahLst/>
            <a:cxnLst/>
            <a:rect l="l" t="t" r="r" b="b"/>
            <a:pathLst>
              <a:path w="40004" h="69850">
                <a:moveTo>
                  <a:pt x="29100" y="65936"/>
                </a:moveTo>
                <a:lnTo>
                  <a:pt x="17743" y="68805"/>
                </a:lnTo>
                <a:lnTo>
                  <a:pt x="19697" y="69570"/>
                </a:lnTo>
                <a:lnTo>
                  <a:pt x="27508" y="67700"/>
                </a:lnTo>
                <a:lnTo>
                  <a:pt x="29100" y="65936"/>
                </a:lnTo>
                <a:close/>
              </a:path>
              <a:path w="40004" h="69850">
                <a:moveTo>
                  <a:pt x="10785" y="66079"/>
                </a:moveTo>
                <a:lnTo>
                  <a:pt x="15752" y="69308"/>
                </a:lnTo>
                <a:lnTo>
                  <a:pt x="17743" y="68805"/>
                </a:lnTo>
                <a:lnTo>
                  <a:pt x="10785" y="66079"/>
                </a:lnTo>
                <a:close/>
              </a:path>
              <a:path w="40004" h="69850">
                <a:moveTo>
                  <a:pt x="6386" y="63220"/>
                </a:moveTo>
                <a:lnTo>
                  <a:pt x="7176" y="64666"/>
                </a:lnTo>
                <a:lnTo>
                  <a:pt x="10785" y="66079"/>
                </a:lnTo>
                <a:lnTo>
                  <a:pt x="6386" y="63220"/>
                </a:lnTo>
                <a:close/>
              </a:path>
              <a:path w="40004" h="69850">
                <a:moveTo>
                  <a:pt x="22612" y="8099"/>
                </a:moveTo>
                <a:lnTo>
                  <a:pt x="16253" y="8099"/>
                </a:lnTo>
                <a:lnTo>
                  <a:pt x="25724" y="21316"/>
                </a:lnTo>
                <a:lnTo>
                  <a:pt x="33447" y="32364"/>
                </a:lnTo>
                <a:lnTo>
                  <a:pt x="38247" y="42195"/>
                </a:lnTo>
                <a:lnTo>
                  <a:pt x="35723" y="58594"/>
                </a:lnTo>
                <a:lnTo>
                  <a:pt x="29100" y="65936"/>
                </a:lnTo>
                <a:lnTo>
                  <a:pt x="30356" y="65618"/>
                </a:lnTo>
                <a:lnTo>
                  <a:pt x="38277" y="55454"/>
                </a:lnTo>
                <a:lnTo>
                  <a:pt x="39408" y="45351"/>
                </a:lnTo>
                <a:lnTo>
                  <a:pt x="38633" y="42392"/>
                </a:lnTo>
                <a:lnTo>
                  <a:pt x="36258" y="36106"/>
                </a:lnTo>
                <a:lnTo>
                  <a:pt x="30721" y="25374"/>
                </a:lnTo>
                <a:lnTo>
                  <a:pt x="28562" y="21234"/>
                </a:lnTo>
                <a:lnTo>
                  <a:pt x="23976" y="11442"/>
                </a:lnTo>
                <a:lnTo>
                  <a:pt x="22612" y="8099"/>
                </a:lnTo>
                <a:close/>
              </a:path>
              <a:path w="40004" h="69850">
                <a:moveTo>
                  <a:pt x="2617" y="56321"/>
                </a:moveTo>
                <a:lnTo>
                  <a:pt x="4504" y="61997"/>
                </a:lnTo>
                <a:lnTo>
                  <a:pt x="6386" y="63220"/>
                </a:lnTo>
                <a:lnTo>
                  <a:pt x="2617" y="56321"/>
                </a:lnTo>
                <a:close/>
              </a:path>
              <a:path w="40004" h="69850">
                <a:moveTo>
                  <a:pt x="659" y="50433"/>
                </a:moveTo>
                <a:lnTo>
                  <a:pt x="502" y="52451"/>
                </a:lnTo>
                <a:lnTo>
                  <a:pt x="2617" y="56321"/>
                </a:lnTo>
                <a:lnTo>
                  <a:pt x="659" y="50433"/>
                </a:lnTo>
                <a:close/>
              </a:path>
              <a:path w="40004" h="69850">
                <a:moveTo>
                  <a:pt x="19710" y="0"/>
                </a:moveTo>
                <a:lnTo>
                  <a:pt x="17048" y="6057"/>
                </a:lnTo>
                <a:lnTo>
                  <a:pt x="14505" y="11569"/>
                </a:lnTo>
                <a:lnTo>
                  <a:pt x="9771" y="21316"/>
                </a:lnTo>
                <a:lnTo>
                  <a:pt x="3632" y="33680"/>
                </a:lnTo>
                <a:lnTo>
                  <a:pt x="1612" y="38608"/>
                </a:lnTo>
                <a:lnTo>
                  <a:pt x="888" y="40817"/>
                </a:lnTo>
                <a:lnTo>
                  <a:pt x="126" y="44894"/>
                </a:lnTo>
                <a:lnTo>
                  <a:pt x="94" y="45351"/>
                </a:lnTo>
                <a:lnTo>
                  <a:pt x="0" y="48450"/>
                </a:lnTo>
                <a:lnTo>
                  <a:pt x="659" y="50433"/>
                </a:lnTo>
                <a:lnTo>
                  <a:pt x="1238" y="42951"/>
                </a:lnTo>
                <a:lnTo>
                  <a:pt x="4017" y="34144"/>
                </a:lnTo>
                <a:lnTo>
                  <a:pt x="8976" y="23402"/>
                </a:lnTo>
                <a:lnTo>
                  <a:pt x="16253" y="8099"/>
                </a:lnTo>
                <a:lnTo>
                  <a:pt x="22612" y="8099"/>
                </a:lnTo>
                <a:lnTo>
                  <a:pt x="21737" y="5930"/>
                </a:lnTo>
                <a:lnTo>
                  <a:pt x="19710" y="0"/>
                </a:lnTo>
                <a:close/>
              </a:path>
            </a:pathLst>
          </a:custGeom>
          <a:solidFill>
            <a:srgbClr val="E8F7FD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5537835" y="4717986"/>
            <a:ext cx="39039" cy="69126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5537835" y="4717986"/>
            <a:ext cx="39039" cy="69126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5540603" y="4719091"/>
            <a:ext cx="27961" cy="55905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5540603" y="4719091"/>
            <a:ext cx="27961" cy="55905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5540603" y="4719091"/>
            <a:ext cx="27961" cy="55905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5539521" y="4720585"/>
            <a:ext cx="17780" cy="41910"/>
          </a:xfrm>
          <a:custGeom>
            <a:avLst/>
            <a:gdLst/>
            <a:ahLst/>
            <a:cxnLst/>
            <a:rect l="l" t="t" r="r" b="b"/>
            <a:pathLst>
              <a:path w="17779" h="41910">
                <a:moveTo>
                  <a:pt x="17246" y="0"/>
                </a:moveTo>
                <a:lnTo>
                  <a:pt x="12480" y="11214"/>
                </a:lnTo>
                <a:lnTo>
                  <a:pt x="6361" y="23543"/>
                </a:lnTo>
                <a:lnTo>
                  <a:pt x="1425" y="34848"/>
                </a:lnTo>
                <a:lnTo>
                  <a:pt x="419" y="37922"/>
                </a:lnTo>
                <a:lnTo>
                  <a:pt x="0" y="39954"/>
                </a:lnTo>
                <a:lnTo>
                  <a:pt x="38" y="41579"/>
                </a:lnTo>
                <a:lnTo>
                  <a:pt x="130" y="39954"/>
                </a:lnTo>
                <a:lnTo>
                  <a:pt x="457" y="38493"/>
                </a:lnTo>
                <a:lnTo>
                  <a:pt x="1079" y="36576"/>
                </a:lnTo>
                <a:lnTo>
                  <a:pt x="6055" y="24924"/>
                </a:lnTo>
                <a:lnTo>
                  <a:pt x="12372" y="12165"/>
                </a:lnTo>
                <a:lnTo>
                  <a:pt x="16913" y="1277"/>
                </a:lnTo>
                <a:lnTo>
                  <a:pt x="17246" y="0"/>
                </a:lnTo>
                <a:close/>
              </a:path>
            </a:pathLst>
          </a:custGeom>
          <a:solidFill>
            <a:srgbClr val="7BDBF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5538090" y="4766071"/>
            <a:ext cx="19685" cy="20955"/>
          </a:xfrm>
          <a:custGeom>
            <a:avLst/>
            <a:gdLst/>
            <a:ahLst/>
            <a:cxnLst/>
            <a:rect l="l" t="t" r="r" b="b"/>
            <a:pathLst>
              <a:path w="19685" h="20954">
                <a:moveTo>
                  <a:pt x="25" y="0"/>
                </a:moveTo>
                <a:lnTo>
                  <a:pt x="19570" y="20789"/>
                </a:lnTo>
                <a:lnTo>
                  <a:pt x="7581" y="15821"/>
                </a:lnTo>
                <a:lnTo>
                  <a:pt x="513" y="4031"/>
                </a:lnTo>
                <a:lnTo>
                  <a:pt x="25" y="0"/>
                </a:lnTo>
                <a:close/>
              </a:path>
            </a:pathLst>
          </a:custGeom>
          <a:solidFill>
            <a:srgbClr val="9BDFF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5541722" y="4764570"/>
            <a:ext cx="4445" cy="10160"/>
          </a:xfrm>
          <a:custGeom>
            <a:avLst/>
            <a:gdLst/>
            <a:ahLst/>
            <a:cxnLst/>
            <a:rect l="l" t="t" r="r" b="b"/>
            <a:pathLst>
              <a:path w="4445" h="10160">
                <a:moveTo>
                  <a:pt x="11" y="0"/>
                </a:moveTo>
                <a:lnTo>
                  <a:pt x="0" y="2578"/>
                </a:lnTo>
                <a:lnTo>
                  <a:pt x="100" y="3835"/>
                </a:lnTo>
                <a:lnTo>
                  <a:pt x="1154" y="8623"/>
                </a:lnTo>
                <a:lnTo>
                  <a:pt x="2196" y="9842"/>
                </a:lnTo>
                <a:lnTo>
                  <a:pt x="3758" y="9842"/>
                </a:lnTo>
                <a:lnTo>
                  <a:pt x="4278" y="8585"/>
                </a:lnTo>
                <a:lnTo>
                  <a:pt x="3808" y="6565"/>
                </a:lnTo>
                <a:lnTo>
                  <a:pt x="3770" y="6273"/>
                </a:lnTo>
                <a:lnTo>
                  <a:pt x="2221" y="4673"/>
                </a:lnTo>
                <a:lnTo>
                  <a:pt x="913" y="2578"/>
                </a:lnTo>
                <a:lnTo>
                  <a:pt x="11" y="0"/>
                </a:lnTo>
              </a:path>
            </a:pathLst>
          </a:custGeom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5541722" y="4764570"/>
            <a:ext cx="4445" cy="10160"/>
          </a:xfrm>
          <a:custGeom>
            <a:avLst/>
            <a:gdLst/>
            <a:ahLst/>
            <a:cxnLst/>
            <a:rect l="l" t="t" r="r" b="b"/>
            <a:pathLst>
              <a:path w="4445" h="10160">
                <a:moveTo>
                  <a:pt x="11" y="0"/>
                </a:moveTo>
                <a:lnTo>
                  <a:pt x="0" y="2578"/>
                </a:lnTo>
                <a:lnTo>
                  <a:pt x="100" y="3835"/>
                </a:lnTo>
                <a:lnTo>
                  <a:pt x="1154" y="8623"/>
                </a:lnTo>
                <a:lnTo>
                  <a:pt x="2196" y="9842"/>
                </a:lnTo>
                <a:lnTo>
                  <a:pt x="3758" y="9842"/>
                </a:lnTo>
                <a:lnTo>
                  <a:pt x="4278" y="8585"/>
                </a:lnTo>
                <a:lnTo>
                  <a:pt x="3808" y="6565"/>
                </a:lnTo>
                <a:lnTo>
                  <a:pt x="3770" y="6273"/>
                </a:lnTo>
                <a:lnTo>
                  <a:pt x="2221" y="4673"/>
                </a:lnTo>
                <a:lnTo>
                  <a:pt x="913" y="2578"/>
                </a:lnTo>
                <a:lnTo>
                  <a:pt x="11" y="0"/>
                </a:lnTo>
              </a:path>
            </a:pathLst>
          </a:custGeom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5541733" y="4731168"/>
            <a:ext cx="12039" cy="39674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5541733" y="4731168"/>
            <a:ext cx="12039" cy="39674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5541733" y="4731168"/>
            <a:ext cx="12039" cy="39674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5546500" y="4764025"/>
            <a:ext cx="29845" cy="22225"/>
          </a:xfrm>
          <a:custGeom>
            <a:avLst/>
            <a:gdLst/>
            <a:ahLst/>
            <a:cxnLst/>
            <a:rect l="l" t="t" r="r" b="b"/>
            <a:pathLst>
              <a:path w="29845" h="22225">
                <a:moveTo>
                  <a:pt x="0" y="17678"/>
                </a:moveTo>
                <a:lnTo>
                  <a:pt x="3340" y="20548"/>
                </a:lnTo>
                <a:lnTo>
                  <a:pt x="7454" y="22072"/>
                </a:lnTo>
                <a:lnTo>
                  <a:pt x="14452" y="22072"/>
                </a:lnTo>
                <a:lnTo>
                  <a:pt x="16869" y="21462"/>
                </a:lnTo>
                <a:lnTo>
                  <a:pt x="7086" y="21462"/>
                </a:lnTo>
                <a:lnTo>
                  <a:pt x="3314" y="20243"/>
                </a:lnTo>
                <a:lnTo>
                  <a:pt x="0" y="17678"/>
                </a:lnTo>
                <a:close/>
              </a:path>
              <a:path w="29845" h="22225">
                <a:moveTo>
                  <a:pt x="22335" y="18490"/>
                </a:moveTo>
                <a:lnTo>
                  <a:pt x="17322" y="21348"/>
                </a:lnTo>
                <a:lnTo>
                  <a:pt x="16869" y="21462"/>
                </a:lnTo>
                <a:lnTo>
                  <a:pt x="17551" y="21462"/>
                </a:lnTo>
                <a:lnTo>
                  <a:pt x="22335" y="18490"/>
                </a:lnTo>
                <a:close/>
              </a:path>
              <a:path w="29845" h="22225">
                <a:moveTo>
                  <a:pt x="29438" y="0"/>
                </a:moveTo>
                <a:lnTo>
                  <a:pt x="28803" y="0"/>
                </a:lnTo>
                <a:lnTo>
                  <a:pt x="28574" y="888"/>
                </a:lnTo>
                <a:lnTo>
                  <a:pt x="28587" y="5930"/>
                </a:lnTo>
                <a:lnTo>
                  <a:pt x="27431" y="9499"/>
                </a:lnTo>
                <a:lnTo>
                  <a:pt x="24091" y="17398"/>
                </a:lnTo>
                <a:lnTo>
                  <a:pt x="22335" y="18490"/>
                </a:lnTo>
                <a:lnTo>
                  <a:pt x="24828" y="17068"/>
                </a:lnTo>
                <a:lnTo>
                  <a:pt x="28359" y="12090"/>
                </a:lnTo>
                <a:lnTo>
                  <a:pt x="29857" y="2476"/>
                </a:lnTo>
                <a:lnTo>
                  <a:pt x="294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5539234" y="4768953"/>
            <a:ext cx="17145" cy="15875"/>
          </a:xfrm>
          <a:custGeom>
            <a:avLst/>
            <a:gdLst/>
            <a:ahLst/>
            <a:cxnLst/>
            <a:rect l="l" t="t" r="r" b="b"/>
            <a:pathLst>
              <a:path w="17145" h="15875">
                <a:moveTo>
                  <a:pt x="2529" y="10125"/>
                </a:moveTo>
                <a:lnTo>
                  <a:pt x="9047" y="15390"/>
                </a:lnTo>
                <a:lnTo>
                  <a:pt x="17150" y="15543"/>
                </a:lnTo>
                <a:lnTo>
                  <a:pt x="8539" y="14387"/>
                </a:lnTo>
                <a:lnTo>
                  <a:pt x="2529" y="10125"/>
                </a:lnTo>
                <a:close/>
              </a:path>
              <a:path w="17145" h="15875">
                <a:moveTo>
                  <a:pt x="0" y="0"/>
                </a:moveTo>
                <a:lnTo>
                  <a:pt x="373" y="8596"/>
                </a:lnTo>
                <a:lnTo>
                  <a:pt x="2529" y="10125"/>
                </a:lnTo>
                <a:lnTo>
                  <a:pt x="1910" y="9625"/>
                </a:lnTo>
                <a:lnTo>
                  <a:pt x="0" y="0"/>
                </a:lnTo>
                <a:close/>
              </a:path>
            </a:pathLst>
          </a:custGeom>
          <a:solidFill>
            <a:srgbClr val="AAE3F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5018159" y="3870225"/>
            <a:ext cx="80645" cy="135255"/>
          </a:xfrm>
          <a:custGeom>
            <a:avLst/>
            <a:gdLst/>
            <a:ahLst/>
            <a:cxnLst/>
            <a:rect l="l" t="t" r="r" b="b"/>
            <a:pathLst>
              <a:path w="80645" h="135254">
                <a:moveTo>
                  <a:pt x="28493" y="132392"/>
                </a:moveTo>
                <a:lnTo>
                  <a:pt x="34497" y="134444"/>
                </a:lnTo>
                <a:lnTo>
                  <a:pt x="41287" y="134912"/>
                </a:lnTo>
                <a:lnTo>
                  <a:pt x="42697" y="134848"/>
                </a:lnTo>
                <a:lnTo>
                  <a:pt x="43852" y="134581"/>
                </a:lnTo>
                <a:lnTo>
                  <a:pt x="40519" y="134569"/>
                </a:lnTo>
                <a:lnTo>
                  <a:pt x="28493" y="132392"/>
                </a:lnTo>
                <a:close/>
              </a:path>
              <a:path w="80645" h="135254">
                <a:moveTo>
                  <a:pt x="79797" y="91754"/>
                </a:moveTo>
                <a:lnTo>
                  <a:pt x="54139" y="132170"/>
                </a:lnTo>
                <a:lnTo>
                  <a:pt x="40589" y="134581"/>
                </a:lnTo>
                <a:lnTo>
                  <a:pt x="43907" y="134569"/>
                </a:lnTo>
                <a:lnTo>
                  <a:pt x="56161" y="131741"/>
                </a:lnTo>
                <a:lnTo>
                  <a:pt x="67432" y="124501"/>
                </a:lnTo>
                <a:lnTo>
                  <a:pt x="75737" y="114002"/>
                </a:lnTo>
                <a:lnTo>
                  <a:pt x="80304" y="101118"/>
                </a:lnTo>
                <a:lnTo>
                  <a:pt x="79797" y="91754"/>
                </a:lnTo>
                <a:close/>
              </a:path>
              <a:path w="80645" h="135254">
                <a:moveTo>
                  <a:pt x="25700" y="131438"/>
                </a:moveTo>
                <a:lnTo>
                  <a:pt x="26806" y="132087"/>
                </a:lnTo>
                <a:lnTo>
                  <a:pt x="28493" y="132392"/>
                </a:lnTo>
                <a:lnTo>
                  <a:pt x="25700" y="131438"/>
                </a:lnTo>
                <a:close/>
              </a:path>
              <a:path w="80645" h="135254">
                <a:moveTo>
                  <a:pt x="16431" y="125998"/>
                </a:moveTo>
                <a:lnTo>
                  <a:pt x="21447" y="129985"/>
                </a:lnTo>
                <a:lnTo>
                  <a:pt x="25700" y="131438"/>
                </a:lnTo>
                <a:lnTo>
                  <a:pt x="16431" y="125998"/>
                </a:lnTo>
                <a:close/>
              </a:path>
              <a:path w="80645" h="135254">
                <a:moveTo>
                  <a:pt x="14276" y="124286"/>
                </a:moveTo>
                <a:lnTo>
                  <a:pt x="15026" y="125174"/>
                </a:lnTo>
                <a:lnTo>
                  <a:pt x="16431" y="125998"/>
                </a:lnTo>
                <a:lnTo>
                  <a:pt x="14276" y="124286"/>
                </a:lnTo>
                <a:close/>
              </a:path>
              <a:path w="80645" h="135254">
                <a:moveTo>
                  <a:pt x="7303" y="116029"/>
                </a:moveTo>
                <a:lnTo>
                  <a:pt x="10765" y="121494"/>
                </a:lnTo>
                <a:lnTo>
                  <a:pt x="14276" y="124286"/>
                </a:lnTo>
                <a:lnTo>
                  <a:pt x="7303" y="116029"/>
                </a:lnTo>
                <a:close/>
              </a:path>
              <a:path w="80645" h="135254">
                <a:moveTo>
                  <a:pt x="5763" y="113597"/>
                </a:moveTo>
                <a:lnTo>
                  <a:pt x="6179" y="114699"/>
                </a:lnTo>
                <a:lnTo>
                  <a:pt x="7303" y="116029"/>
                </a:lnTo>
                <a:lnTo>
                  <a:pt x="5763" y="113597"/>
                </a:lnTo>
                <a:close/>
              </a:path>
              <a:path w="80645" h="135254">
                <a:moveTo>
                  <a:pt x="1912" y="103415"/>
                </a:moveTo>
                <a:lnTo>
                  <a:pt x="3369" y="109817"/>
                </a:lnTo>
                <a:lnTo>
                  <a:pt x="5763" y="113597"/>
                </a:lnTo>
                <a:lnTo>
                  <a:pt x="1912" y="103415"/>
                </a:lnTo>
                <a:close/>
              </a:path>
              <a:path w="80645" h="135254">
                <a:moveTo>
                  <a:pt x="1178" y="100191"/>
                </a:moveTo>
                <a:lnTo>
                  <a:pt x="1194" y="101518"/>
                </a:lnTo>
                <a:lnTo>
                  <a:pt x="1912" y="103415"/>
                </a:lnTo>
                <a:lnTo>
                  <a:pt x="1178" y="100191"/>
                </a:lnTo>
                <a:close/>
              </a:path>
              <a:path w="80645" h="135254">
                <a:moveTo>
                  <a:pt x="35648" y="0"/>
                </a:moveTo>
                <a:lnTo>
                  <a:pt x="30525" y="12465"/>
                </a:lnTo>
                <a:lnTo>
                  <a:pt x="25535" y="24143"/>
                </a:lnTo>
                <a:lnTo>
                  <a:pt x="18755" y="39259"/>
                </a:lnTo>
                <a:lnTo>
                  <a:pt x="6121" y="66852"/>
                </a:lnTo>
                <a:lnTo>
                  <a:pt x="2501" y="76606"/>
                </a:lnTo>
                <a:lnTo>
                  <a:pt x="1231" y="80949"/>
                </a:lnTo>
                <a:lnTo>
                  <a:pt x="101" y="88912"/>
                </a:lnTo>
                <a:lnTo>
                  <a:pt x="0" y="92341"/>
                </a:lnTo>
                <a:lnTo>
                  <a:pt x="177" y="95796"/>
                </a:lnTo>
                <a:lnTo>
                  <a:pt x="1178" y="100191"/>
                </a:lnTo>
                <a:lnTo>
                  <a:pt x="1123" y="91754"/>
                </a:lnTo>
                <a:lnTo>
                  <a:pt x="2066" y="83581"/>
                </a:lnTo>
                <a:lnTo>
                  <a:pt x="4165" y="75146"/>
                </a:lnTo>
                <a:lnTo>
                  <a:pt x="7380" y="66153"/>
                </a:lnTo>
                <a:lnTo>
                  <a:pt x="11815" y="55702"/>
                </a:lnTo>
                <a:lnTo>
                  <a:pt x="17188" y="43747"/>
                </a:lnTo>
                <a:lnTo>
                  <a:pt x="23794" y="28964"/>
                </a:lnTo>
                <a:lnTo>
                  <a:pt x="31543" y="10880"/>
                </a:lnTo>
                <a:lnTo>
                  <a:pt x="40474" y="10880"/>
                </a:lnTo>
                <a:lnTo>
                  <a:pt x="35648" y="0"/>
                </a:lnTo>
                <a:close/>
              </a:path>
              <a:path w="80645" h="135254">
                <a:moveTo>
                  <a:pt x="79446" y="85278"/>
                </a:moveTo>
                <a:lnTo>
                  <a:pt x="79797" y="91754"/>
                </a:lnTo>
                <a:lnTo>
                  <a:pt x="80126" y="87647"/>
                </a:lnTo>
                <a:lnTo>
                  <a:pt x="79446" y="85278"/>
                </a:lnTo>
                <a:close/>
              </a:path>
              <a:path w="80645" h="135254">
                <a:moveTo>
                  <a:pt x="40474" y="10880"/>
                </a:moveTo>
                <a:lnTo>
                  <a:pt x="31543" y="10880"/>
                </a:lnTo>
                <a:lnTo>
                  <a:pt x="41316" y="25383"/>
                </a:lnTo>
                <a:lnTo>
                  <a:pt x="50655" y="38191"/>
                </a:lnTo>
                <a:lnTo>
                  <a:pt x="59304" y="49683"/>
                </a:lnTo>
                <a:lnTo>
                  <a:pt x="66807" y="59962"/>
                </a:lnTo>
                <a:lnTo>
                  <a:pt x="73007" y="69544"/>
                </a:lnTo>
                <a:lnTo>
                  <a:pt x="77549" y="78669"/>
                </a:lnTo>
                <a:lnTo>
                  <a:pt x="79446" y="85278"/>
                </a:lnTo>
                <a:lnTo>
                  <a:pt x="79417" y="84738"/>
                </a:lnTo>
                <a:lnTo>
                  <a:pt x="76633" y="75490"/>
                </a:lnTo>
                <a:lnTo>
                  <a:pt x="73202" y="68033"/>
                </a:lnTo>
                <a:lnTo>
                  <a:pt x="58929" y="44884"/>
                </a:lnTo>
                <a:lnTo>
                  <a:pt x="52453" y="33963"/>
                </a:lnTo>
                <a:lnTo>
                  <a:pt x="46010" y="22082"/>
                </a:lnTo>
                <a:lnTo>
                  <a:pt x="40474" y="10880"/>
                </a:lnTo>
                <a:close/>
              </a:path>
            </a:pathLst>
          </a:custGeom>
          <a:solidFill>
            <a:srgbClr val="F0F9FD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5018688" y="3871074"/>
            <a:ext cx="80031" cy="133730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5018688" y="3871074"/>
            <a:ext cx="80031" cy="133730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5023561" y="3873195"/>
            <a:ext cx="57594" cy="108407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5023561" y="3873195"/>
            <a:ext cx="57594" cy="108407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5023561" y="3873195"/>
            <a:ext cx="57594" cy="108407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5021667" y="3876163"/>
            <a:ext cx="31750" cy="82550"/>
          </a:xfrm>
          <a:custGeom>
            <a:avLst/>
            <a:gdLst/>
            <a:ahLst/>
            <a:cxnLst/>
            <a:rect l="l" t="t" r="r" b="b"/>
            <a:pathLst>
              <a:path w="31750" h="82550">
                <a:moveTo>
                  <a:pt x="31280" y="0"/>
                </a:moveTo>
                <a:lnTo>
                  <a:pt x="27507" y="10787"/>
                </a:lnTo>
                <a:lnTo>
                  <a:pt x="22313" y="22943"/>
                </a:lnTo>
                <a:lnTo>
                  <a:pt x="10882" y="47777"/>
                </a:lnTo>
                <a:lnTo>
                  <a:pt x="5786" y="59687"/>
                </a:lnTo>
                <a:lnTo>
                  <a:pt x="2020" y="70406"/>
                </a:lnTo>
                <a:lnTo>
                  <a:pt x="673" y="75133"/>
                </a:lnTo>
                <a:lnTo>
                  <a:pt x="0" y="79108"/>
                </a:lnTo>
                <a:lnTo>
                  <a:pt x="266" y="82270"/>
                </a:lnTo>
                <a:lnTo>
                  <a:pt x="291" y="79108"/>
                </a:lnTo>
                <a:lnTo>
                  <a:pt x="812" y="76250"/>
                </a:lnTo>
                <a:lnTo>
                  <a:pt x="1892" y="72466"/>
                </a:lnTo>
                <a:lnTo>
                  <a:pt x="5791" y="61338"/>
                </a:lnTo>
                <a:lnTo>
                  <a:pt x="11155" y="48831"/>
                </a:lnTo>
                <a:lnTo>
                  <a:pt x="17171" y="35761"/>
                </a:lnTo>
                <a:lnTo>
                  <a:pt x="23112" y="22738"/>
                </a:lnTo>
                <a:lnTo>
                  <a:pt x="27910" y="11193"/>
                </a:lnTo>
                <a:lnTo>
                  <a:pt x="31008" y="1327"/>
                </a:lnTo>
                <a:lnTo>
                  <a:pt x="31280" y="0"/>
                </a:lnTo>
                <a:close/>
              </a:path>
            </a:pathLst>
          </a:custGeom>
          <a:solidFill>
            <a:srgbClr val="A7E5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5019361" y="3966128"/>
            <a:ext cx="42545" cy="38100"/>
          </a:xfrm>
          <a:custGeom>
            <a:avLst/>
            <a:gdLst/>
            <a:ahLst/>
            <a:cxnLst/>
            <a:rect l="l" t="t" r="r" b="b"/>
            <a:pathLst>
              <a:path w="42545" h="38100">
                <a:moveTo>
                  <a:pt x="0" y="0"/>
                </a:moveTo>
                <a:lnTo>
                  <a:pt x="28749" y="36402"/>
                </a:lnTo>
                <a:lnTo>
                  <a:pt x="41173" y="38112"/>
                </a:lnTo>
                <a:lnTo>
                  <a:pt x="42151" y="38087"/>
                </a:lnTo>
                <a:lnTo>
                  <a:pt x="28935" y="35529"/>
                </a:lnTo>
                <a:lnTo>
                  <a:pt x="16982" y="29711"/>
                </a:lnTo>
                <a:lnTo>
                  <a:pt x="7409" y="20427"/>
                </a:lnTo>
                <a:lnTo>
                  <a:pt x="1334" y="7470"/>
                </a:lnTo>
                <a:lnTo>
                  <a:pt x="0" y="0"/>
                </a:lnTo>
                <a:close/>
              </a:path>
            </a:pathLst>
          </a:custGeom>
          <a:solidFill>
            <a:srgbClr val="BDEA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5026621" y="3962844"/>
            <a:ext cx="10160" cy="19050"/>
          </a:xfrm>
          <a:custGeom>
            <a:avLst/>
            <a:gdLst/>
            <a:ahLst/>
            <a:cxnLst/>
            <a:rect l="l" t="t" r="r" b="b"/>
            <a:pathLst>
              <a:path w="10160" h="19050">
                <a:moveTo>
                  <a:pt x="0" y="0"/>
                </a:moveTo>
                <a:lnTo>
                  <a:pt x="50" y="3733"/>
                </a:lnTo>
                <a:lnTo>
                  <a:pt x="571" y="7404"/>
                </a:lnTo>
                <a:lnTo>
                  <a:pt x="3175" y="16459"/>
                </a:lnTo>
                <a:lnTo>
                  <a:pt x="5372" y="18719"/>
                </a:lnTo>
                <a:lnTo>
                  <a:pt x="8648" y="18719"/>
                </a:lnTo>
                <a:lnTo>
                  <a:pt x="9626" y="16205"/>
                </a:lnTo>
                <a:lnTo>
                  <a:pt x="8445" y="12293"/>
                </a:lnTo>
                <a:lnTo>
                  <a:pt x="8343" y="11734"/>
                </a:lnTo>
                <a:lnTo>
                  <a:pt x="4991" y="8788"/>
                </a:lnTo>
                <a:lnTo>
                  <a:pt x="2108" y="4889"/>
                </a:lnTo>
                <a:lnTo>
                  <a:pt x="0" y="0"/>
                </a:lnTo>
              </a:path>
            </a:pathLst>
          </a:custGeom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5026621" y="3962844"/>
            <a:ext cx="10160" cy="19050"/>
          </a:xfrm>
          <a:custGeom>
            <a:avLst/>
            <a:gdLst/>
            <a:ahLst/>
            <a:cxnLst/>
            <a:rect l="l" t="t" r="r" b="b"/>
            <a:pathLst>
              <a:path w="10160" h="19050">
                <a:moveTo>
                  <a:pt x="0" y="0"/>
                </a:moveTo>
                <a:lnTo>
                  <a:pt x="50" y="3733"/>
                </a:lnTo>
                <a:lnTo>
                  <a:pt x="571" y="7404"/>
                </a:lnTo>
                <a:lnTo>
                  <a:pt x="3175" y="16459"/>
                </a:lnTo>
                <a:lnTo>
                  <a:pt x="5372" y="18719"/>
                </a:lnTo>
                <a:lnTo>
                  <a:pt x="8648" y="18719"/>
                </a:lnTo>
                <a:lnTo>
                  <a:pt x="9626" y="16205"/>
                </a:lnTo>
                <a:lnTo>
                  <a:pt x="8445" y="12293"/>
                </a:lnTo>
                <a:lnTo>
                  <a:pt x="8343" y="11734"/>
                </a:lnTo>
                <a:lnTo>
                  <a:pt x="4991" y="8788"/>
                </a:lnTo>
                <a:lnTo>
                  <a:pt x="2108" y="4889"/>
                </a:lnTo>
                <a:lnTo>
                  <a:pt x="0" y="0"/>
                </a:lnTo>
              </a:path>
            </a:pathLst>
          </a:custGeom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5026621" y="3896957"/>
            <a:ext cx="21259" cy="77622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5026621" y="3896957"/>
            <a:ext cx="21259" cy="77622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5026621" y="3896957"/>
            <a:ext cx="21259" cy="77622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5038113" y="3958145"/>
            <a:ext cx="59690" cy="45085"/>
          </a:xfrm>
          <a:custGeom>
            <a:avLst/>
            <a:gdLst/>
            <a:ahLst/>
            <a:cxnLst/>
            <a:rect l="l" t="t" r="r" b="b"/>
            <a:pathLst>
              <a:path w="59689" h="45085">
                <a:moveTo>
                  <a:pt x="0" y="37325"/>
                </a:moveTo>
                <a:lnTo>
                  <a:pt x="6616" y="42113"/>
                </a:lnTo>
                <a:lnTo>
                  <a:pt x="14439" y="44627"/>
                </a:lnTo>
                <a:lnTo>
                  <a:pt x="28765" y="44627"/>
                </a:lnTo>
                <a:lnTo>
                  <a:pt x="32925" y="43522"/>
                </a:lnTo>
                <a:lnTo>
                  <a:pt x="13588" y="43522"/>
                </a:lnTo>
                <a:lnTo>
                  <a:pt x="6451" y="41529"/>
                </a:lnTo>
                <a:lnTo>
                  <a:pt x="0" y="37325"/>
                </a:lnTo>
                <a:close/>
              </a:path>
              <a:path w="59689" h="45085">
                <a:moveTo>
                  <a:pt x="58521" y="0"/>
                </a:moveTo>
                <a:lnTo>
                  <a:pt x="57213" y="0"/>
                </a:lnTo>
                <a:lnTo>
                  <a:pt x="56819" y="1752"/>
                </a:lnTo>
                <a:lnTo>
                  <a:pt x="57365" y="11518"/>
                </a:lnTo>
                <a:lnTo>
                  <a:pt x="55346" y="18554"/>
                </a:lnTo>
                <a:lnTo>
                  <a:pt x="24520" y="43309"/>
                </a:lnTo>
                <a:lnTo>
                  <a:pt x="13588" y="43522"/>
                </a:lnTo>
                <a:lnTo>
                  <a:pt x="32925" y="43522"/>
                </a:lnTo>
                <a:lnTo>
                  <a:pt x="59613" y="4737"/>
                </a:lnTo>
                <a:lnTo>
                  <a:pt x="585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5021414" y="3966165"/>
            <a:ext cx="37465" cy="33655"/>
          </a:xfrm>
          <a:custGeom>
            <a:avLst/>
            <a:gdLst/>
            <a:ahLst/>
            <a:cxnLst/>
            <a:rect l="l" t="t" r="r" b="b"/>
            <a:pathLst>
              <a:path w="37464" h="33654">
                <a:moveTo>
                  <a:pt x="4634" y="14687"/>
                </a:moveTo>
                <a:lnTo>
                  <a:pt x="7234" y="19920"/>
                </a:lnTo>
                <a:lnTo>
                  <a:pt x="17319" y="28682"/>
                </a:lnTo>
                <a:lnTo>
                  <a:pt x="30071" y="33197"/>
                </a:lnTo>
                <a:lnTo>
                  <a:pt x="36360" y="33655"/>
                </a:lnTo>
                <a:lnTo>
                  <a:pt x="37223" y="33629"/>
                </a:lnTo>
                <a:lnTo>
                  <a:pt x="24068" y="30861"/>
                </a:lnTo>
                <a:lnTo>
                  <a:pt x="12510" y="24367"/>
                </a:lnTo>
                <a:lnTo>
                  <a:pt x="4634" y="14687"/>
                </a:lnTo>
                <a:close/>
              </a:path>
              <a:path w="37464" h="33654">
                <a:moveTo>
                  <a:pt x="3637" y="12680"/>
                </a:moveTo>
                <a:lnTo>
                  <a:pt x="3984" y="13887"/>
                </a:lnTo>
                <a:lnTo>
                  <a:pt x="4634" y="14687"/>
                </a:lnTo>
                <a:lnTo>
                  <a:pt x="3637" y="12680"/>
                </a:lnTo>
                <a:close/>
              </a:path>
              <a:path w="37464" h="33654">
                <a:moveTo>
                  <a:pt x="0" y="0"/>
                </a:moveTo>
                <a:lnTo>
                  <a:pt x="88" y="2527"/>
                </a:lnTo>
                <a:lnTo>
                  <a:pt x="457" y="5092"/>
                </a:lnTo>
                <a:lnTo>
                  <a:pt x="1130" y="7632"/>
                </a:lnTo>
                <a:lnTo>
                  <a:pt x="3637" y="12680"/>
                </a:lnTo>
                <a:lnTo>
                  <a:pt x="0" y="0"/>
                </a:lnTo>
                <a:close/>
              </a:path>
            </a:pathLst>
          </a:custGeom>
          <a:solidFill>
            <a:srgbClr val="C6EC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51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262795" y="487311"/>
            <a:ext cx="690880" cy="124460"/>
          </a:xfrm>
          <a:custGeom>
            <a:avLst/>
            <a:gdLst/>
            <a:ahLst/>
            <a:cxnLst/>
            <a:rect l="l" t="t" r="r" b="b"/>
            <a:pathLst>
              <a:path w="690879" h="124459">
                <a:moveTo>
                  <a:pt x="690879" y="0"/>
                </a:moveTo>
                <a:lnTo>
                  <a:pt x="0" y="0"/>
                </a:lnTo>
                <a:lnTo>
                  <a:pt x="0" y="124307"/>
                </a:lnTo>
                <a:lnTo>
                  <a:pt x="690879" y="124307"/>
                </a:lnTo>
                <a:lnTo>
                  <a:pt x="69087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62795" y="578243"/>
            <a:ext cx="705485" cy="33655"/>
          </a:xfrm>
          <a:custGeom>
            <a:avLst/>
            <a:gdLst/>
            <a:ahLst/>
            <a:cxnLst/>
            <a:rect l="l" t="t" r="r" b="b"/>
            <a:pathLst>
              <a:path w="705484" h="33654">
                <a:moveTo>
                  <a:pt x="705281" y="32867"/>
                </a:moveTo>
                <a:lnTo>
                  <a:pt x="698385" y="32867"/>
                </a:lnTo>
                <a:lnTo>
                  <a:pt x="698385" y="33375"/>
                </a:lnTo>
                <a:lnTo>
                  <a:pt x="705281" y="33375"/>
                </a:lnTo>
                <a:lnTo>
                  <a:pt x="705281" y="32867"/>
                </a:lnTo>
                <a:close/>
              </a:path>
              <a:path w="705484" h="33654">
                <a:moveTo>
                  <a:pt x="682942" y="0"/>
                </a:moveTo>
                <a:lnTo>
                  <a:pt x="18910" y="0"/>
                </a:lnTo>
                <a:lnTo>
                  <a:pt x="18910" y="33362"/>
                </a:lnTo>
                <a:lnTo>
                  <a:pt x="682942" y="33362"/>
                </a:lnTo>
                <a:lnTo>
                  <a:pt x="682942" y="0"/>
                </a:lnTo>
                <a:close/>
              </a:path>
              <a:path w="705484" h="33654">
                <a:moveTo>
                  <a:pt x="3467" y="33337"/>
                </a:moveTo>
                <a:lnTo>
                  <a:pt x="0" y="33337"/>
                </a:lnTo>
                <a:lnTo>
                  <a:pt x="3467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54882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69539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79202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79202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2503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79202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2503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2503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97649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62605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41587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94853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3464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979202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79202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79202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92503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92503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92503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76797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8645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8645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28645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262795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262795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262795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28374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26986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28645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28645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28645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0256298" y="467314"/>
            <a:ext cx="130175" cy="148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706F6F"/>
                </a:solidFill>
                <a:latin typeface="Arial Narrow"/>
                <a:cs typeface="Arial Narrow"/>
              </a:rPr>
              <a:t>17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842374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842373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8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846704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0" y="0"/>
                </a:moveTo>
                <a:lnTo>
                  <a:pt x="3833495" y="0"/>
                </a:lnTo>
                <a:lnTo>
                  <a:pt x="3833495" y="91655"/>
                </a:lnTo>
                <a:lnTo>
                  <a:pt x="0" y="91655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83605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673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73760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87917" y="487946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033"/>
                </a:lnTo>
              </a:path>
            </a:pathLst>
          </a:custGeom>
          <a:ln w="9918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73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673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50189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9205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511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7017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11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7017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4573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647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511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7017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4573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47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4573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647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483605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673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83605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673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483605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673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5088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69900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49496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68511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473938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664097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4808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6710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46700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6571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511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7017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511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7017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511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7017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4573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647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4573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647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4573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647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079006" y="246153"/>
            <a:ext cx="710772" cy="453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34293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34293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362259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308094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362259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30809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334293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334293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62259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62259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08094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0809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39645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30" h="124459">
                <a:moveTo>
                  <a:pt x="925753" y="0"/>
                </a:moveTo>
                <a:lnTo>
                  <a:pt x="0" y="0"/>
                </a:lnTo>
                <a:lnTo>
                  <a:pt x="0" y="124307"/>
                </a:lnTo>
                <a:lnTo>
                  <a:pt x="925753" y="124307"/>
                </a:lnTo>
                <a:lnTo>
                  <a:pt x="925753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939658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89" h="33654">
                <a:moveTo>
                  <a:pt x="910132" y="32867"/>
                </a:moveTo>
                <a:lnTo>
                  <a:pt x="901496" y="32867"/>
                </a:lnTo>
                <a:lnTo>
                  <a:pt x="901496" y="33375"/>
                </a:lnTo>
                <a:lnTo>
                  <a:pt x="910132" y="33375"/>
                </a:lnTo>
                <a:lnTo>
                  <a:pt x="910132" y="32867"/>
                </a:lnTo>
                <a:close/>
              </a:path>
              <a:path w="910589" h="33654">
                <a:moveTo>
                  <a:pt x="882167" y="0"/>
                </a:moveTo>
                <a:lnTo>
                  <a:pt x="23647" y="0"/>
                </a:lnTo>
                <a:lnTo>
                  <a:pt x="23647" y="33362"/>
                </a:lnTo>
                <a:lnTo>
                  <a:pt x="882167" y="33362"/>
                </a:lnTo>
                <a:lnTo>
                  <a:pt x="882167" y="0"/>
                </a:lnTo>
                <a:close/>
              </a:path>
              <a:path w="910589" h="33654">
                <a:moveTo>
                  <a:pt x="4330" y="33337"/>
                </a:moveTo>
                <a:lnTo>
                  <a:pt x="0" y="33337"/>
                </a:lnTo>
                <a:lnTo>
                  <a:pt x="4330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44800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859452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86910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86910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81495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86910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81495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81495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86640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85251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831494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838443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824558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86910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86910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86910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1495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81495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81495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953652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96330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9633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9633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939658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939658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939658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96059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94671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96330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9633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9633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35762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35762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35762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35762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375924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38557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38557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3314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38557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3314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3314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35762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35762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35762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3828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3689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3479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35491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3410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38557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38557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38557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3314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314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314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082195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80" h="83820">
                <a:moveTo>
                  <a:pt x="14820" y="0"/>
                </a:moveTo>
                <a:lnTo>
                  <a:pt x="2527" y="0"/>
                </a:lnTo>
                <a:lnTo>
                  <a:pt x="0" y="2539"/>
                </a:lnTo>
                <a:lnTo>
                  <a:pt x="0" y="80810"/>
                </a:lnTo>
                <a:lnTo>
                  <a:pt x="2527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032086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18763" y="2276"/>
                </a:lnTo>
                <a:lnTo>
                  <a:pt x="7629" y="8815"/>
                </a:lnTo>
                <a:lnTo>
                  <a:pt x="0" y="15900"/>
                </a:lnTo>
                <a:lnTo>
                  <a:pt x="117347" y="15900"/>
                </a:lnTo>
                <a:lnTo>
                  <a:pt x="110921" y="9893"/>
                </a:lnTo>
                <a:lnTo>
                  <a:pt x="100065" y="2860"/>
                </a:lnTo>
                <a:lnTo>
                  <a:pt x="87456" y="35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027756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60" h="145415">
                <a:moveTo>
                  <a:pt x="124091" y="0"/>
                </a:moveTo>
                <a:lnTo>
                  <a:pt x="0" y="0"/>
                </a:lnTo>
                <a:lnTo>
                  <a:pt x="0" y="92316"/>
                </a:lnTo>
                <a:lnTo>
                  <a:pt x="16140" y="130125"/>
                </a:lnTo>
                <a:lnTo>
                  <a:pt x="124091" y="144805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27756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1750" y="0"/>
                </a:moveTo>
                <a:lnTo>
                  <a:pt x="0" y="0"/>
                </a:lnTo>
                <a:lnTo>
                  <a:pt x="0" y="48564"/>
                </a:lnTo>
                <a:lnTo>
                  <a:pt x="7046" y="90293"/>
                </a:lnTo>
                <a:lnTo>
                  <a:pt x="38071" y="108897"/>
                </a:lnTo>
                <a:lnTo>
                  <a:pt x="33398" y="97011"/>
                </a:lnTo>
                <a:lnTo>
                  <a:pt x="31750" y="83921"/>
                </a:lnTo>
                <a:lnTo>
                  <a:pt x="31750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59501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10" h="165100">
                <a:moveTo>
                  <a:pt x="92341" y="0"/>
                </a:moveTo>
                <a:lnTo>
                  <a:pt x="0" y="0"/>
                </a:lnTo>
                <a:lnTo>
                  <a:pt x="0" y="112204"/>
                </a:lnTo>
                <a:lnTo>
                  <a:pt x="16126" y="150035"/>
                </a:lnTo>
                <a:lnTo>
                  <a:pt x="92341" y="16474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027756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985467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985264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985842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162592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99520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162592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0805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0805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99520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99905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16642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985270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985268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985457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985264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985842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985270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985268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082010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998038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166427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082010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998038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166427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042439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5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042441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5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069296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80" h="59054">
                <a:moveTo>
                  <a:pt x="37490" y="0"/>
                </a:moveTo>
                <a:lnTo>
                  <a:pt x="5651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490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084515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70">
                <a:moveTo>
                  <a:pt x="0" y="0"/>
                </a:moveTo>
                <a:lnTo>
                  <a:pt x="0" y="1181"/>
                </a:lnTo>
                <a:lnTo>
                  <a:pt x="939" y="495"/>
                </a:lnTo>
                <a:lnTo>
                  <a:pt x="2095" y="88"/>
                </a:lnTo>
                <a:lnTo>
                  <a:pt x="8559" y="8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084513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89" h="26035">
                <a:moveTo>
                  <a:pt x="8559" y="0"/>
                </a:moveTo>
                <a:lnTo>
                  <a:pt x="2095" y="0"/>
                </a:lnTo>
                <a:lnTo>
                  <a:pt x="939" y="406"/>
                </a:lnTo>
                <a:lnTo>
                  <a:pt x="0" y="1092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084515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084515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8559" y="0"/>
                </a:moveTo>
                <a:lnTo>
                  <a:pt x="0" y="0"/>
                </a:lnTo>
                <a:lnTo>
                  <a:pt x="0" y="22669"/>
                </a:lnTo>
                <a:lnTo>
                  <a:pt x="939" y="23355"/>
                </a:lnTo>
                <a:lnTo>
                  <a:pt x="2095" y="23761"/>
                </a:lnTo>
                <a:lnTo>
                  <a:pt x="8559" y="23761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05779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001724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26" y="0"/>
                </a:moveTo>
                <a:lnTo>
                  <a:pt x="5422" y="0"/>
                </a:lnTo>
                <a:lnTo>
                  <a:pt x="0" y="5435"/>
                </a:lnTo>
                <a:lnTo>
                  <a:pt x="0" y="19227"/>
                </a:lnTo>
                <a:lnTo>
                  <a:pt x="5422" y="24663"/>
                </a:lnTo>
                <a:lnTo>
                  <a:pt x="172326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26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001722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001717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057798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47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090877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89" h="59054">
                <a:moveTo>
                  <a:pt x="15913" y="0"/>
                </a:moveTo>
                <a:lnTo>
                  <a:pt x="0" y="0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5651"/>
                </a:lnTo>
                <a:lnTo>
                  <a:pt x="15913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717984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450449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455552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722068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5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449057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452311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722582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457421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458808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705390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0" y="7118667"/>
            <a:ext cx="10692003" cy="4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4" name="object 214"/>
          <p:cNvSpPr txBox="1"/>
          <p:nvPr/>
        </p:nvSpPr>
        <p:spPr>
          <a:xfrm>
            <a:off x="710900" y="400668"/>
            <a:ext cx="789305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0000"/>
              </a:lnSpc>
            </a:pPr>
            <a:r>
              <a:rPr sz="900" dirty="0">
                <a:solidFill>
                  <a:srgbClr val="4672A5"/>
                </a:solidFill>
                <a:latin typeface="Arial Narrow"/>
                <a:cs typeface="Arial Narrow"/>
              </a:rPr>
              <a:t>ФИНАНСОВАЯ ДЕЯТЕЛЬНОСТЬ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15" name="object 215"/>
          <p:cNvSpPr txBox="1"/>
          <p:nvPr/>
        </p:nvSpPr>
        <p:spPr>
          <a:xfrm>
            <a:off x="866048" y="955206"/>
            <a:ext cx="9304990" cy="3539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87830" marR="6350" indent="-1675764" algn="ctr">
              <a:lnSpc>
                <a:spcPct val="100000"/>
              </a:lnSpc>
            </a:pPr>
            <a:r>
              <a:rPr sz="2300" b="1" dirty="0">
                <a:solidFill>
                  <a:srgbClr val="004982"/>
                </a:solidFill>
                <a:latin typeface="Arial Narrow"/>
                <a:cs typeface="Arial Narrow"/>
              </a:rPr>
              <a:t>СТРУКТУРА ЗАТРАТ ПО </a:t>
            </a:r>
            <a:r>
              <a:rPr lang="ru-RU" sz="23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ОСНОВНОЙ ДЕЯТЕЛЬНОСТИ за 2019 год (</a:t>
            </a:r>
            <a:r>
              <a:rPr lang="ru-RU" sz="2300" b="1" dirty="0" err="1" smtClean="0">
                <a:solidFill>
                  <a:srgbClr val="004982"/>
                </a:solidFill>
                <a:latin typeface="Arial Narrow"/>
                <a:cs typeface="Arial Narrow"/>
              </a:rPr>
              <a:t>млн.тг</a:t>
            </a:r>
            <a:r>
              <a:rPr lang="ru-RU" sz="23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.)</a:t>
            </a:r>
            <a:endParaRPr sz="2300" dirty="0">
              <a:latin typeface="Arial Narrow"/>
              <a:cs typeface="Arial Narrow"/>
            </a:endParaRPr>
          </a:p>
        </p:txBody>
      </p:sp>
      <p:sp>
        <p:nvSpPr>
          <p:cNvPr id="316" name="object 180"/>
          <p:cNvSpPr txBox="1"/>
          <p:nvPr/>
        </p:nvSpPr>
        <p:spPr>
          <a:xfrm>
            <a:off x="6946327" y="464115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graphicFrame>
        <p:nvGraphicFramePr>
          <p:cNvPr id="32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0033027"/>
              </p:ext>
            </p:extLst>
          </p:nvPr>
        </p:nvGraphicFramePr>
        <p:xfrm>
          <a:off x="924576" y="1324933"/>
          <a:ext cx="9061611" cy="50847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69453"/>
                <a:gridCol w="1512168"/>
                <a:gridCol w="720080"/>
                <a:gridCol w="1350409"/>
                <a:gridCol w="809501"/>
              </a:tblGrid>
              <a:tr h="7200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Крупные статьи</a:t>
                      </a:r>
                      <a:r>
                        <a:rPr lang="ru-RU" sz="1600" baseline="0" dirty="0" smtClean="0">
                          <a:effectLst/>
                        </a:rPr>
                        <a:t> затрат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Утверждено в </a:t>
                      </a:r>
                      <a:r>
                        <a:rPr lang="ru-RU" sz="1600" dirty="0" err="1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тариф.смете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Доля,</a:t>
                      </a:r>
                      <a:r>
                        <a:rPr lang="ru-RU" sz="1600" i="1" baseline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%</a:t>
                      </a:r>
                      <a:endParaRPr lang="ru-RU" sz="16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Фактические затраты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Доля, %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152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</a:rPr>
                        <a:t>Амортизация</a:t>
                      </a:r>
                      <a:endParaRPr lang="ru-RU" sz="16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1 351</a:t>
                      </a:r>
                      <a:endParaRPr lang="ru-RU" sz="17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0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13,1</a:t>
                      </a:r>
                      <a:endParaRPr lang="ru-RU" sz="1700" b="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effectLst/>
                        </a:rPr>
                        <a:t>7 015</a:t>
                      </a:r>
                      <a:endParaRPr lang="ru-RU" sz="17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b="0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42,6</a:t>
                      </a:r>
                      <a:endParaRPr lang="ru-RU" sz="1700" b="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</a:rPr>
                        <a:t>Вода покупная</a:t>
                      </a:r>
                      <a:endParaRPr lang="ru-RU" sz="16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effectLst/>
                        </a:rPr>
                        <a:t>100</a:t>
                      </a:r>
                      <a:endParaRPr lang="ru-RU" sz="17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0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1,0</a:t>
                      </a:r>
                      <a:endParaRPr lang="ru-RU" sz="1700" b="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effectLst/>
                        </a:rPr>
                        <a:t>99</a:t>
                      </a:r>
                      <a:endParaRPr lang="ru-RU" sz="17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b="0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0,6</a:t>
                      </a:r>
                      <a:endParaRPr lang="ru-RU" sz="1700" b="0" i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</a:rPr>
                        <a:t>Сырье и материалы</a:t>
                      </a:r>
                      <a:endParaRPr lang="ru-RU" sz="16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effectLst/>
                        </a:rPr>
                        <a:t>1 553</a:t>
                      </a:r>
                      <a:endParaRPr lang="ru-RU" sz="17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0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15,0</a:t>
                      </a:r>
                      <a:endParaRPr lang="ru-RU" sz="1700" b="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effectLst/>
                        </a:rPr>
                        <a:t>1 554</a:t>
                      </a:r>
                      <a:endParaRPr lang="ru-RU" sz="17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9,4</a:t>
                      </a:r>
                      <a:endParaRPr lang="ru-RU" sz="1700" b="0" i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51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</a:rPr>
                        <a:t>Электрическая </a:t>
                      </a:r>
                      <a:r>
                        <a:rPr lang="ru-RU" sz="1600" i="1" dirty="0" smtClean="0">
                          <a:effectLst/>
                        </a:rPr>
                        <a:t>энергия</a:t>
                      </a:r>
                      <a:endParaRPr lang="ru-RU" sz="16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effectLst/>
                        </a:rPr>
                        <a:t>1 179</a:t>
                      </a:r>
                      <a:endParaRPr lang="ru-RU" sz="17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0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11,4</a:t>
                      </a:r>
                      <a:endParaRPr lang="ru-RU" sz="1700" b="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effectLst/>
                        </a:rPr>
                        <a:t>9</a:t>
                      </a:r>
                      <a:r>
                        <a:rPr lang="en-US" sz="1700" b="1" dirty="0" smtClean="0">
                          <a:effectLst/>
                        </a:rPr>
                        <a:t>59</a:t>
                      </a:r>
                      <a:endParaRPr lang="ru-RU" sz="17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i="1" dirty="0" smtClean="0"/>
                        <a:t>5,8</a:t>
                      </a:r>
                      <a:endParaRPr lang="ru-RU" sz="1700" i="1" dirty="0"/>
                    </a:p>
                  </a:txBody>
                  <a:tcPr marL="68580" marR="68580" marT="0" marB="0"/>
                </a:tc>
              </a:tr>
              <a:tr h="3207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</a:rPr>
                        <a:t>ГСМ</a:t>
                      </a:r>
                      <a:endParaRPr lang="ru-RU" sz="16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effectLst/>
                        </a:rPr>
                        <a:t>292</a:t>
                      </a:r>
                      <a:endParaRPr lang="ru-RU" sz="17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0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2,8</a:t>
                      </a:r>
                      <a:endParaRPr lang="ru-RU" sz="1700" b="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effectLst/>
                        </a:rPr>
                        <a:t>301</a:t>
                      </a:r>
                      <a:endParaRPr lang="ru-RU" sz="17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i="1" dirty="0" smtClean="0"/>
                        <a:t>1,8</a:t>
                      </a:r>
                      <a:endParaRPr lang="ru-RU" sz="1700" i="1" dirty="0"/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</a:rPr>
                        <a:t>Капитальный ремонт</a:t>
                      </a:r>
                      <a:endParaRPr lang="ru-RU" sz="16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effectLst/>
                        </a:rPr>
                        <a:t>190</a:t>
                      </a:r>
                      <a:endParaRPr lang="ru-RU" sz="17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0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1,8</a:t>
                      </a:r>
                      <a:endParaRPr lang="ru-RU" sz="1700" b="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effectLst/>
                        </a:rPr>
                        <a:t>199</a:t>
                      </a:r>
                      <a:endParaRPr lang="ru-RU" sz="17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700" b="0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,2</a:t>
                      </a:r>
                      <a:endParaRPr lang="ru-RU" sz="1700" b="0" i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</a:rPr>
                        <a:t>Налоги и другие платежи в бюджет</a:t>
                      </a:r>
                      <a:endParaRPr lang="ru-RU" sz="16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effectLst/>
                        </a:rPr>
                        <a:t>928</a:t>
                      </a:r>
                      <a:endParaRPr lang="ru-RU" sz="17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0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9,0</a:t>
                      </a:r>
                      <a:endParaRPr lang="ru-RU" sz="1700" b="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effectLst/>
                        </a:rPr>
                        <a:t>1 076</a:t>
                      </a:r>
                      <a:endParaRPr lang="ru-RU" sz="17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b="0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6,5</a:t>
                      </a:r>
                      <a:endParaRPr lang="ru-RU" sz="1700" b="0" i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24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</a:rPr>
                        <a:t>Фонд </a:t>
                      </a:r>
                      <a:r>
                        <a:rPr lang="ru-RU" sz="1600" i="1" dirty="0" smtClean="0">
                          <a:effectLst/>
                        </a:rPr>
                        <a:t>заработной платы</a:t>
                      </a:r>
                      <a:endParaRPr lang="ru-RU" sz="16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effectLst/>
                        </a:rPr>
                        <a:t>4 375</a:t>
                      </a:r>
                      <a:endParaRPr lang="ru-RU" sz="17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0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42,3</a:t>
                      </a:r>
                      <a:endParaRPr lang="ru-RU" sz="1700" b="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effectLst/>
                        </a:rPr>
                        <a:t>4 690</a:t>
                      </a:r>
                      <a:endParaRPr lang="ru-RU" sz="17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28,5</a:t>
                      </a:r>
                      <a:endParaRPr lang="ru-RU" sz="1700" b="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7649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 smtClean="0">
                          <a:effectLst/>
                        </a:rPr>
                        <a:t>Расходы на формирование квитанций</a:t>
                      </a:r>
                      <a:endParaRPr lang="ru-RU" sz="1600" i="1" dirty="0" smtClean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66</a:t>
                      </a:r>
                      <a:endParaRPr lang="ru-RU" sz="17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0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0,6</a:t>
                      </a:r>
                      <a:endParaRPr lang="ru-RU" sz="1700" b="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66</a:t>
                      </a:r>
                      <a:endParaRPr lang="ru-RU" sz="17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0,4</a:t>
                      </a:r>
                      <a:endParaRPr lang="ru-RU" sz="1700" b="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0429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Прочие расходы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295</a:t>
                      </a:r>
                      <a:endParaRPr lang="ru-RU" sz="17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0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3,0</a:t>
                      </a:r>
                      <a:endParaRPr lang="ru-RU" sz="1700" b="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515</a:t>
                      </a:r>
                      <a:endParaRPr lang="ru-RU" sz="17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3,2</a:t>
                      </a:r>
                      <a:endParaRPr lang="ru-RU" sz="1700" b="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60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</a:rPr>
                        <a:t>ИТОГО</a:t>
                      </a:r>
                      <a:endParaRPr lang="ru-RU" sz="1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b="1" dirty="0" smtClean="0">
                          <a:effectLst/>
                        </a:rPr>
                        <a:t>10 329</a:t>
                      </a:r>
                      <a:endParaRPr lang="ru-RU" sz="19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1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9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effectLst/>
                        </a:rPr>
                        <a:t>16 474</a:t>
                      </a:r>
                      <a:endParaRPr lang="ru-RU" sz="19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b="1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9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19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Доходы</a:t>
                      </a:r>
                      <a:endParaRPr lang="ru-RU" sz="19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10 392</a:t>
                      </a:r>
                      <a:endParaRPr lang="ru-RU" sz="19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900" b="1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10 532</a:t>
                      </a:r>
                      <a:endParaRPr lang="ru-RU" sz="19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900" b="1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019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Убыток</a:t>
                      </a:r>
                      <a:endParaRPr lang="ru-RU" sz="19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9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900" b="1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5</a:t>
                      </a:r>
                      <a:r>
                        <a:rPr lang="ru-RU" sz="19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942</a:t>
                      </a:r>
                      <a:endParaRPr lang="ru-RU" sz="19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900" b="1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16" name="object 233"/>
          <p:cNvSpPr txBox="1"/>
          <p:nvPr/>
        </p:nvSpPr>
        <p:spPr>
          <a:xfrm>
            <a:off x="991502" y="6473059"/>
            <a:ext cx="975579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500" b="1" spc="-40" dirty="0" smtClean="0">
                <a:solidFill>
                  <a:srgbClr val="004982"/>
                </a:solidFill>
                <a:latin typeface="Arial"/>
                <a:cs typeface="Arial"/>
              </a:rPr>
              <a:t>Неисполнение статьи «электрическая энергия» связано со снижением тарифов </a:t>
            </a:r>
            <a:r>
              <a:rPr lang="ru-RU" sz="1500" b="1" spc="-40" dirty="0" err="1" smtClean="0">
                <a:solidFill>
                  <a:srgbClr val="004982"/>
                </a:solidFill>
                <a:latin typeface="Arial"/>
                <a:cs typeface="Arial"/>
              </a:rPr>
              <a:t>энергоснаб.организаций</a:t>
            </a:r>
            <a:r>
              <a:rPr lang="ru-RU" sz="1500" b="1" spc="-40" dirty="0" smtClean="0">
                <a:solidFill>
                  <a:srgbClr val="004982"/>
                </a:solidFill>
                <a:latin typeface="Arial"/>
                <a:cs typeface="Arial"/>
              </a:rPr>
              <a:t>. </a:t>
            </a:r>
          </a:p>
          <a:p>
            <a:pPr marL="12700">
              <a:lnSpc>
                <a:spcPct val="100000"/>
              </a:lnSpc>
            </a:pPr>
            <a:r>
              <a:rPr lang="ru-RU" sz="1500" b="1" spc="-40" dirty="0" smtClean="0">
                <a:solidFill>
                  <a:srgbClr val="004982"/>
                </a:solidFill>
                <a:latin typeface="Arial"/>
                <a:cs typeface="Arial"/>
              </a:rPr>
              <a:t>Фактические амортизационные отчисления включены в тариф не в полном объеме (</a:t>
            </a:r>
            <a:r>
              <a:rPr lang="en-US" sz="1500" b="1" spc="-40" dirty="0" smtClean="0">
                <a:solidFill>
                  <a:srgbClr val="004982"/>
                </a:solidFill>
                <a:latin typeface="Arial"/>
                <a:cs typeface="Arial"/>
              </a:rPr>
              <a:t>20</a:t>
            </a:r>
            <a:r>
              <a:rPr lang="ru-RU" sz="1500" b="1" spc="-40" dirty="0" smtClean="0">
                <a:solidFill>
                  <a:srgbClr val="004982"/>
                </a:solidFill>
                <a:latin typeface="Arial"/>
                <a:cs typeface="Arial"/>
              </a:rPr>
              <a:t>%).</a:t>
            </a:r>
            <a:endParaRPr sz="15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502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06047" y="467314"/>
            <a:ext cx="130175" cy="148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706F6F"/>
                </a:solidFill>
                <a:latin typeface="Arial Narrow"/>
                <a:cs typeface="Arial Narrow"/>
              </a:rPr>
              <a:t>18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839291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36771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4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11803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3833495" y="0"/>
                </a:moveTo>
                <a:lnTo>
                  <a:pt x="0" y="0"/>
                </a:lnTo>
                <a:lnTo>
                  <a:pt x="0" y="91655"/>
                </a:lnTo>
                <a:lnTo>
                  <a:pt x="3833495" y="91655"/>
                </a:lnTo>
                <a:lnTo>
                  <a:pt x="3833495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99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0960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0960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99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99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7" y="0"/>
                </a:moveTo>
                <a:lnTo>
                  <a:pt x="4317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0960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0960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90103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99943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73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83405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73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834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27726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37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73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834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27726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037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227726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37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199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0960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199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0960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199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00960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18315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99299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19703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00687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2180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02790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21111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02095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22499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0348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173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983405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173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9834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173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9834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227726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037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27726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037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227726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037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908802" y="246153"/>
            <a:ext cx="710772" cy="453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3490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3490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7" y="0"/>
                </a:moveTo>
                <a:lnTo>
                  <a:pt x="4317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3228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377025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3228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37702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3490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3490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3228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3228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377025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37702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826591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29" h="124459">
                <a:moveTo>
                  <a:pt x="0" y="0"/>
                </a:moveTo>
                <a:lnTo>
                  <a:pt x="925753" y="0"/>
                </a:lnTo>
                <a:lnTo>
                  <a:pt x="925753" y="124307"/>
                </a:lnTo>
                <a:lnTo>
                  <a:pt x="0" y="124307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842212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90" h="33654">
                <a:moveTo>
                  <a:pt x="8635" y="32867"/>
                </a:moveTo>
                <a:lnTo>
                  <a:pt x="0" y="32867"/>
                </a:lnTo>
                <a:lnTo>
                  <a:pt x="0" y="33375"/>
                </a:lnTo>
                <a:lnTo>
                  <a:pt x="8635" y="33375"/>
                </a:lnTo>
                <a:lnTo>
                  <a:pt x="8635" y="32867"/>
                </a:lnTo>
                <a:close/>
              </a:path>
              <a:path w="910590" h="33654">
                <a:moveTo>
                  <a:pt x="886472" y="0"/>
                </a:moveTo>
                <a:lnTo>
                  <a:pt x="27952" y="0"/>
                </a:lnTo>
                <a:lnTo>
                  <a:pt x="27952" y="33362"/>
                </a:lnTo>
                <a:lnTo>
                  <a:pt x="886472" y="33362"/>
                </a:lnTo>
                <a:lnTo>
                  <a:pt x="886472" y="0"/>
                </a:lnTo>
                <a:close/>
              </a:path>
              <a:path w="910590" h="33654">
                <a:moveTo>
                  <a:pt x="910132" y="33337"/>
                </a:moveTo>
                <a:lnTo>
                  <a:pt x="905802" y="33337"/>
                </a:lnTo>
                <a:lnTo>
                  <a:pt x="910132" y="33337"/>
                </a:lnTo>
                <a:close/>
              </a:path>
              <a:path w="910590" h="33654">
                <a:moveTo>
                  <a:pt x="905814" y="0"/>
                </a:moveTo>
                <a:lnTo>
                  <a:pt x="905802" y="33337"/>
                </a:lnTo>
                <a:lnTo>
                  <a:pt x="905814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847203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832548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815998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815998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87016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815998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87016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87016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82559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839484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860506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853557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86744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815998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815998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815998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87016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87016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87016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738348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721814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721814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72181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748014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748014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748026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73140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74528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721814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721814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72181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325741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325741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325741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325741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316075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299541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299541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3536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299541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3536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3536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325741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325741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325741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3091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32301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344039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33708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35096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299541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299541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299541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3536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3536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3536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592443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79" h="83820">
                <a:moveTo>
                  <a:pt x="14820" y="0"/>
                </a:moveTo>
                <a:lnTo>
                  <a:pt x="2540" y="0"/>
                </a:lnTo>
                <a:lnTo>
                  <a:pt x="0" y="2539"/>
                </a:lnTo>
                <a:lnTo>
                  <a:pt x="0" y="80810"/>
                </a:lnTo>
                <a:lnTo>
                  <a:pt x="2540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542564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29891" y="35"/>
                </a:lnTo>
                <a:lnTo>
                  <a:pt x="17282" y="2860"/>
                </a:lnTo>
                <a:lnTo>
                  <a:pt x="6426" y="9893"/>
                </a:lnTo>
                <a:lnTo>
                  <a:pt x="0" y="15900"/>
                </a:lnTo>
                <a:lnTo>
                  <a:pt x="117347" y="15900"/>
                </a:lnTo>
                <a:lnTo>
                  <a:pt x="109718" y="8815"/>
                </a:lnTo>
                <a:lnTo>
                  <a:pt x="98584" y="2276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540152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59" h="145415">
                <a:moveTo>
                  <a:pt x="124091" y="0"/>
                </a:moveTo>
                <a:lnTo>
                  <a:pt x="0" y="0"/>
                </a:lnTo>
                <a:lnTo>
                  <a:pt x="0" y="144805"/>
                </a:lnTo>
                <a:lnTo>
                  <a:pt x="83756" y="143356"/>
                </a:lnTo>
                <a:lnTo>
                  <a:pt x="116557" y="119378"/>
                </a:lnTo>
                <a:lnTo>
                  <a:pt x="124091" y="92316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626172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8071" y="0"/>
                </a:moveTo>
                <a:lnTo>
                  <a:pt x="6321" y="0"/>
                </a:lnTo>
                <a:lnTo>
                  <a:pt x="6321" y="83921"/>
                </a:lnTo>
                <a:lnTo>
                  <a:pt x="4672" y="97011"/>
                </a:lnTo>
                <a:lnTo>
                  <a:pt x="0" y="108897"/>
                </a:lnTo>
                <a:lnTo>
                  <a:pt x="11923" y="107246"/>
                </a:lnTo>
                <a:lnTo>
                  <a:pt x="22553" y="100715"/>
                </a:lnTo>
                <a:lnTo>
                  <a:pt x="31024" y="90293"/>
                </a:lnTo>
                <a:lnTo>
                  <a:pt x="36469" y="76966"/>
                </a:lnTo>
                <a:lnTo>
                  <a:pt x="38071" y="48564"/>
                </a:lnTo>
                <a:lnTo>
                  <a:pt x="38071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540156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09" h="165100">
                <a:moveTo>
                  <a:pt x="92341" y="0"/>
                </a:moveTo>
                <a:lnTo>
                  <a:pt x="0" y="0"/>
                </a:lnTo>
                <a:lnTo>
                  <a:pt x="0" y="164744"/>
                </a:lnTo>
                <a:lnTo>
                  <a:pt x="52039" y="163285"/>
                </a:lnTo>
                <a:lnTo>
                  <a:pt x="84814" y="139280"/>
                </a:lnTo>
                <a:lnTo>
                  <a:pt x="92341" y="11220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540155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497869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5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497668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498239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50897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6763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50897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591018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591018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6763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68019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51282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497673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497677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497859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5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497668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498239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497673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497677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601242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685214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516812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601242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685214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516812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552747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4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552747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579535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79" h="59054">
                <a:moveTo>
                  <a:pt x="37515" y="0"/>
                </a:moveTo>
                <a:lnTo>
                  <a:pt x="5676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515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598924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90" h="1270">
                <a:moveTo>
                  <a:pt x="8559" y="0"/>
                </a:moveTo>
                <a:lnTo>
                  <a:pt x="0" y="88"/>
                </a:lnTo>
                <a:lnTo>
                  <a:pt x="6464" y="88"/>
                </a:lnTo>
                <a:lnTo>
                  <a:pt x="7619" y="495"/>
                </a:lnTo>
                <a:lnTo>
                  <a:pt x="8559" y="1181"/>
                </a:lnTo>
                <a:lnTo>
                  <a:pt x="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598926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90" h="26035">
                <a:moveTo>
                  <a:pt x="6464" y="0"/>
                </a:moveTo>
                <a:lnTo>
                  <a:pt x="0" y="0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1092"/>
                </a:lnTo>
                <a:lnTo>
                  <a:pt x="7619" y="406"/>
                </a:lnTo>
                <a:lnTo>
                  <a:pt x="6464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605388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598924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8559" y="0"/>
                </a:moveTo>
                <a:lnTo>
                  <a:pt x="0" y="0"/>
                </a:lnTo>
                <a:lnTo>
                  <a:pt x="0" y="23761"/>
                </a:lnTo>
                <a:lnTo>
                  <a:pt x="6464" y="23761"/>
                </a:lnTo>
                <a:lnTo>
                  <a:pt x="7619" y="23355"/>
                </a:lnTo>
                <a:lnTo>
                  <a:pt x="8559" y="22669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568217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40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512513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39" y="0"/>
                </a:moveTo>
                <a:lnTo>
                  <a:pt x="5435" y="0"/>
                </a:lnTo>
                <a:lnTo>
                  <a:pt x="0" y="5435"/>
                </a:lnTo>
                <a:lnTo>
                  <a:pt x="0" y="19227"/>
                </a:lnTo>
                <a:lnTo>
                  <a:pt x="5435" y="24663"/>
                </a:lnTo>
                <a:lnTo>
                  <a:pt x="172339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39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512515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512521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56821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40" h="9525">
                <a:moveTo>
                  <a:pt x="65989" y="0"/>
                </a:moveTo>
                <a:lnTo>
                  <a:pt x="0" y="0"/>
                </a:lnTo>
                <a:lnTo>
                  <a:pt x="14541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579531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90" h="59054">
                <a:moveTo>
                  <a:pt x="21590" y="0"/>
                </a:moveTo>
                <a:lnTo>
                  <a:pt x="5676" y="0"/>
                </a:lnTo>
                <a:lnTo>
                  <a:pt x="0" y="5651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547779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280245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285348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551863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278853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282107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552378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287217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288604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535186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0" y="7118667"/>
            <a:ext cx="10691964" cy="4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3" name="object 183"/>
          <p:cNvSpPr txBox="1"/>
          <p:nvPr/>
        </p:nvSpPr>
        <p:spPr>
          <a:xfrm>
            <a:off x="9195844" y="400668"/>
            <a:ext cx="789305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indent="93345">
              <a:lnSpc>
                <a:spcPct val="100000"/>
              </a:lnSpc>
            </a:pPr>
            <a:r>
              <a:rPr sz="900" dirty="0">
                <a:solidFill>
                  <a:srgbClr val="4672A5"/>
                </a:solidFill>
                <a:latin typeface="Arial Narrow"/>
                <a:cs typeface="Arial Narrow"/>
              </a:rPr>
              <a:t>ФИНАНСОВАЯ ДЕЯТЕЛЬНОСТЬ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307" name="object 307"/>
          <p:cNvSpPr txBox="1"/>
          <p:nvPr/>
        </p:nvSpPr>
        <p:spPr>
          <a:xfrm>
            <a:off x="2466380" y="786639"/>
            <a:ext cx="6645509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4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ДИНАМИКА СТОИМОСТИ АКТИВОВ</a:t>
            </a:r>
            <a:r>
              <a:rPr sz="24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, </a:t>
            </a:r>
            <a:r>
              <a:rPr lang="ru-RU" sz="24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млрд. тенге</a:t>
            </a:r>
            <a:endParaRPr sz="2400" dirty="0">
              <a:latin typeface="Arial Narrow"/>
              <a:cs typeface="Arial Narrow"/>
            </a:endParaRPr>
          </a:p>
        </p:txBody>
      </p:sp>
      <p:sp>
        <p:nvSpPr>
          <p:cNvPr id="341" name="object 180"/>
          <p:cNvSpPr txBox="1"/>
          <p:nvPr/>
        </p:nvSpPr>
        <p:spPr>
          <a:xfrm>
            <a:off x="1582602" y="463199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graphicFrame>
        <p:nvGraphicFramePr>
          <p:cNvPr id="354" name="Диаграмма 353"/>
          <p:cNvGraphicFramePr/>
          <p:nvPr>
            <p:extLst>
              <p:ext uri="{D42A27DB-BD31-4B8C-83A1-F6EECF244321}">
                <p14:modId xmlns:p14="http://schemas.microsoft.com/office/powerpoint/2010/main" val="3938486897"/>
              </p:ext>
            </p:extLst>
          </p:nvPr>
        </p:nvGraphicFramePr>
        <p:xfrm>
          <a:off x="6066780" y="1580234"/>
          <a:ext cx="4175195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5" name="Таблица 3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437810"/>
              </p:ext>
            </p:extLst>
          </p:nvPr>
        </p:nvGraphicFramePr>
        <p:xfrm>
          <a:off x="810196" y="1577138"/>
          <a:ext cx="5094709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900"/>
                <a:gridCol w="1103498"/>
                <a:gridCol w="2466311"/>
              </a:tblGrid>
              <a:tr h="54265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Группа ОС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Сумма принятия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Примечание</a:t>
                      </a:r>
                      <a:endParaRPr lang="ru-RU" sz="1600" dirty="0"/>
                    </a:p>
                  </a:txBody>
                  <a:tcPr/>
                </a:tc>
              </a:tr>
              <a:tr h="68545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Земельные участки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3,7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Оформлены</a:t>
                      </a:r>
                      <a:r>
                        <a:rPr lang="ru-RU" sz="1400" b="1" baseline="0" dirty="0" smtClean="0"/>
                        <a:t> участки НФС,  НС Нура-</a:t>
                      </a:r>
                      <a:r>
                        <a:rPr lang="ru-RU" sz="1400" b="1" baseline="0" dirty="0" err="1" smtClean="0"/>
                        <a:t>Иишим</a:t>
                      </a:r>
                      <a:r>
                        <a:rPr lang="ru-RU" sz="1400" b="1" baseline="0" dirty="0" smtClean="0"/>
                        <a:t>, контора, ВНС и КНС</a:t>
                      </a:r>
                      <a:endParaRPr lang="ru-RU" sz="1400" b="1" dirty="0"/>
                    </a:p>
                  </a:txBody>
                  <a:tcPr/>
                </a:tc>
              </a:tr>
              <a:tr h="68545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Здания и сооружения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27,2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Принятие от </a:t>
                      </a:r>
                      <a:r>
                        <a:rPr lang="ru-RU" sz="1400" b="1" dirty="0" err="1" smtClean="0"/>
                        <a:t>акимата</a:t>
                      </a:r>
                      <a:r>
                        <a:rPr lang="ru-RU" sz="1400" b="1" dirty="0" smtClean="0"/>
                        <a:t> КОС на 25 </a:t>
                      </a:r>
                      <a:r>
                        <a:rPr lang="ru-RU" sz="1400" b="1" dirty="0" err="1" smtClean="0"/>
                        <a:t>мрд.тг</a:t>
                      </a:r>
                      <a:r>
                        <a:rPr lang="ru-RU" sz="1400" b="1" dirty="0" smtClean="0"/>
                        <a:t>.</a:t>
                      </a:r>
                      <a:r>
                        <a:rPr lang="ru-RU" sz="1400" b="1" baseline="0" dirty="0" smtClean="0"/>
                        <a:t> и других </a:t>
                      </a:r>
                      <a:r>
                        <a:rPr lang="ru-RU" sz="1400" b="1" dirty="0" smtClean="0"/>
                        <a:t>построенных объектов</a:t>
                      </a:r>
                      <a:endParaRPr lang="ru-RU" sz="1400" b="1" dirty="0"/>
                    </a:p>
                  </a:txBody>
                  <a:tcPr/>
                </a:tc>
              </a:tr>
              <a:tr h="54265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Оборудование и транспорт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6,2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Переданное</a:t>
                      </a:r>
                      <a:r>
                        <a:rPr lang="ru-RU" sz="1400" b="1" baseline="0" dirty="0" smtClean="0"/>
                        <a:t> оборудование и </a:t>
                      </a:r>
                      <a:r>
                        <a:rPr lang="ru-RU" sz="1400" b="1" dirty="0" smtClean="0"/>
                        <a:t>приобретение</a:t>
                      </a:r>
                      <a:r>
                        <a:rPr lang="ru-RU" sz="1400" b="1" baseline="0" dirty="0" smtClean="0"/>
                        <a:t> ОС</a:t>
                      </a:r>
                      <a:endParaRPr lang="ru-RU" sz="14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58" y="4756634"/>
            <a:ext cx="4153911" cy="2053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190" y="6844784"/>
            <a:ext cx="2925762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5" name="object 197"/>
          <p:cNvSpPr txBox="1"/>
          <p:nvPr/>
        </p:nvSpPr>
        <p:spPr>
          <a:xfrm>
            <a:off x="4362969" y="6877558"/>
            <a:ext cx="917073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300" b="1" spc="10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2019</a:t>
            </a:r>
            <a:endParaRPr sz="1300" b="1" dirty="0">
              <a:latin typeface="Arial Unicode MS"/>
              <a:cs typeface="Arial Unicode MS"/>
            </a:endParaRPr>
          </a:p>
        </p:txBody>
      </p:sp>
      <p:sp>
        <p:nvSpPr>
          <p:cNvPr id="326" name="object 182"/>
          <p:cNvSpPr txBox="1"/>
          <p:nvPr/>
        </p:nvSpPr>
        <p:spPr>
          <a:xfrm>
            <a:off x="2034333" y="4476720"/>
            <a:ext cx="734481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4550" marR="6350" indent="-832485" algn="ctr">
              <a:lnSpc>
                <a:spcPct val="100000"/>
              </a:lnSpc>
            </a:pPr>
            <a:r>
              <a:rPr sz="2000" b="1" dirty="0">
                <a:solidFill>
                  <a:srgbClr val="004982"/>
                </a:solidFill>
                <a:latin typeface="Arial Narrow"/>
                <a:cs typeface="Arial Narrow"/>
              </a:rPr>
              <a:t>ДИНАМИКА АМОРТИЗАЦИОННЫХ </a:t>
            </a:r>
            <a:r>
              <a:rPr sz="20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ОТЧИСЛЕНИЙ</a:t>
            </a:r>
            <a:r>
              <a:rPr lang="ru-RU" sz="20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, </a:t>
            </a:r>
            <a:r>
              <a:rPr lang="ru-RU" sz="2000" b="1" dirty="0" err="1" smtClean="0">
                <a:solidFill>
                  <a:srgbClr val="004982"/>
                </a:solidFill>
                <a:latin typeface="Arial Narrow"/>
                <a:cs typeface="Arial Narrow"/>
              </a:rPr>
              <a:t>млрд.тенге</a:t>
            </a:r>
            <a:endParaRPr sz="2000" b="1" dirty="0">
              <a:solidFill>
                <a:srgbClr val="004982"/>
              </a:solidFill>
              <a:latin typeface="Arial Narrow"/>
              <a:cs typeface="Arial Narrow"/>
            </a:endParaRPr>
          </a:p>
        </p:txBody>
      </p:sp>
      <p:sp>
        <p:nvSpPr>
          <p:cNvPr id="332" name="object 303"/>
          <p:cNvSpPr/>
          <p:nvPr/>
        </p:nvSpPr>
        <p:spPr>
          <a:xfrm>
            <a:off x="5232621" y="6512729"/>
            <a:ext cx="208241" cy="1439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03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486" y="6431676"/>
            <a:ext cx="335280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2" name="object 306"/>
          <p:cNvSpPr/>
          <p:nvPr/>
        </p:nvSpPr>
        <p:spPr>
          <a:xfrm>
            <a:off x="5247207" y="6688088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5" h="144145">
                <a:moveTo>
                  <a:pt x="144005" y="143992"/>
                </a:moveTo>
                <a:lnTo>
                  <a:pt x="0" y="143992"/>
                </a:lnTo>
                <a:lnTo>
                  <a:pt x="0" y="0"/>
                </a:lnTo>
                <a:lnTo>
                  <a:pt x="144005" y="0"/>
                </a:lnTo>
                <a:lnTo>
                  <a:pt x="144005" y="143992"/>
                </a:lnTo>
                <a:close/>
              </a:path>
            </a:pathLst>
          </a:custGeom>
          <a:solidFill>
            <a:srgbClr val="008AB5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5" name="Прямоугольник 1034"/>
          <p:cNvSpPr/>
          <p:nvPr/>
        </p:nvSpPr>
        <p:spPr>
          <a:xfrm>
            <a:off x="4936886" y="5081727"/>
            <a:ext cx="58805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6350" lvl="0" indent="-635" algn="ctr"/>
            <a:r>
              <a:rPr lang="ru-RU" sz="1400" b="1" spc="70" dirty="0">
                <a:latin typeface="Arial"/>
                <a:cs typeface="Arial"/>
              </a:rPr>
              <a:t>Фактические</a:t>
            </a:r>
            <a:r>
              <a:rPr lang="ru-RU" sz="1400" b="1" spc="-30" dirty="0">
                <a:latin typeface="Arial"/>
                <a:cs typeface="Arial"/>
              </a:rPr>
              <a:t> </a:t>
            </a:r>
            <a:r>
              <a:rPr lang="ru-RU" sz="1400" b="1" spc="70" dirty="0" smtClean="0">
                <a:latin typeface="Arial"/>
                <a:cs typeface="Arial"/>
              </a:rPr>
              <a:t>амортизационные </a:t>
            </a:r>
            <a:r>
              <a:rPr lang="ru-RU" sz="1400" b="1" spc="70" dirty="0">
                <a:latin typeface="Arial"/>
                <a:cs typeface="Arial"/>
              </a:rPr>
              <a:t>отчисления</a:t>
            </a:r>
            <a:r>
              <a:rPr lang="ru-RU" sz="1400" b="1" spc="-30" dirty="0">
                <a:latin typeface="Arial"/>
                <a:cs typeface="Arial"/>
              </a:rPr>
              <a:t> </a:t>
            </a:r>
            <a:r>
              <a:rPr lang="ru-RU" sz="1400" b="1" spc="25" dirty="0">
                <a:latin typeface="Arial"/>
                <a:cs typeface="Arial"/>
              </a:rPr>
              <a:t>в</a:t>
            </a:r>
            <a:r>
              <a:rPr lang="ru-RU" sz="1400" b="1" spc="-30" dirty="0">
                <a:latin typeface="Arial"/>
                <a:cs typeface="Arial"/>
              </a:rPr>
              <a:t> </a:t>
            </a:r>
            <a:r>
              <a:rPr lang="ru-RU" sz="1400" b="1" spc="-30" dirty="0" smtClean="0">
                <a:latin typeface="Arial"/>
                <a:cs typeface="Arial"/>
              </a:rPr>
              <a:t> </a:t>
            </a:r>
            <a:r>
              <a:rPr lang="ru-RU" sz="1400" b="1" spc="15" dirty="0" smtClean="0">
                <a:latin typeface="Arial"/>
                <a:cs typeface="Arial"/>
              </a:rPr>
              <a:t>2019</a:t>
            </a:r>
            <a:r>
              <a:rPr lang="ru-RU" sz="1400" b="1" spc="-30" dirty="0" smtClean="0">
                <a:latin typeface="Arial"/>
                <a:cs typeface="Arial"/>
              </a:rPr>
              <a:t> </a:t>
            </a:r>
            <a:r>
              <a:rPr lang="ru-RU" sz="1400" b="1" spc="35" dirty="0">
                <a:latin typeface="Arial"/>
                <a:cs typeface="Arial"/>
              </a:rPr>
              <a:t>году</a:t>
            </a:r>
            <a:r>
              <a:rPr lang="ru-RU" sz="1400" b="1" spc="-30" dirty="0">
                <a:latin typeface="Arial"/>
                <a:cs typeface="Arial"/>
              </a:rPr>
              <a:t> </a:t>
            </a:r>
            <a:r>
              <a:rPr lang="ru-RU" sz="1400" b="1" spc="30" dirty="0">
                <a:latin typeface="Arial"/>
                <a:cs typeface="Arial"/>
              </a:rPr>
              <a:t>составили </a:t>
            </a:r>
            <a:r>
              <a:rPr lang="ru-RU" sz="1400" b="1" spc="30" dirty="0" smtClean="0">
                <a:latin typeface="Arial"/>
                <a:cs typeface="Arial"/>
              </a:rPr>
              <a:t>7</a:t>
            </a:r>
            <a:r>
              <a:rPr lang="ru-RU" sz="1400" b="1" spc="-30" dirty="0" smtClean="0">
                <a:latin typeface="Arial"/>
                <a:cs typeface="Arial"/>
              </a:rPr>
              <a:t> </a:t>
            </a:r>
            <a:r>
              <a:rPr lang="ru-RU" sz="1400" b="1" spc="40" dirty="0">
                <a:latin typeface="Arial"/>
                <a:cs typeface="Arial"/>
              </a:rPr>
              <a:t>млрд.</a:t>
            </a:r>
            <a:r>
              <a:rPr lang="ru-RU" sz="1400" b="1" spc="-30" dirty="0">
                <a:latin typeface="Arial"/>
                <a:cs typeface="Arial"/>
              </a:rPr>
              <a:t> </a:t>
            </a:r>
            <a:r>
              <a:rPr lang="ru-RU" sz="1400" b="1" spc="50" dirty="0">
                <a:latin typeface="Arial"/>
                <a:cs typeface="Arial"/>
              </a:rPr>
              <a:t>тенге.</a:t>
            </a:r>
            <a:r>
              <a:rPr lang="ru-RU" sz="1400" b="1" spc="-30" dirty="0">
                <a:latin typeface="Arial"/>
                <a:cs typeface="Arial"/>
              </a:rPr>
              <a:t> </a:t>
            </a:r>
            <a:r>
              <a:rPr lang="ru-RU" sz="1400" b="1" spc="-30" dirty="0" smtClean="0">
                <a:latin typeface="Arial"/>
                <a:cs typeface="Arial"/>
              </a:rPr>
              <a:t> </a:t>
            </a:r>
          </a:p>
          <a:p>
            <a:pPr marL="12700" marR="6350" lvl="0" indent="-635" algn="ctr"/>
            <a:r>
              <a:rPr lang="ru-RU" sz="1400" b="1" spc="-75" dirty="0" smtClean="0">
                <a:latin typeface="Arial"/>
                <a:cs typeface="Arial"/>
              </a:rPr>
              <a:t>В</a:t>
            </a:r>
            <a:r>
              <a:rPr lang="ru-RU" sz="1400" b="1" spc="-30" dirty="0" smtClean="0">
                <a:latin typeface="Arial"/>
                <a:cs typeface="Arial"/>
              </a:rPr>
              <a:t>  </a:t>
            </a:r>
            <a:r>
              <a:rPr lang="ru-RU" sz="1400" b="1" spc="65" dirty="0" smtClean="0">
                <a:latin typeface="Arial"/>
                <a:cs typeface="Arial"/>
              </a:rPr>
              <a:t>утвержденной</a:t>
            </a:r>
            <a:r>
              <a:rPr lang="ru-RU" sz="1400" b="1" spc="-30" dirty="0" smtClean="0">
                <a:latin typeface="Arial"/>
                <a:cs typeface="Arial"/>
              </a:rPr>
              <a:t>  </a:t>
            </a:r>
            <a:r>
              <a:rPr lang="ru-RU" sz="1400" b="1" spc="50" dirty="0" smtClean="0">
                <a:latin typeface="Arial"/>
                <a:cs typeface="Arial"/>
              </a:rPr>
              <a:t>тарифной</a:t>
            </a:r>
            <a:r>
              <a:rPr lang="ru-RU" sz="1400" b="1" spc="-30" dirty="0" smtClean="0">
                <a:latin typeface="Arial"/>
                <a:cs typeface="Arial"/>
              </a:rPr>
              <a:t>  </a:t>
            </a:r>
            <a:r>
              <a:rPr lang="ru-RU" sz="1400" b="1" spc="45" dirty="0" smtClean="0">
                <a:latin typeface="Arial"/>
                <a:cs typeface="Arial"/>
              </a:rPr>
              <a:t>смете</a:t>
            </a:r>
            <a:r>
              <a:rPr lang="ru-RU" sz="1400" b="1" spc="-30" dirty="0" smtClean="0">
                <a:latin typeface="Arial"/>
                <a:cs typeface="Arial"/>
              </a:rPr>
              <a:t> </a:t>
            </a:r>
            <a:r>
              <a:rPr lang="ru-RU" sz="1400" b="1" spc="40" dirty="0">
                <a:latin typeface="Arial"/>
                <a:cs typeface="Arial"/>
              </a:rPr>
              <a:t>предусмотрено</a:t>
            </a:r>
            <a:r>
              <a:rPr lang="ru-RU" sz="1400" b="1" spc="-30" dirty="0">
                <a:latin typeface="Arial"/>
                <a:cs typeface="Arial"/>
              </a:rPr>
              <a:t> </a:t>
            </a:r>
            <a:endParaRPr lang="ru-RU" sz="1400" b="1" spc="-30" dirty="0" smtClean="0">
              <a:latin typeface="Arial"/>
              <a:cs typeface="Arial"/>
            </a:endParaRPr>
          </a:p>
          <a:p>
            <a:pPr marL="12700" marR="6350" lvl="0" indent="-635" algn="ctr"/>
            <a:r>
              <a:rPr lang="ru-RU" sz="1400" b="1" spc="10" dirty="0" smtClean="0">
                <a:latin typeface="Arial"/>
                <a:cs typeface="Arial"/>
              </a:rPr>
              <a:t>1,4</a:t>
            </a:r>
            <a:r>
              <a:rPr lang="ru-RU" sz="1400" b="1" spc="-30" dirty="0" smtClean="0">
                <a:latin typeface="Arial"/>
                <a:cs typeface="Arial"/>
              </a:rPr>
              <a:t> </a:t>
            </a:r>
            <a:r>
              <a:rPr lang="ru-RU" sz="1400" b="1" spc="40" dirty="0">
                <a:latin typeface="Arial"/>
                <a:cs typeface="Arial"/>
              </a:rPr>
              <a:t>млрд.</a:t>
            </a:r>
            <a:r>
              <a:rPr lang="ru-RU" sz="1400" b="1" spc="-30" dirty="0">
                <a:latin typeface="Arial"/>
                <a:cs typeface="Arial"/>
              </a:rPr>
              <a:t> </a:t>
            </a:r>
            <a:r>
              <a:rPr lang="ru-RU" sz="1400" b="1" spc="55" dirty="0" smtClean="0">
                <a:latin typeface="Arial"/>
                <a:cs typeface="Arial"/>
              </a:rPr>
              <a:t>тенге </a:t>
            </a:r>
            <a:r>
              <a:rPr lang="ru-RU" sz="1400" b="1" spc="10" dirty="0" smtClean="0">
                <a:latin typeface="Arial"/>
                <a:cs typeface="Arial"/>
              </a:rPr>
              <a:t>(или лишь </a:t>
            </a:r>
            <a:r>
              <a:rPr lang="ru-RU" sz="1400" b="1" spc="15" dirty="0" smtClean="0">
                <a:latin typeface="Arial"/>
                <a:cs typeface="Arial"/>
              </a:rPr>
              <a:t>20</a:t>
            </a:r>
            <a:r>
              <a:rPr lang="ru-RU" sz="1400" b="1" spc="-250" dirty="0" smtClean="0">
                <a:latin typeface="Arial"/>
                <a:cs typeface="Arial"/>
              </a:rPr>
              <a:t> </a:t>
            </a:r>
            <a:r>
              <a:rPr lang="ru-RU" sz="1400" b="1" spc="10" dirty="0">
                <a:latin typeface="Arial"/>
                <a:cs typeface="Arial"/>
              </a:rPr>
              <a:t>%</a:t>
            </a:r>
            <a:r>
              <a:rPr lang="ru-RU" sz="1400" b="1" spc="55" dirty="0" smtClean="0">
                <a:latin typeface="Arial"/>
                <a:cs typeface="Arial"/>
              </a:rPr>
              <a:t>)</a:t>
            </a:r>
            <a:endParaRPr lang="ru-RU" sz="1400" dirty="0">
              <a:latin typeface="Arial"/>
              <a:cs typeface="Arial"/>
            </a:endParaRPr>
          </a:p>
        </p:txBody>
      </p:sp>
      <p:cxnSp>
        <p:nvCxnSpPr>
          <p:cNvPr id="288" name="Прямая соединительная линия 287"/>
          <p:cNvCxnSpPr/>
          <p:nvPr/>
        </p:nvCxnSpPr>
        <p:spPr>
          <a:xfrm flipV="1">
            <a:off x="5097703" y="6754644"/>
            <a:ext cx="443152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object 182"/>
          <p:cNvSpPr txBox="1"/>
          <p:nvPr/>
        </p:nvSpPr>
        <p:spPr>
          <a:xfrm>
            <a:off x="1026220" y="1334013"/>
            <a:ext cx="475252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4550" marR="6350" indent="-832485" algn="ctr">
              <a:lnSpc>
                <a:spcPct val="100000"/>
              </a:lnSpc>
            </a:pPr>
            <a:r>
              <a:rPr lang="ru-RU" sz="1600" dirty="0" smtClean="0">
                <a:solidFill>
                  <a:srgbClr val="004982"/>
                </a:solidFill>
                <a:latin typeface="Arial Narrow"/>
                <a:cs typeface="Arial Narrow"/>
              </a:rPr>
              <a:t>За 2019 стоимость активов увеличилась на 37 млрд. тенге</a:t>
            </a:r>
            <a:endParaRPr sz="1600" dirty="0">
              <a:solidFill>
                <a:srgbClr val="004982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29059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262795" y="487311"/>
            <a:ext cx="690880" cy="124460"/>
          </a:xfrm>
          <a:custGeom>
            <a:avLst/>
            <a:gdLst/>
            <a:ahLst/>
            <a:cxnLst/>
            <a:rect l="l" t="t" r="r" b="b"/>
            <a:pathLst>
              <a:path w="690879" h="124459">
                <a:moveTo>
                  <a:pt x="690879" y="0"/>
                </a:moveTo>
                <a:lnTo>
                  <a:pt x="0" y="0"/>
                </a:lnTo>
                <a:lnTo>
                  <a:pt x="0" y="124307"/>
                </a:lnTo>
                <a:lnTo>
                  <a:pt x="690879" y="124307"/>
                </a:lnTo>
                <a:lnTo>
                  <a:pt x="69087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62795" y="578243"/>
            <a:ext cx="705485" cy="33655"/>
          </a:xfrm>
          <a:custGeom>
            <a:avLst/>
            <a:gdLst/>
            <a:ahLst/>
            <a:cxnLst/>
            <a:rect l="l" t="t" r="r" b="b"/>
            <a:pathLst>
              <a:path w="705484" h="33654">
                <a:moveTo>
                  <a:pt x="705281" y="32867"/>
                </a:moveTo>
                <a:lnTo>
                  <a:pt x="698385" y="32867"/>
                </a:lnTo>
                <a:lnTo>
                  <a:pt x="698385" y="33375"/>
                </a:lnTo>
                <a:lnTo>
                  <a:pt x="705281" y="33375"/>
                </a:lnTo>
                <a:lnTo>
                  <a:pt x="705281" y="32867"/>
                </a:lnTo>
                <a:close/>
              </a:path>
              <a:path w="705484" h="33654">
                <a:moveTo>
                  <a:pt x="682942" y="0"/>
                </a:moveTo>
                <a:lnTo>
                  <a:pt x="18910" y="0"/>
                </a:lnTo>
                <a:lnTo>
                  <a:pt x="18910" y="33362"/>
                </a:lnTo>
                <a:lnTo>
                  <a:pt x="682942" y="33362"/>
                </a:lnTo>
                <a:lnTo>
                  <a:pt x="682942" y="0"/>
                </a:lnTo>
                <a:close/>
              </a:path>
              <a:path w="705484" h="33654">
                <a:moveTo>
                  <a:pt x="3467" y="33337"/>
                </a:moveTo>
                <a:lnTo>
                  <a:pt x="0" y="33337"/>
                </a:lnTo>
                <a:lnTo>
                  <a:pt x="3467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54882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69539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79202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79202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2503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79202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2503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2503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97649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62605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41587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94853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3464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979202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79202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79202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92503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92503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92503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76797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8645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8645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28645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262795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262795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262795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28374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26986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28645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28645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28645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0256298" y="467314"/>
            <a:ext cx="130175" cy="148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706F6F"/>
                </a:solidFill>
                <a:latin typeface="Arial Narrow"/>
                <a:cs typeface="Arial Narrow"/>
              </a:rPr>
              <a:t>17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842374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842373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8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846704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0" y="0"/>
                </a:moveTo>
                <a:lnTo>
                  <a:pt x="3833495" y="0"/>
                </a:lnTo>
                <a:lnTo>
                  <a:pt x="3833495" y="91655"/>
                </a:lnTo>
                <a:lnTo>
                  <a:pt x="0" y="91655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83605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673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73760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87917" y="487946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033"/>
                </a:lnTo>
              </a:path>
            </a:pathLst>
          </a:custGeom>
          <a:ln w="9918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73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673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50189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9205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511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7017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11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7017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4573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647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511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7017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4573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47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4573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647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483605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673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83605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673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483605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673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5088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69900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49496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68511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473938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664097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4808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6710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46700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6571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511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7017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511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7017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511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7017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4573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647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4573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647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4573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647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079006" y="246153"/>
            <a:ext cx="710772" cy="453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34293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34293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362259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308094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362259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30809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334293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334293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62259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62259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08094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0809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39645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30" h="124459">
                <a:moveTo>
                  <a:pt x="925753" y="0"/>
                </a:moveTo>
                <a:lnTo>
                  <a:pt x="0" y="0"/>
                </a:lnTo>
                <a:lnTo>
                  <a:pt x="0" y="124307"/>
                </a:lnTo>
                <a:lnTo>
                  <a:pt x="925753" y="124307"/>
                </a:lnTo>
                <a:lnTo>
                  <a:pt x="925753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939658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89" h="33654">
                <a:moveTo>
                  <a:pt x="910132" y="32867"/>
                </a:moveTo>
                <a:lnTo>
                  <a:pt x="901496" y="32867"/>
                </a:lnTo>
                <a:lnTo>
                  <a:pt x="901496" y="33375"/>
                </a:lnTo>
                <a:lnTo>
                  <a:pt x="910132" y="33375"/>
                </a:lnTo>
                <a:lnTo>
                  <a:pt x="910132" y="32867"/>
                </a:lnTo>
                <a:close/>
              </a:path>
              <a:path w="910589" h="33654">
                <a:moveTo>
                  <a:pt x="882167" y="0"/>
                </a:moveTo>
                <a:lnTo>
                  <a:pt x="23647" y="0"/>
                </a:lnTo>
                <a:lnTo>
                  <a:pt x="23647" y="33362"/>
                </a:lnTo>
                <a:lnTo>
                  <a:pt x="882167" y="33362"/>
                </a:lnTo>
                <a:lnTo>
                  <a:pt x="882167" y="0"/>
                </a:lnTo>
                <a:close/>
              </a:path>
              <a:path w="910589" h="33654">
                <a:moveTo>
                  <a:pt x="4330" y="33337"/>
                </a:moveTo>
                <a:lnTo>
                  <a:pt x="0" y="33337"/>
                </a:lnTo>
                <a:lnTo>
                  <a:pt x="4330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44800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859452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86910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86910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81495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86910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81495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81495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86640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85251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831494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838443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824558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86910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86910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86910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1495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81495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81495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953652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96330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9633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9633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939658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939658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939658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96059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94671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96330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9633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9633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35762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35762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35762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35762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375924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38557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38557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3314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38557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3314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3314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35762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35762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35762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3828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3689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3479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35491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3410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38557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38557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38557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3314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314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314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082195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80" h="83820">
                <a:moveTo>
                  <a:pt x="14820" y="0"/>
                </a:moveTo>
                <a:lnTo>
                  <a:pt x="2527" y="0"/>
                </a:lnTo>
                <a:lnTo>
                  <a:pt x="0" y="2539"/>
                </a:lnTo>
                <a:lnTo>
                  <a:pt x="0" y="80810"/>
                </a:lnTo>
                <a:lnTo>
                  <a:pt x="2527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032086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18763" y="2276"/>
                </a:lnTo>
                <a:lnTo>
                  <a:pt x="7629" y="8815"/>
                </a:lnTo>
                <a:lnTo>
                  <a:pt x="0" y="15900"/>
                </a:lnTo>
                <a:lnTo>
                  <a:pt x="117347" y="15900"/>
                </a:lnTo>
                <a:lnTo>
                  <a:pt x="110921" y="9893"/>
                </a:lnTo>
                <a:lnTo>
                  <a:pt x="100065" y="2860"/>
                </a:lnTo>
                <a:lnTo>
                  <a:pt x="87456" y="35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027756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60" h="145415">
                <a:moveTo>
                  <a:pt x="124091" y="0"/>
                </a:moveTo>
                <a:lnTo>
                  <a:pt x="0" y="0"/>
                </a:lnTo>
                <a:lnTo>
                  <a:pt x="0" y="92316"/>
                </a:lnTo>
                <a:lnTo>
                  <a:pt x="16140" y="130125"/>
                </a:lnTo>
                <a:lnTo>
                  <a:pt x="124091" y="144805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27756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1750" y="0"/>
                </a:moveTo>
                <a:lnTo>
                  <a:pt x="0" y="0"/>
                </a:lnTo>
                <a:lnTo>
                  <a:pt x="0" y="48564"/>
                </a:lnTo>
                <a:lnTo>
                  <a:pt x="7046" y="90293"/>
                </a:lnTo>
                <a:lnTo>
                  <a:pt x="38071" y="108897"/>
                </a:lnTo>
                <a:lnTo>
                  <a:pt x="33398" y="97011"/>
                </a:lnTo>
                <a:lnTo>
                  <a:pt x="31750" y="83921"/>
                </a:lnTo>
                <a:lnTo>
                  <a:pt x="31750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59501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10" h="165100">
                <a:moveTo>
                  <a:pt x="92341" y="0"/>
                </a:moveTo>
                <a:lnTo>
                  <a:pt x="0" y="0"/>
                </a:lnTo>
                <a:lnTo>
                  <a:pt x="0" y="112204"/>
                </a:lnTo>
                <a:lnTo>
                  <a:pt x="16126" y="150035"/>
                </a:lnTo>
                <a:lnTo>
                  <a:pt x="92341" y="16474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027756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985467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985264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985842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162592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99520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162592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0805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0805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99520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99905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16642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985270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985268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985457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985264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985842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985270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985268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082010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998038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166427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082010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998038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166427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042439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5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042441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5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069296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80" h="59054">
                <a:moveTo>
                  <a:pt x="37490" y="0"/>
                </a:moveTo>
                <a:lnTo>
                  <a:pt x="5651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490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084515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70">
                <a:moveTo>
                  <a:pt x="0" y="0"/>
                </a:moveTo>
                <a:lnTo>
                  <a:pt x="0" y="1181"/>
                </a:lnTo>
                <a:lnTo>
                  <a:pt x="939" y="495"/>
                </a:lnTo>
                <a:lnTo>
                  <a:pt x="2095" y="88"/>
                </a:lnTo>
                <a:lnTo>
                  <a:pt x="8559" y="8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084513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89" h="26035">
                <a:moveTo>
                  <a:pt x="8559" y="0"/>
                </a:moveTo>
                <a:lnTo>
                  <a:pt x="2095" y="0"/>
                </a:lnTo>
                <a:lnTo>
                  <a:pt x="939" y="406"/>
                </a:lnTo>
                <a:lnTo>
                  <a:pt x="0" y="1092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084515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084515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8559" y="0"/>
                </a:moveTo>
                <a:lnTo>
                  <a:pt x="0" y="0"/>
                </a:lnTo>
                <a:lnTo>
                  <a:pt x="0" y="22669"/>
                </a:lnTo>
                <a:lnTo>
                  <a:pt x="939" y="23355"/>
                </a:lnTo>
                <a:lnTo>
                  <a:pt x="2095" y="23761"/>
                </a:lnTo>
                <a:lnTo>
                  <a:pt x="8559" y="23761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05779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001724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26" y="0"/>
                </a:moveTo>
                <a:lnTo>
                  <a:pt x="5422" y="0"/>
                </a:lnTo>
                <a:lnTo>
                  <a:pt x="0" y="5435"/>
                </a:lnTo>
                <a:lnTo>
                  <a:pt x="0" y="19227"/>
                </a:lnTo>
                <a:lnTo>
                  <a:pt x="5422" y="24663"/>
                </a:lnTo>
                <a:lnTo>
                  <a:pt x="172326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26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001722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001717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057798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47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090877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89" h="59054">
                <a:moveTo>
                  <a:pt x="15913" y="0"/>
                </a:moveTo>
                <a:lnTo>
                  <a:pt x="0" y="0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5651"/>
                </a:lnTo>
                <a:lnTo>
                  <a:pt x="15913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717984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450449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455552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722068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5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449057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452311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722582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457421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458808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705390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0" y="7118667"/>
            <a:ext cx="10692003" cy="4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4" name="object 214"/>
          <p:cNvSpPr txBox="1"/>
          <p:nvPr/>
        </p:nvSpPr>
        <p:spPr>
          <a:xfrm>
            <a:off x="710900" y="400668"/>
            <a:ext cx="789305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0000"/>
              </a:lnSpc>
            </a:pPr>
            <a:r>
              <a:rPr sz="900" dirty="0">
                <a:solidFill>
                  <a:srgbClr val="4672A5"/>
                </a:solidFill>
                <a:latin typeface="Arial Narrow"/>
                <a:cs typeface="Arial Narrow"/>
              </a:rPr>
              <a:t>ФИНАНСОВАЯ ДЕЯТЕЛЬНОСТЬ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15" name="object 215"/>
          <p:cNvSpPr txBox="1"/>
          <p:nvPr/>
        </p:nvSpPr>
        <p:spPr>
          <a:xfrm>
            <a:off x="597311" y="913553"/>
            <a:ext cx="9734134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87830" marR="6350" indent="-1675764" algn="ctr">
              <a:lnSpc>
                <a:spcPct val="100000"/>
              </a:lnSpc>
            </a:pPr>
            <a:r>
              <a:rPr lang="ru-RU" sz="22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Потребление электрической энергии объектами предприятия, млн</a:t>
            </a:r>
            <a:r>
              <a:rPr sz="22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. </a:t>
            </a:r>
            <a:r>
              <a:rPr lang="ru-RU" sz="2200" b="1" dirty="0" err="1" smtClean="0">
                <a:solidFill>
                  <a:srgbClr val="004982"/>
                </a:solidFill>
                <a:latin typeface="Arial Narrow"/>
                <a:cs typeface="Arial Narrow"/>
              </a:rPr>
              <a:t>кВТ</a:t>
            </a:r>
            <a:r>
              <a:rPr lang="ru-RU" sz="22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/час</a:t>
            </a:r>
            <a:endParaRPr sz="2200" dirty="0">
              <a:latin typeface="Arial Narrow"/>
              <a:cs typeface="Arial Narrow"/>
            </a:endParaRPr>
          </a:p>
        </p:txBody>
      </p:sp>
      <p:sp>
        <p:nvSpPr>
          <p:cNvPr id="316" name="object 180"/>
          <p:cNvSpPr txBox="1"/>
          <p:nvPr/>
        </p:nvSpPr>
        <p:spPr>
          <a:xfrm>
            <a:off x="6946327" y="464115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graphicFrame>
        <p:nvGraphicFramePr>
          <p:cNvPr id="32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3800113"/>
              </p:ext>
            </p:extLst>
          </p:nvPr>
        </p:nvGraphicFramePr>
        <p:xfrm>
          <a:off x="1037459" y="1444520"/>
          <a:ext cx="9145655" cy="3418016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605141"/>
                <a:gridCol w="1695988"/>
                <a:gridCol w="864096"/>
                <a:gridCol w="1152128"/>
                <a:gridCol w="864096"/>
                <a:gridCol w="1152128"/>
                <a:gridCol w="1812078"/>
              </a:tblGrid>
              <a:tr h="6087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Сфера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Объект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2018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Доля</a:t>
                      </a:r>
                      <a:r>
                        <a:rPr lang="ru-RU" sz="1600" baseline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baseline="0" dirty="0" err="1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кВТ</a:t>
                      </a:r>
                      <a:r>
                        <a:rPr lang="ru-RU" sz="1600" baseline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/ч в 1 м3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effectLst/>
                        </a:rPr>
                        <a:t>2019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Доля</a:t>
                      </a:r>
                      <a:r>
                        <a:rPr lang="ru-RU" sz="1600" baseline="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baseline="0" dirty="0" err="1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кВТ</a:t>
                      </a:r>
                      <a:r>
                        <a:rPr lang="ru-RU" sz="1600" baseline="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/ч в 1 м3</a:t>
                      </a:r>
                      <a:endParaRPr lang="ru-RU" sz="1600" dirty="0" smtClean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Примечание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618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</a:rPr>
                        <a:t>Водоснабжение</a:t>
                      </a:r>
                      <a:endParaRPr lang="ru-RU" sz="16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</a:rPr>
                        <a:t>НС 1-го подъема</a:t>
                      </a:r>
                      <a:endParaRPr lang="ru-RU" sz="16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</a:rPr>
                        <a:t>12,2</a:t>
                      </a:r>
                      <a:endParaRPr lang="ru-RU" sz="16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0,32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</a:rPr>
                        <a:t>12,4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0" i="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0" i="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0,32</a:t>
                      </a:r>
                      <a:endParaRPr lang="ru-RU" sz="1600" b="1" i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0" i="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i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Увеличение</a:t>
                      </a:r>
                      <a:r>
                        <a:rPr lang="ru-RU" sz="1600" b="0" i="0" baseline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забора воды на 4%</a:t>
                      </a:r>
                      <a:endParaRPr lang="ru-RU" sz="1600" b="0" i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622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</a:rPr>
                        <a:t>НФС</a:t>
                      </a:r>
                      <a:endParaRPr lang="ru-RU" sz="16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</a:rPr>
                        <a:t>15,3</a:t>
                      </a:r>
                      <a:endParaRPr lang="ru-RU" sz="16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</a:rPr>
                        <a:t>16,7</a:t>
                      </a:r>
                      <a:endParaRPr lang="ru-RU" sz="16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0" i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606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</a:rPr>
                        <a:t>98 ВНС</a:t>
                      </a:r>
                      <a:endParaRPr lang="ru-RU" sz="16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</a:rPr>
                        <a:t>3,6</a:t>
                      </a:r>
                      <a:endParaRPr lang="ru-RU" sz="16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</a:rPr>
                        <a:t>4,1</a:t>
                      </a:r>
                      <a:endParaRPr lang="ru-RU" sz="16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8606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</a:rPr>
                        <a:t>ИТОГО</a:t>
                      </a:r>
                      <a:endParaRPr lang="ru-RU" sz="16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</a:rPr>
                        <a:t>31,1</a:t>
                      </a:r>
                      <a:endParaRPr lang="ru-RU" sz="16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</a:rPr>
                        <a:t>33,2</a:t>
                      </a:r>
                      <a:endParaRPr lang="ru-RU" sz="16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i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707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Водоотведение</a:t>
                      </a:r>
                      <a:endParaRPr lang="ru-RU" sz="16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</a:rPr>
                        <a:t>КОС</a:t>
                      </a:r>
                      <a:endParaRPr lang="ru-RU" sz="16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</a:rPr>
                        <a:t>51,5</a:t>
                      </a:r>
                      <a:endParaRPr lang="ru-RU" sz="16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0,83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</a:rPr>
                        <a:t>50,2</a:t>
                      </a:r>
                      <a:endParaRPr lang="ru-RU" sz="16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1600" b="0" dirty="0" smtClean="0"/>
                    </a:p>
                    <a:p>
                      <a:pPr algn="ctr"/>
                      <a:endParaRPr lang="ru-RU" sz="1600" b="0" dirty="0" smtClean="0"/>
                    </a:p>
                    <a:p>
                      <a:pPr algn="ctr"/>
                      <a:r>
                        <a:rPr lang="ru-RU" sz="1600" b="1" dirty="0" smtClean="0"/>
                        <a:t>0,78</a:t>
                      </a:r>
                    </a:p>
                    <a:p>
                      <a:pPr algn="ctr"/>
                      <a:endParaRPr lang="ru-RU" sz="1600" b="0" dirty="0" smtClean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Регулирование частотного режима насосного оборудования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45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</a:rPr>
                        <a:t>165 КНС</a:t>
                      </a:r>
                      <a:endParaRPr lang="ru-RU" sz="16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</a:rPr>
                        <a:t>14,1</a:t>
                      </a:r>
                      <a:endParaRPr lang="ru-RU" sz="16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</a:rPr>
                        <a:t>12,4</a:t>
                      </a:r>
                      <a:endParaRPr lang="ru-RU" sz="16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245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</a:rPr>
                        <a:t>ИТОГО</a:t>
                      </a:r>
                      <a:endParaRPr lang="ru-RU" sz="1600" b="1" i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</a:rPr>
                        <a:t>65,6</a:t>
                      </a:r>
                      <a:endParaRPr lang="ru-RU" sz="16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</a:rPr>
                        <a:t>62,6</a:t>
                      </a:r>
                      <a:endParaRPr lang="ru-RU" sz="16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800" b="0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2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ИТОГО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96,7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95,8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01" name="Диаграмма 300"/>
          <p:cNvGraphicFramePr/>
          <p:nvPr>
            <p:extLst>
              <p:ext uri="{D42A27DB-BD31-4B8C-83A1-F6EECF244321}">
                <p14:modId xmlns:p14="http://schemas.microsoft.com/office/powerpoint/2010/main" val="385004818"/>
              </p:ext>
            </p:extLst>
          </p:nvPr>
        </p:nvGraphicFramePr>
        <p:xfrm>
          <a:off x="743643" y="4920619"/>
          <a:ext cx="6206256" cy="2124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3" name="object 315"/>
          <p:cNvSpPr txBox="1"/>
          <p:nvPr/>
        </p:nvSpPr>
        <p:spPr>
          <a:xfrm>
            <a:off x="6282804" y="6053150"/>
            <a:ext cx="3900309" cy="784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indent="-635" algn="ctr">
              <a:lnSpc>
                <a:spcPct val="100000"/>
              </a:lnSpc>
            </a:pPr>
            <a:r>
              <a:rPr lang="ru-RU" sz="1700" b="1" spc="15" dirty="0" smtClean="0">
                <a:latin typeface="Arial"/>
                <a:cs typeface="Arial"/>
              </a:rPr>
              <a:t>Уменьшение в 2019 г. на 23%</a:t>
            </a:r>
          </a:p>
          <a:p>
            <a:pPr marL="12700" marR="6350" indent="-635" algn="ctr">
              <a:lnSpc>
                <a:spcPct val="100000"/>
              </a:lnSpc>
            </a:pPr>
            <a:r>
              <a:rPr lang="ru-RU" sz="1700" b="1" spc="15" dirty="0" smtClean="0">
                <a:latin typeface="Arial"/>
                <a:cs typeface="Arial"/>
              </a:rPr>
              <a:t>связано со снижением тарифов на электрическую энергию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219" name="object 215"/>
          <p:cNvSpPr txBox="1"/>
          <p:nvPr/>
        </p:nvSpPr>
        <p:spPr>
          <a:xfrm>
            <a:off x="6066779" y="5005561"/>
            <a:ext cx="4116333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87830" marR="6350" indent="-1675764" algn="ctr">
              <a:lnSpc>
                <a:spcPct val="100000"/>
              </a:lnSpc>
            </a:pPr>
            <a:r>
              <a:rPr lang="ru-RU" sz="22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Затраты на закуп электроэнергии (млн</a:t>
            </a:r>
            <a:r>
              <a:rPr sz="22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. </a:t>
            </a:r>
            <a:r>
              <a:rPr lang="ru-RU" sz="22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тенге)</a:t>
            </a:r>
            <a:endParaRPr sz="22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03626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262795" y="487311"/>
            <a:ext cx="690880" cy="124460"/>
          </a:xfrm>
          <a:custGeom>
            <a:avLst/>
            <a:gdLst/>
            <a:ahLst/>
            <a:cxnLst/>
            <a:rect l="l" t="t" r="r" b="b"/>
            <a:pathLst>
              <a:path w="690879" h="124459">
                <a:moveTo>
                  <a:pt x="690879" y="0"/>
                </a:moveTo>
                <a:lnTo>
                  <a:pt x="0" y="0"/>
                </a:lnTo>
                <a:lnTo>
                  <a:pt x="0" y="124307"/>
                </a:lnTo>
                <a:lnTo>
                  <a:pt x="690879" y="124307"/>
                </a:lnTo>
                <a:lnTo>
                  <a:pt x="69087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62795" y="578243"/>
            <a:ext cx="705485" cy="33655"/>
          </a:xfrm>
          <a:custGeom>
            <a:avLst/>
            <a:gdLst/>
            <a:ahLst/>
            <a:cxnLst/>
            <a:rect l="l" t="t" r="r" b="b"/>
            <a:pathLst>
              <a:path w="705484" h="33654">
                <a:moveTo>
                  <a:pt x="705281" y="32867"/>
                </a:moveTo>
                <a:lnTo>
                  <a:pt x="698385" y="32867"/>
                </a:lnTo>
                <a:lnTo>
                  <a:pt x="698385" y="33375"/>
                </a:lnTo>
                <a:lnTo>
                  <a:pt x="705281" y="33375"/>
                </a:lnTo>
                <a:lnTo>
                  <a:pt x="705281" y="32867"/>
                </a:lnTo>
                <a:close/>
              </a:path>
              <a:path w="705484" h="33654">
                <a:moveTo>
                  <a:pt x="682942" y="0"/>
                </a:moveTo>
                <a:lnTo>
                  <a:pt x="18910" y="0"/>
                </a:lnTo>
                <a:lnTo>
                  <a:pt x="18910" y="33362"/>
                </a:lnTo>
                <a:lnTo>
                  <a:pt x="682942" y="33362"/>
                </a:lnTo>
                <a:lnTo>
                  <a:pt x="682942" y="0"/>
                </a:lnTo>
                <a:close/>
              </a:path>
              <a:path w="705484" h="33654">
                <a:moveTo>
                  <a:pt x="3467" y="33337"/>
                </a:moveTo>
                <a:lnTo>
                  <a:pt x="0" y="33337"/>
                </a:lnTo>
                <a:lnTo>
                  <a:pt x="3467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54882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69539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79202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79202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2503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79202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2503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2503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97649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62605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41587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94853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3464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979202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79202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79202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92503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92503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92503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76797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8645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8645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28645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262795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262795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262795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28374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26986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28645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28645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28645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0256298" y="467314"/>
            <a:ext cx="130175" cy="148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706F6F"/>
                </a:solidFill>
                <a:latin typeface="Arial Narrow"/>
                <a:cs typeface="Arial Narrow"/>
              </a:rPr>
              <a:t>17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842374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842373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8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846704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0" y="0"/>
                </a:moveTo>
                <a:lnTo>
                  <a:pt x="3833495" y="0"/>
                </a:lnTo>
                <a:lnTo>
                  <a:pt x="3833495" y="91655"/>
                </a:lnTo>
                <a:lnTo>
                  <a:pt x="0" y="91655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83605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673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73760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87917" y="487946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033"/>
                </a:lnTo>
              </a:path>
            </a:pathLst>
          </a:custGeom>
          <a:ln w="9918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73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673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50189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9205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511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7017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11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7017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4573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647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511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7017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4573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47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4573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647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483605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673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83605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673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483605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673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5088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69900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49496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68511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473938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664097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4808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6710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46700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6571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511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7017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511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7017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511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7017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4573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647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4573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647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4573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647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079006" y="246153"/>
            <a:ext cx="710772" cy="453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34293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34293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362259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308094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362259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30809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334293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334293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62259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62259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08094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0809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39645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30" h="124459">
                <a:moveTo>
                  <a:pt x="925753" y="0"/>
                </a:moveTo>
                <a:lnTo>
                  <a:pt x="0" y="0"/>
                </a:lnTo>
                <a:lnTo>
                  <a:pt x="0" y="124307"/>
                </a:lnTo>
                <a:lnTo>
                  <a:pt x="925753" y="124307"/>
                </a:lnTo>
                <a:lnTo>
                  <a:pt x="925753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939658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89" h="33654">
                <a:moveTo>
                  <a:pt x="910132" y="32867"/>
                </a:moveTo>
                <a:lnTo>
                  <a:pt x="901496" y="32867"/>
                </a:lnTo>
                <a:lnTo>
                  <a:pt x="901496" y="33375"/>
                </a:lnTo>
                <a:lnTo>
                  <a:pt x="910132" y="33375"/>
                </a:lnTo>
                <a:lnTo>
                  <a:pt x="910132" y="32867"/>
                </a:lnTo>
                <a:close/>
              </a:path>
              <a:path w="910589" h="33654">
                <a:moveTo>
                  <a:pt x="882167" y="0"/>
                </a:moveTo>
                <a:lnTo>
                  <a:pt x="23647" y="0"/>
                </a:lnTo>
                <a:lnTo>
                  <a:pt x="23647" y="33362"/>
                </a:lnTo>
                <a:lnTo>
                  <a:pt x="882167" y="33362"/>
                </a:lnTo>
                <a:lnTo>
                  <a:pt x="882167" y="0"/>
                </a:lnTo>
                <a:close/>
              </a:path>
              <a:path w="910589" h="33654">
                <a:moveTo>
                  <a:pt x="4330" y="33337"/>
                </a:moveTo>
                <a:lnTo>
                  <a:pt x="0" y="33337"/>
                </a:lnTo>
                <a:lnTo>
                  <a:pt x="4330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44800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859452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86910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86910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81495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86910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81495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81495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86640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85251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831494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838443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824558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86910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86910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86910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1495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81495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81495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953652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96330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9633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9633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939658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939658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939658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96059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94671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96330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9633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9633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35762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35762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35762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35762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375924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38557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38557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3314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38557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3314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3314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35762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35762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35762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3828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3689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3479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35491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3410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38557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38557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38557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3314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314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314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082195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80" h="83820">
                <a:moveTo>
                  <a:pt x="14820" y="0"/>
                </a:moveTo>
                <a:lnTo>
                  <a:pt x="2527" y="0"/>
                </a:lnTo>
                <a:lnTo>
                  <a:pt x="0" y="2539"/>
                </a:lnTo>
                <a:lnTo>
                  <a:pt x="0" y="80810"/>
                </a:lnTo>
                <a:lnTo>
                  <a:pt x="2527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032086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18763" y="2276"/>
                </a:lnTo>
                <a:lnTo>
                  <a:pt x="7629" y="8815"/>
                </a:lnTo>
                <a:lnTo>
                  <a:pt x="0" y="15900"/>
                </a:lnTo>
                <a:lnTo>
                  <a:pt x="117347" y="15900"/>
                </a:lnTo>
                <a:lnTo>
                  <a:pt x="110921" y="9893"/>
                </a:lnTo>
                <a:lnTo>
                  <a:pt x="100065" y="2860"/>
                </a:lnTo>
                <a:lnTo>
                  <a:pt x="87456" y="35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027756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60" h="145415">
                <a:moveTo>
                  <a:pt x="124091" y="0"/>
                </a:moveTo>
                <a:lnTo>
                  <a:pt x="0" y="0"/>
                </a:lnTo>
                <a:lnTo>
                  <a:pt x="0" y="92316"/>
                </a:lnTo>
                <a:lnTo>
                  <a:pt x="16140" y="130125"/>
                </a:lnTo>
                <a:lnTo>
                  <a:pt x="124091" y="144805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27756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1750" y="0"/>
                </a:moveTo>
                <a:lnTo>
                  <a:pt x="0" y="0"/>
                </a:lnTo>
                <a:lnTo>
                  <a:pt x="0" y="48564"/>
                </a:lnTo>
                <a:lnTo>
                  <a:pt x="7046" y="90293"/>
                </a:lnTo>
                <a:lnTo>
                  <a:pt x="38071" y="108897"/>
                </a:lnTo>
                <a:lnTo>
                  <a:pt x="33398" y="97011"/>
                </a:lnTo>
                <a:lnTo>
                  <a:pt x="31750" y="83921"/>
                </a:lnTo>
                <a:lnTo>
                  <a:pt x="31750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59501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10" h="165100">
                <a:moveTo>
                  <a:pt x="92341" y="0"/>
                </a:moveTo>
                <a:lnTo>
                  <a:pt x="0" y="0"/>
                </a:lnTo>
                <a:lnTo>
                  <a:pt x="0" y="112204"/>
                </a:lnTo>
                <a:lnTo>
                  <a:pt x="16126" y="150035"/>
                </a:lnTo>
                <a:lnTo>
                  <a:pt x="92341" y="16474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027756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985467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985264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985842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162592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99520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162592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0805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0805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99520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99905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16642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985270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985268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985457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985264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985842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985270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985268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082010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998038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166427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082010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998038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166427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042439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5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042441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5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069296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80" h="59054">
                <a:moveTo>
                  <a:pt x="37490" y="0"/>
                </a:moveTo>
                <a:lnTo>
                  <a:pt x="5651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490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084515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70">
                <a:moveTo>
                  <a:pt x="0" y="0"/>
                </a:moveTo>
                <a:lnTo>
                  <a:pt x="0" y="1181"/>
                </a:lnTo>
                <a:lnTo>
                  <a:pt x="939" y="495"/>
                </a:lnTo>
                <a:lnTo>
                  <a:pt x="2095" y="88"/>
                </a:lnTo>
                <a:lnTo>
                  <a:pt x="8559" y="8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084513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89" h="26035">
                <a:moveTo>
                  <a:pt x="8559" y="0"/>
                </a:moveTo>
                <a:lnTo>
                  <a:pt x="2095" y="0"/>
                </a:lnTo>
                <a:lnTo>
                  <a:pt x="939" y="406"/>
                </a:lnTo>
                <a:lnTo>
                  <a:pt x="0" y="1092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084515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084515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8559" y="0"/>
                </a:moveTo>
                <a:lnTo>
                  <a:pt x="0" y="0"/>
                </a:lnTo>
                <a:lnTo>
                  <a:pt x="0" y="22669"/>
                </a:lnTo>
                <a:lnTo>
                  <a:pt x="939" y="23355"/>
                </a:lnTo>
                <a:lnTo>
                  <a:pt x="2095" y="23761"/>
                </a:lnTo>
                <a:lnTo>
                  <a:pt x="8559" y="23761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05779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001724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26" y="0"/>
                </a:moveTo>
                <a:lnTo>
                  <a:pt x="5422" y="0"/>
                </a:lnTo>
                <a:lnTo>
                  <a:pt x="0" y="5435"/>
                </a:lnTo>
                <a:lnTo>
                  <a:pt x="0" y="19227"/>
                </a:lnTo>
                <a:lnTo>
                  <a:pt x="5422" y="24663"/>
                </a:lnTo>
                <a:lnTo>
                  <a:pt x="172326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26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001722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001717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057798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47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090877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89" h="59054">
                <a:moveTo>
                  <a:pt x="15913" y="0"/>
                </a:moveTo>
                <a:lnTo>
                  <a:pt x="0" y="0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5651"/>
                </a:lnTo>
                <a:lnTo>
                  <a:pt x="15913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717984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450449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455552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722068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5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449057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452311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722582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457421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458808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705390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0" y="7118667"/>
            <a:ext cx="10692003" cy="4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4" name="object 214"/>
          <p:cNvSpPr txBox="1"/>
          <p:nvPr/>
        </p:nvSpPr>
        <p:spPr>
          <a:xfrm>
            <a:off x="710900" y="400668"/>
            <a:ext cx="789305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0000"/>
              </a:lnSpc>
            </a:pPr>
            <a:r>
              <a:rPr sz="900" dirty="0">
                <a:solidFill>
                  <a:srgbClr val="4672A5"/>
                </a:solidFill>
                <a:latin typeface="Arial Narrow"/>
                <a:cs typeface="Arial Narrow"/>
              </a:rPr>
              <a:t>ФИНАНСОВАЯ ДЕЯТЕЛЬНОСТЬ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15" name="object 215"/>
          <p:cNvSpPr txBox="1"/>
          <p:nvPr/>
        </p:nvSpPr>
        <p:spPr>
          <a:xfrm>
            <a:off x="426452" y="1265432"/>
            <a:ext cx="9734134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87830" marR="6350" indent="-1675764" algn="ctr"/>
            <a:r>
              <a:rPr lang="ru-RU" sz="2000" b="1" dirty="0">
                <a:solidFill>
                  <a:srgbClr val="004982"/>
                </a:solidFill>
                <a:latin typeface="Arial Narrow"/>
                <a:cs typeface="Arial Narrow"/>
              </a:rPr>
              <a:t>ДИНАМИКА </a:t>
            </a:r>
            <a:r>
              <a:rPr lang="ru-RU" sz="20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СРЕДНЕМЕСЯЧНОЙ ЗАРАБОТНОЙ ПЛАТЫ, тенге</a:t>
            </a:r>
          </a:p>
          <a:p>
            <a:pPr marL="1687830" marR="6350" indent="-1675764" algn="ctr">
              <a:lnSpc>
                <a:spcPct val="100000"/>
              </a:lnSpc>
            </a:pPr>
            <a:endParaRPr lang="ru-RU" sz="2000" b="1" dirty="0">
              <a:solidFill>
                <a:srgbClr val="004982"/>
              </a:solidFill>
              <a:latin typeface="Arial Narrow"/>
              <a:cs typeface="Arial Narrow"/>
            </a:endParaRPr>
          </a:p>
        </p:txBody>
      </p:sp>
      <p:sp>
        <p:nvSpPr>
          <p:cNvPr id="316" name="object 180"/>
          <p:cNvSpPr txBox="1"/>
          <p:nvPr/>
        </p:nvSpPr>
        <p:spPr>
          <a:xfrm>
            <a:off x="6946327" y="464115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graphicFrame>
        <p:nvGraphicFramePr>
          <p:cNvPr id="32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6471653"/>
              </p:ext>
            </p:extLst>
          </p:nvPr>
        </p:nvGraphicFramePr>
        <p:xfrm>
          <a:off x="5775588" y="2200153"/>
          <a:ext cx="4352628" cy="1690008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2132102"/>
                <a:gridCol w="986394"/>
                <a:gridCol w="1234132"/>
              </a:tblGrid>
              <a:tr h="4587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Кол-во человек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Средняя</a:t>
                      </a: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зарплата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Всего </a:t>
                      </a:r>
                      <a:r>
                        <a:rPr lang="ru-RU" sz="1400" b="1" baseline="0" dirty="0" smtClean="0">
                          <a:effectLst/>
                        </a:rPr>
                        <a:t> по предприятию:</a:t>
                      </a:r>
                      <a:endParaRPr lang="ru-RU" sz="1400" b="1" dirty="0" smtClean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1</a:t>
                      </a:r>
                      <a:r>
                        <a:rPr lang="ru-RU" sz="1400" b="1" baseline="0" dirty="0" smtClean="0">
                          <a:effectLst/>
                        </a:rPr>
                        <a:t> 971</a:t>
                      </a:r>
                      <a:endParaRPr lang="ru-RU" sz="1400" b="1" dirty="0" smtClean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153 620</a:t>
                      </a:r>
                      <a:endParaRPr lang="ru-RU" sz="1400" b="1" i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Производственный</a:t>
                      </a:r>
                      <a:r>
                        <a:rPr lang="ru-RU" sz="1400" b="1" i="1" baseline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персонал</a:t>
                      </a:r>
                      <a:endParaRPr lang="ru-RU" sz="1400" b="1" i="1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1 884 </a:t>
                      </a:r>
                      <a:endParaRPr lang="en-US" sz="1400" b="1" i="1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(96%)</a:t>
                      </a:r>
                      <a:endParaRPr lang="ru-RU" sz="1400" b="1" i="1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152 480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811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Административный</a:t>
                      </a:r>
                      <a:r>
                        <a:rPr lang="ru-RU" sz="1400" b="1" i="1" baseline="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персонал</a:t>
                      </a:r>
                      <a:endParaRPr lang="ru-RU" sz="1400" b="1" i="0" baseline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87</a:t>
                      </a:r>
                      <a:r>
                        <a:rPr lang="ru-RU" sz="14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en-US" sz="1400" b="1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(4%)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187 230</a:t>
                      </a:r>
                      <a:endParaRPr lang="ru-RU" sz="14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53" name="Прямоугольник 252"/>
          <p:cNvSpPr/>
          <p:nvPr/>
        </p:nvSpPr>
        <p:spPr>
          <a:xfrm rot="16200000">
            <a:off x="4011648" y="2896382"/>
            <a:ext cx="14545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i="1" kern="0" dirty="0" smtClean="0">
                <a:solidFill>
                  <a:srgbClr val="FF0000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Разница 45%</a:t>
            </a:r>
            <a:endParaRPr lang="ru-RU" sz="1400" b="1" kern="0" dirty="0" smtClean="0">
              <a:solidFill>
                <a:srgbClr val="FF0000"/>
              </a:solidFill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220" name="object 181"/>
          <p:cNvSpPr/>
          <p:nvPr/>
        </p:nvSpPr>
        <p:spPr>
          <a:xfrm>
            <a:off x="1358220" y="4260872"/>
            <a:ext cx="3416300" cy="0"/>
          </a:xfrm>
          <a:custGeom>
            <a:avLst/>
            <a:gdLst/>
            <a:ahLst/>
            <a:cxnLst/>
            <a:rect l="l" t="t" r="r" b="b"/>
            <a:pathLst>
              <a:path w="3416300">
                <a:moveTo>
                  <a:pt x="0" y="0"/>
                </a:moveTo>
                <a:lnTo>
                  <a:pt x="3416211" y="0"/>
                </a:lnTo>
              </a:path>
            </a:pathLst>
          </a:custGeom>
          <a:ln w="10121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1" name="object 182"/>
          <p:cNvSpPr txBox="1"/>
          <p:nvPr/>
        </p:nvSpPr>
        <p:spPr>
          <a:xfrm>
            <a:off x="816334" y="4233176"/>
            <a:ext cx="376185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700" spc="15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100 000</a:t>
            </a:r>
            <a:endParaRPr sz="700" dirty="0">
              <a:latin typeface="Arial Unicode MS"/>
              <a:cs typeface="Arial Unicode MS"/>
            </a:endParaRPr>
          </a:p>
        </p:txBody>
      </p:sp>
      <p:sp>
        <p:nvSpPr>
          <p:cNvPr id="222" name="object 183"/>
          <p:cNvSpPr txBox="1"/>
          <p:nvPr/>
        </p:nvSpPr>
        <p:spPr>
          <a:xfrm>
            <a:off x="811261" y="3949216"/>
            <a:ext cx="383673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700" spc="15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13</a:t>
            </a:r>
            <a:r>
              <a:rPr sz="700" spc="15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0</a:t>
            </a:r>
            <a:r>
              <a:rPr sz="700" spc="-10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700" spc="15" dirty="0">
                <a:solidFill>
                  <a:srgbClr val="4A4A49"/>
                </a:solidFill>
                <a:latin typeface="Arial Unicode MS"/>
                <a:cs typeface="Arial Unicode MS"/>
              </a:rPr>
              <a:t>000</a:t>
            </a:r>
            <a:endParaRPr sz="700" dirty="0">
              <a:latin typeface="Arial Unicode MS"/>
              <a:cs typeface="Arial Unicode MS"/>
            </a:endParaRPr>
          </a:p>
        </p:txBody>
      </p:sp>
      <p:sp>
        <p:nvSpPr>
          <p:cNvPr id="223" name="object 184"/>
          <p:cNvSpPr txBox="1"/>
          <p:nvPr/>
        </p:nvSpPr>
        <p:spPr>
          <a:xfrm>
            <a:off x="806499" y="3666862"/>
            <a:ext cx="361950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15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1</a:t>
            </a:r>
            <a:r>
              <a:rPr lang="ru-RU" sz="700" spc="15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6</a:t>
            </a:r>
            <a:r>
              <a:rPr sz="700" spc="15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0</a:t>
            </a:r>
            <a:r>
              <a:rPr sz="700" spc="-10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700" spc="15" dirty="0">
                <a:solidFill>
                  <a:srgbClr val="4A4A49"/>
                </a:solidFill>
                <a:latin typeface="Arial Unicode MS"/>
                <a:cs typeface="Arial Unicode MS"/>
              </a:rPr>
              <a:t>000</a:t>
            </a:r>
            <a:endParaRPr sz="700" dirty="0">
              <a:latin typeface="Arial Unicode MS"/>
              <a:cs typeface="Arial Unicode MS"/>
            </a:endParaRPr>
          </a:p>
        </p:txBody>
      </p:sp>
      <p:sp>
        <p:nvSpPr>
          <p:cNvPr id="224" name="object 185"/>
          <p:cNvSpPr txBox="1"/>
          <p:nvPr/>
        </p:nvSpPr>
        <p:spPr>
          <a:xfrm>
            <a:off x="806499" y="3384508"/>
            <a:ext cx="361950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15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1</a:t>
            </a:r>
            <a:r>
              <a:rPr lang="ru-RU" sz="700" spc="15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9</a:t>
            </a:r>
            <a:r>
              <a:rPr sz="700" spc="15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0</a:t>
            </a:r>
            <a:r>
              <a:rPr sz="700" spc="-10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700" spc="15" dirty="0">
                <a:solidFill>
                  <a:srgbClr val="4A4A49"/>
                </a:solidFill>
                <a:latin typeface="Arial Unicode MS"/>
                <a:cs typeface="Arial Unicode MS"/>
              </a:rPr>
              <a:t>000</a:t>
            </a:r>
            <a:endParaRPr sz="700" dirty="0">
              <a:latin typeface="Arial Unicode MS"/>
              <a:cs typeface="Arial Unicode MS"/>
            </a:endParaRPr>
          </a:p>
        </p:txBody>
      </p:sp>
      <p:sp>
        <p:nvSpPr>
          <p:cNvPr id="225" name="object 186"/>
          <p:cNvSpPr txBox="1"/>
          <p:nvPr/>
        </p:nvSpPr>
        <p:spPr>
          <a:xfrm>
            <a:off x="806499" y="3102154"/>
            <a:ext cx="361950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15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2</a:t>
            </a:r>
            <a:r>
              <a:rPr lang="ru-RU" sz="700" spc="15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2</a:t>
            </a:r>
            <a:r>
              <a:rPr sz="700" spc="15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0</a:t>
            </a:r>
            <a:r>
              <a:rPr sz="700" spc="-10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700" spc="15" dirty="0">
                <a:solidFill>
                  <a:srgbClr val="4A4A49"/>
                </a:solidFill>
                <a:latin typeface="Arial Unicode MS"/>
                <a:cs typeface="Arial Unicode MS"/>
              </a:rPr>
              <a:t>000</a:t>
            </a:r>
            <a:endParaRPr sz="700" dirty="0">
              <a:latin typeface="Arial Unicode MS"/>
              <a:cs typeface="Arial Unicode MS"/>
            </a:endParaRPr>
          </a:p>
        </p:txBody>
      </p:sp>
      <p:sp>
        <p:nvSpPr>
          <p:cNvPr id="226" name="object 187"/>
          <p:cNvSpPr txBox="1"/>
          <p:nvPr/>
        </p:nvSpPr>
        <p:spPr>
          <a:xfrm>
            <a:off x="806499" y="2819801"/>
            <a:ext cx="36195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15" dirty="0">
                <a:solidFill>
                  <a:srgbClr val="4A4A49"/>
                </a:solidFill>
                <a:latin typeface="Arial Unicode MS"/>
                <a:cs typeface="Arial Unicode MS"/>
              </a:rPr>
              <a:t>250</a:t>
            </a:r>
            <a:r>
              <a:rPr sz="700" spc="-10" dirty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700" spc="15" dirty="0">
                <a:solidFill>
                  <a:srgbClr val="4A4A49"/>
                </a:solidFill>
                <a:latin typeface="Arial Unicode MS"/>
                <a:cs typeface="Arial Unicode MS"/>
              </a:rPr>
              <a:t>000</a:t>
            </a:r>
            <a:endParaRPr sz="700">
              <a:latin typeface="Arial Unicode MS"/>
              <a:cs typeface="Arial Unicode MS"/>
            </a:endParaRPr>
          </a:p>
        </p:txBody>
      </p:sp>
      <p:sp>
        <p:nvSpPr>
          <p:cNvPr id="227" name="object 188"/>
          <p:cNvSpPr txBox="1"/>
          <p:nvPr/>
        </p:nvSpPr>
        <p:spPr>
          <a:xfrm>
            <a:off x="806499" y="2537446"/>
            <a:ext cx="361950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700" spc="15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28</a:t>
            </a:r>
            <a:r>
              <a:rPr sz="700" spc="15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0</a:t>
            </a:r>
            <a:r>
              <a:rPr sz="700" spc="-10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700" spc="15" dirty="0">
                <a:solidFill>
                  <a:srgbClr val="4A4A49"/>
                </a:solidFill>
                <a:latin typeface="Arial Unicode MS"/>
                <a:cs typeface="Arial Unicode MS"/>
              </a:rPr>
              <a:t>000</a:t>
            </a:r>
            <a:endParaRPr sz="700" dirty="0">
              <a:latin typeface="Arial Unicode MS"/>
              <a:cs typeface="Arial Unicode MS"/>
            </a:endParaRPr>
          </a:p>
        </p:txBody>
      </p:sp>
      <p:sp>
        <p:nvSpPr>
          <p:cNvPr id="228" name="object 189"/>
          <p:cNvSpPr/>
          <p:nvPr/>
        </p:nvSpPr>
        <p:spPr>
          <a:xfrm>
            <a:off x="1358220" y="3978526"/>
            <a:ext cx="3416300" cy="0"/>
          </a:xfrm>
          <a:custGeom>
            <a:avLst/>
            <a:gdLst/>
            <a:ahLst/>
            <a:cxnLst/>
            <a:rect l="l" t="t" r="r" b="b"/>
            <a:pathLst>
              <a:path w="3416300">
                <a:moveTo>
                  <a:pt x="0" y="0"/>
                </a:moveTo>
                <a:lnTo>
                  <a:pt x="3416211" y="0"/>
                </a:lnTo>
              </a:path>
            </a:pathLst>
          </a:custGeom>
          <a:ln w="10121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9" name="object 190"/>
          <p:cNvSpPr/>
          <p:nvPr/>
        </p:nvSpPr>
        <p:spPr>
          <a:xfrm>
            <a:off x="1358220" y="3696205"/>
            <a:ext cx="3416300" cy="0"/>
          </a:xfrm>
          <a:custGeom>
            <a:avLst/>
            <a:gdLst/>
            <a:ahLst/>
            <a:cxnLst/>
            <a:rect l="l" t="t" r="r" b="b"/>
            <a:pathLst>
              <a:path w="3416300">
                <a:moveTo>
                  <a:pt x="0" y="0"/>
                </a:moveTo>
                <a:lnTo>
                  <a:pt x="3416211" y="0"/>
                </a:lnTo>
              </a:path>
            </a:pathLst>
          </a:custGeom>
          <a:ln w="10121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0" name="object 191"/>
          <p:cNvSpPr/>
          <p:nvPr/>
        </p:nvSpPr>
        <p:spPr>
          <a:xfrm>
            <a:off x="1358220" y="3413871"/>
            <a:ext cx="3416300" cy="0"/>
          </a:xfrm>
          <a:custGeom>
            <a:avLst/>
            <a:gdLst/>
            <a:ahLst/>
            <a:cxnLst/>
            <a:rect l="l" t="t" r="r" b="b"/>
            <a:pathLst>
              <a:path w="3416300">
                <a:moveTo>
                  <a:pt x="0" y="0"/>
                </a:moveTo>
                <a:lnTo>
                  <a:pt x="3416211" y="0"/>
                </a:lnTo>
              </a:path>
            </a:pathLst>
          </a:custGeom>
          <a:ln w="10121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1" name="object 192"/>
          <p:cNvSpPr/>
          <p:nvPr/>
        </p:nvSpPr>
        <p:spPr>
          <a:xfrm>
            <a:off x="1358220" y="3131538"/>
            <a:ext cx="3416300" cy="0"/>
          </a:xfrm>
          <a:custGeom>
            <a:avLst/>
            <a:gdLst/>
            <a:ahLst/>
            <a:cxnLst/>
            <a:rect l="l" t="t" r="r" b="b"/>
            <a:pathLst>
              <a:path w="3416300">
                <a:moveTo>
                  <a:pt x="0" y="0"/>
                </a:moveTo>
                <a:lnTo>
                  <a:pt x="3416211" y="0"/>
                </a:lnTo>
              </a:path>
            </a:pathLst>
          </a:custGeom>
          <a:ln w="10121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2" name="object 193"/>
          <p:cNvSpPr/>
          <p:nvPr/>
        </p:nvSpPr>
        <p:spPr>
          <a:xfrm>
            <a:off x="1402674" y="2887417"/>
            <a:ext cx="3582894" cy="45719"/>
          </a:xfrm>
          <a:custGeom>
            <a:avLst/>
            <a:gdLst/>
            <a:ahLst/>
            <a:cxnLst/>
            <a:rect l="l" t="t" r="r" b="b"/>
            <a:pathLst>
              <a:path w="3416300">
                <a:moveTo>
                  <a:pt x="0" y="0"/>
                </a:moveTo>
                <a:lnTo>
                  <a:pt x="3416211" y="0"/>
                </a:lnTo>
              </a:path>
            </a:pathLst>
          </a:custGeom>
          <a:ln w="10121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3" name="object 194"/>
          <p:cNvSpPr/>
          <p:nvPr/>
        </p:nvSpPr>
        <p:spPr>
          <a:xfrm>
            <a:off x="1404317" y="2658320"/>
            <a:ext cx="3416300" cy="0"/>
          </a:xfrm>
          <a:custGeom>
            <a:avLst/>
            <a:gdLst/>
            <a:ahLst/>
            <a:cxnLst/>
            <a:rect l="l" t="t" r="r" b="b"/>
            <a:pathLst>
              <a:path w="3416300">
                <a:moveTo>
                  <a:pt x="0" y="0"/>
                </a:moveTo>
                <a:lnTo>
                  <a:pt x="3416211" y="0"/>
                </a:lnTo>
              </a:path>
            </a:pathLst>
          </a:custGeom>
          <a:ln w="10121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4" name="object 195"/>
          <p:cNvSpPr/>
          <p:nvPr/>
        </p:nvSpPr>
        <p:spPr>
          <a:xfrm>
            <a:off x="1738056" y="3167902"/>
            <a:ext cx="837744" cy="341354"/>
          </a:xfrm>
          <a:custGeom>
            <a:avLst/>
            <a:gdLst/>
            <a:ahLst/>
            <a:cxnLst/>
            <a:rect l="l" t="t" r="r" b="b"/>
            <a:pathLst>
              <a:path w="847089" h="107314">
                <a:moveTo>
                  <a:pt x="846848" y="0"/>
                </a:moveTo>
                <a:lnTo>
                  <a:pt x="0" y="107289"/>
                </a:lnTo>
              </a:path>
            </a:pathLst>
          </a:custGeom>
          <a:ln w="10121">
            <a:solidFill>
              <a:srgbClr val="009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5" name="object 196"/>
          <p:cNvSpPr/>
          <p:nvPr/>
        </p:nvSpPr>
        <p:spPr>
          <a:xfrm>
            <a:off x="2554128" y="2787846"/>
            <a:ext cx="846644" cy="407664"/>
          </a:xfrm>
          <a:custGeom>
            <a:avLst/>
            <a:gdLst/>
            <a:ahLst/>
            <a:cxnLst/>
            <a:rect l="l" t="t" r="r" b="b"/>
            <a:pathLst>
              <a:path w="847089" h="82550">
                <a:moveTo>
                  <a:pt x="846848" y="0"/>
                </a:moveTo>
                <a:lnTo>
                  <a:pt x="0" y="82448"/>
                </a:lnTo>
              </a:path>
            </a:pathLst>
          </a:custGeom>
          <a:ln w="10121">
            <a:solidFill>
              <a:srgbClr val="009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6" name="object 197"/>
          <p:cNvSpPr/>
          <p:nvPr/>
        </p:nvSpPr>
        <p:spPr>
          <a:xfrm>
            <a:off x="3475579" y="2657213"/>
            <a:ext cx="771993" cy="118690"/>
          </a:xfrm>
          <a:custGeom>
            <a:avLst/>
            <a:gdLst/>
            <a:ahLst/>
            <a:cxnLst/>
            <a:rect l="l" t="t" r="r" b="b"/>
            <a:pathLst>
              <a:path w="847089" h="86995">
                <a:moveTo>
                  <a:pt x="846848" y="0"/>
                </a:moveTo>
                <a:lnTo>
                  <a:pt x="0" y="86956"/>
                </a:lnTo>
              </a:path>
            </a:pathLst>
          </a:custGeom>
          <a:ln w="10121">
            <a:solidFill>
              <a:srgbClr val="009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7" name="object 198"/>
          <p:cNvSpPr/>
          <p:nvPr/>
        </p:nvSpPr>
        <p:spPr>
          <a:xfrm>
            <a:off x="1799172" y="3984568"/>
            <a:ext cx="798968" cy="148928"/>
          </a:xfrm>
          <a:custGeom>
            <a:avLst/>
            <a:gdLst/>
            <a:ahLst/>
            <a:cxnLst/>
            <a:rect l="l" t="t" r="r" b="b"/>
            <a:pathLst>
              <a:path w="847089" h="132714">
                <a:moveTo>
                  <a:pt x="846848" y="0"/>
                </a:moveTo>
                <a:lnTo>
                  <a:pt x="0" y="132702"/>
                </a:lnTo>
              </a:path>
            </a:pathLst>
          </a:custGeom>
          <a:ln w="10121">
            <a:solidFill>
              <a:srgbClr val="E7392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8" name="object 199"/>
          <p:cNvSpPr/>
          <p:nvPr/>
        </p:nvSpPr>
        <p:spPr>
          <a:xfrm>
            <a:off x="2636442" y="3811957"/>
            <a:ext cx="888988" cy="172034"/>
          </a:xfrm>
          <a:custGeom>
            <a:avLst/>
            <a:gdLst/>
            <a:ahLst/>
            <a:cxnLst/>
            <a:rect l="l" t="t" r="r" b="b"/>
            <a:pathLst>
              <a:path w="847089" h="173989">
                <a:moveTo>
                  <a:pt x="846848" y="0"/>
                </a:moveTo>
                <a:lnTo>
                  <a:pt x="0" y="173888"/>
                </a:lnTo>
              </a:path>
            </a:pathLst>
          </a:custGeom>
          <a:ln w="10121">
            <a:solidFill>
              <a:srgbClr val="E7392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9" name="object 200"/>
          <p:cNvSpPr/>
          <p:nvPr/>
        </p:nvSpPr>
        <p:spPr>
          <a:xfrm rot="20715990" flipV="1">
            <a:off x="3488109" y="3722009"/>
            <a:ext cx="803989" cy="103873"/>
          </a:xfrm>
          <a:custGeom>
            <a:avLst/>
            <a:gdLst/>
            <a:ahLst/>
            <a:cxnLst/>
            <a:rect l="l" t="t" r="r" b="b"/>
            <a:pathLst>
              <a:path w="847089" h="44450">
                <a:moveTo>
                  <a:pt x="846848" y="0"/>
                </a:moveTo>
                <a:lnTo>
                  <a:pt x="0" y="44399"/>
                </a:lnTo>
              </a:path>
            </a:pathLst>
          </a:custGeom>
          <a:ln w="10121">
            <a:solidFill>
              <a:srgbClr val="E7392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0" name="object 201"/>
          <p:cNvSpPr/>
          <p:nvPr/>
        </p:nvSpPr>
        <p:spPr>
          <a:xfrm>
            <a:off x="1705285" y="3480171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0" y="0"/>
                </a:moveTo>
                <a:lnTo>
                  <a:pt x="60718" y="0"/>
                </a:lnTo>
                <a:lnTo>
                  <a:pt x="60718" y="60718"/>
                </a:lnTo>
                <a:lnTo>
                  <a:pt x="0" y="60718"/>
                </a:lnTo>
                <a:lnTo>
                  <a:pt x="0" y="0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1" name="object 202"/>
          <p:cNvSpPr/>
          <p:nvPr/>
        </p:nvSpPr>
        <p:spPr>
          <a:xfrm>
            <a:off x="2528076" y="3147143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0" y="0"/>
                </a:moveTo>
                <a:lnTo>
                  <a:pt x="60718" y="0"/>
                </a:lnTo>
                <a:lnTo>
                  <a:pt x="60718" y="60718"/>
                </a:lnTo>
                <a:lnTo>
                  <a:pt x="0" y="60718"/>
                </a:lnTo>
                <a:lnTo>
                  <a:pt x="0" y="0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2" name="object 203"/>
          <p:cNvSpPr/>
          <p:nvPr/>
        </p:nvSpPr>
        <p:spPr>
          <a:xfrm>
            <a:off x="3419652" y="2745511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0" y="0"/>
                </a:moveTo>
                <a:lnTo>
                  <a:pt x="60718" y="0"/>
                </a:lnTo>
                <a:lnTo>
                  <a:pt x="60718" y="60718"/>
                </a:lnTo>
                <a:lnTo>
                  <a:pt x="0" y="60718"/>
                </a:lnTo>
                <a:lnTo>
                  <a:pt x="0" y="0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3" name="object 204"/>
          <p:cNvSpPr/>
          <p:nvPr/>
        </p:nvSpPr>
        <p:spPr>
          <a:xfrm>
            <a:off x="4186612" y="2621534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0" y="0"/>
                </a:moveTo>
                <a:lnTo>
                  <a:pt x="60718" y="0"/>
                </a:lnTo>
                <a:lnTo>
                  <a:pt x="60718" y="60718"/>
                </a:lnTo>
                <a:lnTo>
                  <a:pt x="0" y="60718"/>
                </a:lnTo>
                <a:lnTo>
                  <a:pt x="0" y="0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4" name="object 205"/>
          <p:cNvSpPr/>
          <p:nvPr/>
        </p:nvSpPr>
        <p:spPr>
          <a:xfrm>
            <a:off x="1732346" y="4111999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0" y="0"/>
                </a:moveTo>
                <a:lnTo>
                  <a:pt x="60718" y="0"/>
                </a:lnTo>
                <a:lnTo>
                  <a:pt x="60718" y="60718"/>
                </a:lnTo>
                <a:lnTo>
                  <a:pt x="0" y="60718"/>
                </a:lnTo>
                <a:lnTo>
                  <a:pt x="0" y="0"/>
                </a:lnTo>
                <a:close/>
              </a:path>
            </a:pathLst>
          </a:custGeom>
          <a:solidFill>
            <a:srgbClr val="E7392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5" name="object 206"/>
          <p:cNvSpPr/>
          <p:nvPr/>
        </p:nvSpPr>
        <p:spPr>
          <a:xfrm>
            <a:off x="2558556" y="3959892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0" y="0"/>
                </a:moveTo>
                <a:lnTo>
                  <a:pt x="60718" y="0"/>
                </a:lnTo>
                <a:lnTo>
                  <a:pt x="60718" y="60718"/>
                </a:lnTo>
                <a:lnTo>
                  <a:pt x="0" y="60718"/>
                </a:lnTo>
                <a:lnTo>
                  <a:pt x="0" y="0"/>
                </a:lnTo>
                <a:close/>
              </a:path>
            </a:pathLst>
          </a:custGeom>
          <a:solidFill>
            <a:srgbClr val="E7392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6" name="object 207"/>
          <p:cNvSpPr/>
          <p:nvPr/>
        </p:nvSpPr>
        <p:spPr>
          <a:xfrm>
            <a:off x="3464470" y="3787764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0" y="0"/>
                </a:moveTo>
                <a:lnTo>
                  <a:pt x="60718" y="0"/>
                </a:lnTo>
                <a:lnTo>
                  <a:pt x="60718" y="60718"/>
                </a:lnTo>
                <a:lnTo>
                  <a:pt x="0" y="60718"/>
                </a:lnTo>
                <a:lnTo>
                  <a:pt x="0" y="0"/>
                </a:lnTo>
                <a:close/>
              </a:path>
            </a:pathLst>
          </a:custGeom>
          <a:solidFill>
            <a:srgbClr val="E7392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9" name="object 208"/>
          <p:cNvSpPr/>
          <p:nvPr/>
        </p:nvSpPr>
        <p:spPr>
          <a:xfrm>
            <a:off x="4210348" y="3725601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0" y="0"/>
                </a:moveTo>
                <a:lnTo>
                  <a:pt x="60718" y="0"/>
                </a:lnTo>
                <a:lnTo>
                  <a:pt x="60718" y="60731"/>
                </a:lnTo>
                <a:lnTo>
                  <a:pt x="0" y="60731"/>
                </a:lnTo>
                <a:lnTo>
                  <a:pt x="0" y="0"/>
                </a:lnTo>
                <a:close/>
              </a:path>
            </a:pathLst>
          </a:custGeom>
          <a:solidFill>
            <a:srgbClr val="E7392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1" name="object 209"/>
          <p:cNvSpPr/>
          <p:nvPr/>
        </p:nvSpPr>
        <p:spPr>
          <a:xfrm>
            <a:off x="4431709" y="2864089"/>
            <a:ext cx="68102" cy="518186"/>
          </a:xfrm>
          <a:custGeom>
            <a:avLst/>
            <a:gdLst/>
            <a:ahLst/>
            <a:cxnLst/>
            <a:rect l="l" t="t" r="r" b="b"/>
            <a:pathLst>
              <a:path h="400685">
                <a:moveTo>
                  <a:pt x="0" y="0"/>
                </a:moveTo>
                <a:lnTo>
                  <a:pt x="0" y="400380"/>
                </a:lnTo>
              </a:path>
            </a:pathLst>
          </a:custGeom>
          <a:ln w="20243">
            <a:solidFill>
              <a:srgbClr val="E7392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2" name="object 210"/>
          <p:cNvSpPr/>
          <p:nvPr/>
        </p:nvSpPr>
        <p:spPr>
          <a:xfrm>
            <a:off x="4379469" y="2630953"/>
            <a:ext cx="118110" cy="219710"/>
          </a:xfrm>
          <a:custGeom>
            <a:avLst/>
            <a:gdLst/>
            <a:ahLst/>
            <a:cxnLst/>
            <a:rect l="l" t="t" r="r" b="b"/>
            <a:pathLst>
              <a:path w="118110" h="219710">
                <a:moveTo>
                  <a:pt x="58813" y="0"/>
                </a:moveTo>
                <a:lnTo>
                  <a:pt x="0" y="219417"/>
                </a:lnTo>
                <a:lnTo>
                  <a:pt x="117602" y="219417"/>
                </a:lnTo>
                <a:lnTo>
                  <a:pt x="58813" y="0"/>
                </a:lnTo>
                <a:close/>
              </a:path>
            </a:pathLst>
          </a:custGeom>
          <a:solidFill>
            <a:srgbClr val="E7392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4" name="object 211"/>
          <p:cNvSpPr/>
          <p:nvPr/>
        </p:nvSpPr>
        <p:spPr>
          <a:xfrm>
            <a:off x="4388113" y="3392969"/>
            <a:ext cx="118110" cy="219710"/>
          </a:xfrm>
          <a:custGeom>
            <a:avLst/>
            <a:gdLst/>
            <a:ahLst/>
            <a:cxnLst/>
            <a:rect l="l" t="t" r="r" b="b"/>
            <a:pathLst>
              <a:path w="118110" h="219710">
                <a:moveTo>
                  <a:pt x="117602" y="0"/>
                </a:moveTo>
                <a:lnTo>
                  <a:pt x="0" y="0"/>
                </a:lnTo>
                <a:lnTo>
                  <a:pt x="58813" y="219430"/>
                </a:lnTo>
                <a:lnTo>
                  <a:pt x="117602" y="0"/>
                </a:lnTo>
                <a:close/>
              </a:path>
            </a:pathLst>
          </a:custGeom>
          <a:solidFill>
            <a:srgbClr val="E7392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0" name="object 217"/>
          <p:cNvSpPr/>
          <p:nvPr/>
        </p:nvSpPr>
        <p:spPr>
          <a:xfrm>
            <a:off x="3122756" y="4687136"/>
            <a:ext cx="114935" cy="114935"/>
          </a:xfrm>
          <a:custGeom>
            <a:avLst/>
            <a:gdLst/>
            <a:ahLst/>
            <a:cxnLst/>
            <a:rect l="l" t="t" r="r" b="b"/>
            <a:pathLst>
              <a:path w="114935" h="114935">
                <a:moveTo>
                  <a:pt x="114757" y="114744"/>
                </a:moveTo>
                <a:lnTo>
                  <a:pt x="0" y="114744"/>
                </a:lnTo>
                <a:lnTo>
                  <a:pt x="0" y="0"/>
                </a:lnTo>
                <a:lnTo>
                  <a:pt x="114757" y="0"/>
                </a:lnTo>
                <a:lnTo>
                  <a:pt x="114757" y="114744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1" name="object 218"/>
          <p:cNvSpPr txBox="1"/>
          <p:nvPr/>
        </p:nvSpPr>
        <p:spPr>
          <a:xfrm>
            <a:off x="3207933" y="4112693"/>
            <a:ext cx="2414560" cy="38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0"/>
              </a:lnSpc>
              <a:spcBef>
                <a:spcPts val="23"/>
              </a:spcBef>
            </a:pPr>
            <a:endParaRPr sz="750" dirty="0"/>
          </a:p>
          <a:p>
            <a:pPr>
              <a:lnSpc>
                <a:spcPts val="800"/>
              </a:lnSpc>
            </a:pPr>
            <a:endParaRPr sz="800" dirty="0"/>
          </a:p>
          <a:p>
            <a:pPr marL="139065">
              <a:lnSpc>
                <a:spcPct val="100000"/>
              </a:lnSpc>
              <a:tabLst>
                <a:tab pos="986155" algn="l"/>
              </a:tabLst>
            </a:pPr>
            <a:r>
              <a:rPr lang="ru-RU" sz="1200" b="1" spc="5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2018</a:t>
            </a:r>
            <a:r>
              <a:rPr sz="1200" b="1" spc="5" dirty="0">
                <a:solidFill>
                  <a:srgbClr val="4A4A49"/>
                </a:solidFill>
                <a:latin typeface="Arial Unicode MS"/>
                <a:cs typeface="Arial Unicode MS"/>
              </a:rPr>
              <a:t>	</a:t>
            </a:r>
            <a:r>
              <a:rPr lang="ru-RU" sz="1200" b="1" spc="5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2019</a:t>
            </a:r>
            <a:endParaRPr sz="1200" b="1" dirty="0">
              <a:latin typeface="Arial Unicode MS"/>
              <a:cs typeface="Arial Unicode MS"/>
            </a:endParaRPr>
          </a:p>
        </p:txBody>
      </p:sp>
      <p:sp>
        <p:nvSpPr>
          <p:cNvPr id="262" name="object 219"/>
          <p:cNvSpPr txBox="1"/>
          <p:nvPr/>
        </p:nvSpPr>
        <p:spPr>
          <a:xfrm>
            <a:off x="2394372" y="4320021"/>
            <a:ext cx="36285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b="1" spc="5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2017</a:t>
            </a:r>
            <a:endParaRPr sz="1200" b="1" dirty="0">
              <a:latin typeface="Arial Unicode MS"/>
              <a:cs typeface="Arial Unicode MS"/>
            </a:endParaRPr>
          </a:p>
        </p:txBody>
      </p:sp>
      <p:sp>
        <p:nvSpPr>
          <p:cNvPr id="263" name="object 220"/>
          <p:cNvSpPr txBox="1"/>
          <p:nvPr/>
        </p:nvSpPr>
        <p:spPr>
          <a:xfrm>
            <a:off x="1500205" y="4320021"/>
            <a:ext cx="41016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b="1" spc="5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2016</a:t>
            </a:r>
            <a:endParaRPr sz="1200" b="1" dirty="0">
              <a:latin typeface="Arial Unicode MS"/>
              <a:cs typeface="Arial Unicode MS"/>
            </a:endParaRPr>
          </a:p>
        </p:txBody>
      </p:sp>
      <p:sp>
        <p:nvSpPr>
          <p:cNvPr id="264" name="object 222"/>
          <p:cNvSpPr txBox="1"/>
          <p:nvPr/>
        </p:nvSpPr>
        <p:spPr>
          <a:xfrm>
            <a:off x="1358220" y="3179474"/>
            <a:ext cx="548005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20" dirty="0" smtClean="0">
                <a:solidFill>
                  <a:srgbClr val="009FE3"/>
                </a:solidFill>
                <a:latin typeface="Arial"/>
                <a:cs typeface="Arial"/>
              </a:rPr>
              <a:t>1</a:t>
            </a:r>
            <a:r>
              <a:rPr lang="ru-RU" sz="1100" b="1" spc="20" dirty="0" smtClean="0">
                <a:solidFill>
                  <a:srgbClr val="009FE3"/>
                </a:solidFill>
                <a:latin typeface="Arial"/>
                <a:cs typeface="Arial"/>
              </a:rPr>
              <a:t>8</a:t>
            </a:r>
            <a:r>
              <a:rPr sz="1100" b="1" spc="20" dirty="0" smtClean="0">
                <a:solidFill>
                  <a:srgbClr val="009FE3"/>
                </a:solidFill>
                <a:latin typeface="Arial"/>
                <a:cs typeface="Arial"/>
              </a:rPr>
              <a:t>0</a:t>
            </a:r>
            <a:r>
              <a:rPr sz="1100" b="1" spc="-20" dirty="0" smtClean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sz="1100" b="1" spc="20" dirty="0">
                <a:solidFill>
                  <a:srgbClr val="009FE3"/>
                </a:solidFill>
                <a:latin typeface="Arial"/>
                <a:cs typeface="Arial"/>
              </a:rPr>
              <a:t>000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65" name="object 223"/>
          <p:cNvSpPr txBox="1"/>
          <p:nvPr/>
        </p:nvSpPr>
        <p:spPr>
          <a:xfrm>
            <a:off x="2084148" y="2879121"/>
            <a:ext cx="548005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20" dirty="0" smtClean="0">
                <a:solidFill>
                  <a:srgbClr val="009FE3"/>
                </a:solidFill>
                <a:latin typeface="Arial"/>
                <a:cs typeface="Arial"/>
              </a:rPr>
              <a:t>2</a:t>
            </a:r>
            <a:r>
              <a:rPr lang="ru-RU" sz="1100" b="1" spc="20" dirty="0" smtClean="0">
                <a:solidFill>
                  <a:srgbClr val="009FE3"/>
                </a:solidFill>
                <a:latin typeface="Arial"/>
                <a:cs typeface="Arial"/>
              </a:rPr>
              <a:t>18</a:t>
            </a:r>
            <a:r>
              <a:rPr sz="1100" b="1" spc="-20" dirty="0" smtClean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sz="1100" b="1" spc="20" dirty="0">
                <a:solidFill>
                  <a:srgbClr val="009FE3"/>
                </a:solidFill>
                <a:latin typeface="Arial"/>
                <a:cs typeface="Arial"/>
              </a:rPr>
              <a:t>000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66" name="object 224"/>
          <p:cNvSpPr txBox="1"/>
          <p:nvPr/>
        </p:nvSpPr>
        <p:spPr>
          <a:xfrm>
            <a:off x="2888588" y="2535043"/>
            <a:ext cx="548005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100" b="1" spc="20" dirty="0" smtClean="0">
                <a:solidFill>
                  <a:srgbClr val="009FE3"/>
                </a:solidFill>
                <a:latin typeface="Arial"/>
                <a:cs typeface="Arial"/>
              </a:rPr>
              <a:t>269 0</a:t>
            </a:r>
            <a:r>
              <a:rPr sz="1100" b="1" spc="20" dirty="0" smtClean="0">
                <a:solidFill>
                  <a:srgbClr val="009FE3"/>
                </a:solidFill>
                <a:latin typeface="Arial"/>
                <a:cs typeface="Arial"/>
              </a:rPr>
              <a:t>00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67" name="object 225"/>
          <p:cNvSpPr txBox="1"/>
          <p:nvPr/>
        </p:nvSpPr>
        <p:spPr>
          <a:xfrm>
            <a:off x="3736147" y="2363801"/>
            <a:ext cx="68571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100" b="1" spc="20" dirty="0" smtClean="0">
                <a:solidFill>
                  <a:srgbClr val="009FE3"/>
                </a:solidFill>
                <a:latin typeface="Arial"/>
                <a:cs typeface="Arial"/>
              </a:rPr>
              <a:t>277 000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68" name="object 226"/>
          <p:cNvSpPr txBox="1"/>
          <p:nvPr/>
        </p:nvSpPr>
        <p:spPr>
          <a:xfrm>
            <a:off x="1457660" y="3848491"/>
            <a:ext cx="548005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100" b="1" spc="20" dirty="0" smtClean="0">
                <a:solidFill>
                  <a:srgbClr val="E73927"/>
                </a:solidFill>
                <a:latin typeface="Arial"/>
                <a:cs typeface="Arial"/>
              </a:rPr>
              <a:t>112 250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69" name="object 227"/>
          <p:cNvSpPr txBox="1"/>
          <p:nvPr/>
        </p:nvSpPr>
        <p:spPr>
          <a:xfrm>
            <a:off x="2228449" y="3657550"/>
            <a:ext cx="548005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100" b="1" spc="20" dirty="0" smtClean="0">
                <a:solidFill>
                  <a:srgbClr val="E73927"/>
                </a:solidFill>
                <a:latin typeface="Arial"/>
                <a:cs typeface="Arial"/>
              </a:rPr>
              <a:t>129 830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70" name="object 228"/>
          <p:cNvSpPr txBox="1"/>
          <p:nvPr/>
        </p:nvSpPr>
        <p:spPr>
          <a:xfrm>
            <a:off x="3120447" y="3525258"/>
            <a:ext cx="548005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100" b="1" spc="20" dirty="0" smtClean="0">
                <a:solidFill>
                  <a:srgbClr val="E73927"/>
                </a:solidFill>
                <a:latin typeface="Arial"/>
                <a:cs typeface="Arial"/>
              </a:rPr>
              <a:t>150 090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71" name="object 229"/>
          <p:cNvSpPr txBox="1"/>
          <p:nvPr/>
        </p:nvSpPr>
        <p:spPr>
          <a:xfrm>
            <a:off x="3795178" y="3392762"/>
            <a:ext cx="548005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100" b="1" spc="20" dirty="0" smtClean="0">
                <a:solidFill>
                  <a:srgbClr val="E73927"/>
                </a:solidFill>
                <a:latin typeface="Arial"/>
                <a:cs typeface="Arial"/>
              </a:rPr>
              <a:t>153 620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73" name="object 231"/>
          <p:cNvSpPr txBox="1"/>
          <p:nvPr/>
        </p:nvSpPr>
        <p:spPr>
          <a:xfrm>
            <a:off x="1162450" y="4650992"/>
            <a:ext cx="175273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-10" dirty="0">
                <a:solidFill>
                  <a:srgbClr val="4A4A49"/>
                </a:solidFill>
                <a:latin typeface="Arial Unicode MS"/>
                <a:cs typeface="Arial Unicode MS"/>
              </a:rPr>
              <a:t>ГКП</a:t>
            </a:r>
            <a:r>
              <a:rPr sz="1000" b="1" spc="-20" dirty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1000" b="1" spc="-10" dirty="0">
                <a:solidFill>
                  <a:srgbClr val="4A4A49"/>
                </a:solidFill>
                <a:latin typeface="Arial Unicode MS"/>
                <a:cs typeface="Arial Unicode MS"/>
              </a:rPr>
              <a:t>«Астана</a:t>
            </a:r>
            <a:r>
              <a:rPr sz="1000" b="1" spc="-20" dirty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1000" b="1" spc="-40" dirty="0">
                <a:solidFill>
                  <a:srgbClr val="4A4A49"/>
                </a:solidFill>
                <a:latin typeface="Arial Unicode MS"/>
                <a:cs typeface="Arial Unicode MS"/>
              </a:rPr>
              <a:t>Су</a:t>
            </a:r>
            <a:r>
              <a:rPr sz="1000" b="1" spc="-20" dirty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1000" b="1" dirty="0">
                <a:solidFill>
                  <a:srgbClr val="4A4A49"/>
                </a:solidFill>
                <a:latin typeface="Arial Unicode MS"/>
                <a:cs typeface="Arial Unicode MS"/>
              </a:rPr>
              <a:t>Арнасы»</a:t>
            </a:r>
            <a:endParaRPr sz="1000" b="1" dirty="0">
              <a:latin typeface="Arial Unicode MS"/>
              <a:cs typeface="Arial Unicode MS"/>
            </a:endParaRPr>
          </a:p>
        </p:txBody>
      </p:sp>
      <p:sp>
        <p:nvSpPr>
          <p:cNvPr id="275" name="object 194"/>
          <p:cNvSpPr/>
          <p:nvPr/>
        </p:nvSpPr>
        <p:spPr>
          <a:xfrm>
            <a:off x="1368449" y="2269257"/>
            <a:ext cx="3416300" cy="0"/>
          </a:xfrm>
          <a:custGeom>
            <a:avLst/>
            <a:gdLst/>
            <a:ahLst/>
            <a:cxnLst/>
            <a:rect l="l" t="t" r="r" b="b"/>
            <a:pathLst>
              <a:path w="3416300">
                <a:moveTo>
                  <a:pt x="0" y="0"/>
                </a:moveTo>
                <a:lnTo>
                  <a:pt x="3416211" y="0"/>
                </a:lnTo>
              </a:path>
            </a:pathLst>
          </a:custGeom>
          <a:ln w="10121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6" name="object 188"/>
          <p:cNvSpPr txBox="1"/>
          <p:nvPr/>
        </p:nvSpPr>
        <p:spPr>
          <a:xfrm>
            <a:off x="804404" y="2275381"/>
            <a:ext cx="361950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700" spc="15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31</a:t>
            </a:r>
            <a:r>
              <a:rPr sz="700" spc="15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0</a:t>
            </a:r>
            <a:r>
              <a:rPr sz="700" spc="-10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700" spc="15" dirty="0">
                <a:solidFill>
                  <a:srgbClr val="4A4A49"/>
                </a:solidFill>
                <a:latin typeface="Arial Unicode MS"/>
                <a:cs typeface="Arial Unicode MS"/>
              </a:rPr>
              <a:t>000</a:t>
            </a:r>
            <a:endParaRPr sz="700" dirty="0">
              <a:latin typeface="Arial Unicode MS"/>
              <a:cs typeface="Arial Unicode MS"/>
            </a:endParaRPr>
          </a:p>
        </p:txBody>
      </p:sp>
      <p:sp>
        <p:nvSpPr>
          <p:cNvPr id="277" name="object 233"/>
          <p:cNvSpPr/>
          <p:nvPr/>
        </p:nvSpPr>
        <p:spPr>
          <a:xfrm>
            <a:off x="6407106" y="6403691"/>
            <a:ext cx="3354070" cy="0"/>
          </a:xfrm>
          <a:custGeom>
            <a:avLst/>
            <a:gdLst/>
            <a:ahLst/>
            <a:cxnLst/>
            <a:rect l="l" t="t" r="r" b="b"/>
            <a:pathLst>
              <a:path w="3354070">
                <a:moveTo>
                  <a:pt x="0" y="0"/>
                </a:moveTo>
                <a:lnTo>
                  <a:pt x="3353650" y="0"/>
                </a:lnTo>
              </a:path>
            </a:pathLst>
          </a:custGeom>
          <a:ln w="10160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8" name="object 234"/>
          <p:cNvSpPr txBox="1"/>
          <p:nvPr/>
        </p:nvSpPr>
        <p:spPr>
          <a:xfrm>
            <a:off x="6138899" y="6374582"/>
            <a:ext cx="78105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15" dirty="0">
                <a:solidFill>
                  <a:srgbClr val="4A4A49"/>
                </a:solidFill>
                <a:latin typeface="Arial Unicode MS"/>
                <a:cs typeface="Arial Unicode MS"/>
              </a:rPr>
              <a:t>0</a:t>
            </a:r>
            <a:endParaRPr sz="1100" b="1" dirty="0">
              <a:latin typeface="Arial Unicode MS"/>
              <a:cs typeface="Arial Unicode MS"/>
            </a:endParaRPr>
          </a:p>
        </p:txBody>
      </p:sp>
      <p:sp>
        <p:nvSpPr>
          <p:cNvPr id="279" name="object 235"/>
          <p:cNvSpPr txBox="1"/>
          <p:nvPr/>
        </p:nvSpPr>
        <p:spPr>
          <a:xfrm>
            <a:off x="6084517" y="5807654"/>
            <a:ext cx="132029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15" dirty="0">
                <a:solidFill>
                  <a:srgbClr val="4A4A49"/>
                </a:solidFill>
                <a:latin typeface="Arial Unicode MS"/>
                <a:cs typeface="Arial Unicode MS"/>
              </a:rPr>
              <a:t>5</a:t>
            </a:r>
            <a:endParaRPr sz="1100" b="1" dirty="0">
              <a:latin typeface="Arial Unicode MS"/>
              <a:cs typeface="Arial Unicode MS"/>
            </a:endParaRPr>
          </a:p>
        </p:txBody>
      </p:sp>
      <p:sp>
        <p:nvSpPr>
          <p:cNvPr id="280" name="object 236"/>
          <p:cNvSpPr txBox="1"/>
          <p:nvPr/>
        </p:nvSpPr>
        <p:spPr>
          <a:xfrm>
            <a:off x="6012602" y="5240811"/>
            <a:ext cx="20372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15" dirty="0">
                <a:solidFill>
                  <a:srgbClr val="4A4A49"/>
                </a:solidFill>
                <a:latin typeface="Arial Unicode MS"/>
                <a:cs typeface="Arial Unicode MS"/>
              </a:rPr>
              <a:t>10</a:t>
            </a:r>
            <a:endParaRPr sz="1000" b="1" dirty="0">
              <a:latin typeface="Arial Unicode MS"/>
              <a:cs typeface="Arial Unicode MS"/>
            </a:endParaRPr>
          </a:p>
        </p:txBody>
      </p:sp>
      <p:sp>
        <p:nvSpPr>
          <p:cNvPr id="281" name="object 237"/>
          <p:cNvSpPr txBox="1"/>
          <p:nvPr/>
        </p:nvSpPr>
        <p:spPr>
          <a:xfrm>
            <a:off x="5994772" y="4673883"/>
            <a:ext cx="22155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15" dirty="0">
                <a:solidFill>
                  <a:srgbClr val="4A4A49"/>
                </a:solidFill>
                <a:latin typeface="Arial Unicode MS"/>
                <a:cs typeface="Arial Unicode MS"/>
              </a:rPr>
              <a:t>15</a:t>
            </a:r>
            <a:endParaRPr sz="1100" b="1" dirty="0">
              <a:latin typeface="Arial Unicode MS"/>
              <a:cs typeface="Arial Unicode MS"/>
            </a:endParaRPr>
          </a:p>
        </p:txBody>
      </p:sp>
      <p:sp>
        <p:nvSpPr>
          <p:cNvPr id="282" name="object 238"/>
          <p:cNvSpPr/>
          <p:nvPr/>
        </p:nvSpPr>
        <p:spPr>
          <a:xfrm>
            <a:off x="6407106" y="5836813"/>
            <a:ext cx="3354070" cy="0"/>
          </a:xfrm>
          <a:custGeom>
            <a:avLst/>
            <a:gdLst/>
            <a:ahLst/>
            <a:cxnLst/>
            <a:rect l="l" t="t" r="r" b="b"/>
            <a:pathLst>
              <a:path w="3354070">
                <a:moveTo>
                  <a:pt x="0" y="0"/>
                </a:moveTo>
                <a:lnTo>
                  <a:pt x="3353650" y="0"/>
                </a:lnTo>
              </a:path>
            </a:pathLst>
          </a:custGeom>
          <a:ln w="10160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3" name="object 239"/>
          <p:cNvSpPr/>
          <p:nvPr/>
        </p:nvSpPr>
        <p:spPr>
          <a:xfrm>
            <a:off x="6407106" y="5278859"/>
            <a:ext cx="3354070" cy="0"/>
          </a:xfrm>
          <a:custGeom>
            <a:avLst/>
            <a:gdLst/>
            <a:ahLst/>
            <a:cxnLst/>
            <a:rect l="l" t="t" r="r" b="b"/>
            <a:pathLst>
              <a:path w="3354070">
                <a:moveTo>
                  <a:pt x="0" y="0"/>
                </a:moveTo>
                <a:lnTo>
                  <a:pt x="3353650" y="0"/>
                </a:lnTo>
              </a:path>
            </a:pathLst>
          </a:custGeom>
          <a:ln w="10160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4" name="object 240"/>
          <p:cNvSpPr/>
          <p:nvPr/>
        </p:nvSpPr>
        <p:spPr>
          <a:xfrm>
            <a:off x="6363600" y="4878495"/>
            <a:ext cx="3354070" cy="0"/>
          </a:xfrm>
          <a:custGeom>
            <a:avLst/>
            <a:gdLst/>
            <a:ahLst/>
            <a:cxnLst/>
            <a:rect l="l" t="t" r="r" b="b"/>
            <a:pathLst>
              <a:path w="3354070">
                <a:moveTo>
                  <a:pt x="0" y="0"/>
                </a:moveTo>
                <a:lnTo>
                  <a:pt x="3353650" y="0"/>
                </a:lnTo>
              </a:path>
            </a:pathLst>
          </a:custGeom>
          <a:ln w="10160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5" name="object 241"/>
          <p:cNvSpPr/>
          <p:nvPr/>
        </p:nvSpPr>
        <p:spPr>
          <a:xfrm rot="15797553">
            <a:off x="8896432" y="5779472"/>
            <a:ext cx="282241" cy="760126"/>
          </a:xfrm>
          <a:custGeom>
            <a:avLst/>
            <a:gdLst/>
            <a:ahLst/>
            <a:cxnLst/>
            <a:rect l="l" t="t" r="r" b="b"/>
            <a:pathLst>
              <a:path w="850265" h="907414">
                <a:moveTo>
                  <a:pt x="850176" y="0"/>
                </a:moveTo>
                <a:lnTo>
                  <a:pt x="0" y="907021"/>
                </a:lnTo>
              </a:path>
            </a:pathLst>
          </a:custGeom>
          <a:ln w="10160">
            <a:solidFill>
              <a:srgbClr val="E7392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6" name="object 242"/>
          <p:cNvSpPr/>
          <p:nvPr/>
        </p:nvSpPr>
        <p:spPr>
          <a:xfrm>
            <a:off x="6718124" y="5121838"/>
            <a:ext cx="952623" cy="579968"/>
          </a:xfrm>
          <a:custGeom>
            <a:avLst/>
            <a:gdLst/>
            <a:ahLst/>
            <a:cxnLst/>
            <a:rect l="l" t="t" r="r" b="b"/>
            <a:pathLst>
              <a:path w="850265" h="680720">
                <a:moveTo>
                  <a:pt x="850176" y="680262"/>
                </a:moveTo>
                <a:lnTo>
                  <a:pt x="0" y="0"/>
                </a:lnTo>
              </a:path>
            </a:pathLst>
          </a:custGeom>
          <a:ln w="10160">
            <a:solidFill>
              <a:srgbClr val="E7392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7" name="object 243"/>
          <p:cNvSpPr/>
          <p:nvPr/>
        </p:nvSpPr>
        <p:spPr>
          <a:xfrm>
            <a:off x="7731628" y="5732966"/>
            <a:ext cx="833210" cy="296482"/>
          </a:xfrm>
          <a:custGeom>
            <a:avLst/>
            <a:gdLst/>
            <a:ahLst/>
            <a:cxnLst/>
            <a:rect l="l" t="t" r="r" b="b"/>
            <a:pathLst>
              <a:path w="850265" h="340360">
                <a:moveTo>
                  <a:pt x="850176" y="340131"/>
                </a:moveTo>
                <a:lnTo>
                  <a:pt x="0" y="0"/>
                </a:lnTo>
              </a:path>
            </a:pathLst>
          </a:custGeom>
          <a:ln w="10160">
            <a:solidFill>
              <a:srgbClr val="E7392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8" name="object 244"/>
          <p:cNvSpPr/>
          <p:nvPr/>
        </p:nvSpPr>
        <p:spPr>
          <a:xfrm>
            <a:off x="6657163" y="5052941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0" y="0"/>
                </a:moveTo>
                <a:lnTo>
                  <a:pt x="60960" y="0"/>
                </a:lnTo>
                <a:lnTo>
                  <a:pt x="60960" y="60959"/>
                </a:lnTo>
                <a:lnTo>
                  <a:pt x="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E7392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9" name="object 245"/>
          <p:cNvSpPr/>
          <p:nvPr/>
        </p:nvSpPr>
        <p:spPr>
          <a:xfrm>
            <a:off x="8564837" y="6020316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0" y="0"/>
                </a:moveTo>
                <a:lnTo>
                  <a:pt x="60959" y="0"/>
                </a:lnTo>
                <a:lnTo>
                  <a:pt x="60959" y="60960"/>
                </a:lnTo>
                <a:lnTo>
                  <a:pt x="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E7392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0" name="object 246"/>
          <p:cNvSpPr/>
          <p:nvPr/>
        </p:nvSpPr>
        <p:spPr>
          <a:xfrm>
            <a:off x="7701147" y="5701805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0" y="0"/>
                </a:moveTo>
                <a:lnTo>
                  <a:pt x="60959" y="0"/>
                </a:lnTo>
                <a:lnTo>
                  <a:pt x="60959" y="60960"/>
                </a:lnTo>
                <a:lnTo>
                  <a:pt x="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E7392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1" name="object 247"/>
          <p:cNvSpPr/>
          <p:nvPr/>
        </p:nvSpPr>
        <p:spPr>
          <a:xfrm>
            <a:off x="9431497" y="622833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0" y="0"/>
                </a:moveTo>
                <a:lnTo>
                  <a:pt x="60959" y="0"/>
                </a:lnTo>
                <a:lnTo>
                  <a:pt x="60959" y="60959"/>
                </a:lnTo>
                <a:lnTo>
                  <a:pt x="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E7392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2" name="object 248"/>
          <p:cNvSpPr txBox="1"/>
          <p:nvPr/>
        </p:nvSpPr>
        <p:spPr>
          <a:xfrm>
            <a:off x="9256774" y="6433002"/>
            <a:ext cx="41040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b="1" spc="5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2019</a:t>
            </a:r>
            <a:endParaRPr sz="1200" b="1" dirty="0">
              <a:latin typeface="Arial Unicode MS"/>
              <a:cs typeface="Arial Unicode MS"/>
            </a:endParaRPr>
          </a:p>
        </p:txBody>
      </p:sp>
      <p:sp>
        <p:nvSpPr>
          <p:cNvPr id="293" name="object 249"/>
          <p:cNvSpPr txBox="1"/>
          <p:nvPr/>
        </p:nvSpPr>
        <p:spPr>
          <a:xfrm>
            <a:off x="8403670" y="6433002"/>
            <a:ext cx="44079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b="1" spc="5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2018</a:t>
            </a:r>
            <a:endParaRPr sz="1200" b="1" dirty="0">
              <a:latin typeface="Arial Unicode MS"/>
              <a:cs typeface="Arial Unicode MS"/>
            </a:endParaRPr>
          </a:p>
        </p:txBody>
      </p:sp>
      <p:sp>
        <p:nvSpPr>
          <p:cNvPr id="294" name="object 250"/>
          <p:cNvSpPr txBox="1"/>
          <p:nvPr/>
        </p:nvSpPr>
        <p:spPr>
          <a:xfrm>
            <a:off x="7515758" y="6433002"/>
            <a:ext cx="35750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b="1" spc="5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2017</a:t>
            </a:r>
            <a:endParaRPr sz="1200" b="1" dirty="0">
              <a:latin typeface="Arial Unicode MS"/>
              <a:cs typeface="Arial Unicode MS"/>
            </a:endParaRPr>
          </a:p>
        </p:txBody>
      </p:sp>
      <p:sp>
        <p:nvSpPr>
          <p:cNvPr id="295" name="object 251"/>
          <p:cNvSpPr txBox="1"/>
          <p:nvPr/>
        </p:nvSpPr>
        <p:spPr>
          <a:xfrm>
            <a:off x="6549222" y="6423360"/>
            <a:ext cx="46291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5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201</a:t>
            </a:r>
            <a:r>
              <a:rPr lang="ru-RU" sz="1200" b="1" spc="5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6</a:t>
            </a:r>
            <a:endParaRPr sz="1200" b="1" dirty="0">
              <a:latin typeface="Arial Unicode MS"/>
              <a:cs typeface="Arial Unicode MS"/>
            </a:endParaRPr>
          </a:p>
        </p:txBody>
      </p:sp>
      <p:sp>
        <p:nvSpPr>
          <p:cNvPr id="297" name="object 253"/>
          <p:cNvSpPr txBox="1"/>
          <p:nvPr/>
        </p:nvSpPr>
        <p:spPr>
          <a:xfrm>
            <a:off x="6511465" y="4803981"/>
            <a:ext cx="43833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30" dirty="0">
                <a:solidFill>
                  <a:srgbClr val="E73927"/>
                </a:solidFill>
                <a:latin typeface="Arial"/>
                <a:cs typeface="Arial"/>
              </a:rPr>
              <a:t>12%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98" name="object 254"/>
          <p:cNvSpPr txBox="1"/>
          <p:nvPr/>
        </p:nvSpPr>
        <p:spPr>
          <a:xfrm>
            <a:off x="7684580" y="5394393"/>
            <a:ext cx="33626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35" dirty="0">
                <a:solidFill>
                  <a:srgbClr val="E73927"/>
                </a:solidFill>
                <a:latin typeface="Arial"/>
                <a:cs typeface="Arial"/>
              </a:rPr>
              <a:t>6%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99" name="object 255"/>
          <p:cNvSpPr txBox="1"/>
          <p:nvPr/>
        </p:nvSpPr>
        <p:spPr>
          <a:xfrm>
            <a:off x="8564837" y="5757770"/>
            <a:ext cx="41040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35" dirty="0">
                <a:solidFill>
                  <a:srgbClr val="E73927"/>
                </a:solidFill>
                <a:latin typeface="Arial"/>
                <a:cs typeface="Arial"/>
              </a:rPr>
              <a:t>3%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00" name="object 256"/>
          <p:cNvSpPr txBox="1"/>
          <p:nvPr/>
        </p:nvSpPr>
        <p:spPr>
          <a:xfrm>
            <a:off x="7088051" y="4251616"/>
            <a:ext cx="199218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10" dirty="0">
                <a:solidFill>
                  <a:srgbClr val="002060"/>
                </a:solidFill>
                <a:latin typeface="Arial Narrow"/>
                <a:cs typeface="Arial Narrow"/>
              </a:rPr>
              <a:t>ТЕКУЧЕСТЬ</a:t>
            </a:r>
            <a:r>
              <a:rPr sz="1600" b="1" spc="5" dirty="0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sz="1600" b="1" spc="10" dirty="0" smtClean="0">
                <a:solidFill>
                  <a:srgbClr val="002060"/>
                </a:solidFill>
                <a:latin typeface="Arial Narrow"/>
                <a:cs typeface="Arial Narrow"/>
              </a:rPr>
              <a:t>КАДРОВ</a:t>
            </a:r>
            <a:r>
              <a:rPr sz="1600" b="1" spc="5" dirty="0" smtClean="0">
                <a:solidFill>
                  <a:srgbClr val="002060"/>
                </a:solidFill>
                <a:latin typeface="Arial Narrow"/>
                <a:cs typeface="Arial Narrow"/>
              </a:rPr>
              <a:t> </a:t>
            </a:r>
            <a:r>
              <a:rPr sz="1600" b="1" spc="15" dirty="0">
                <a:solidFill>
                  <a:srgbClr val="002060"/>
                </a:solidFill>
                <a:latin typeface="Arial Narrow"/>
                <a:cs typeface="Arial Narrow"/>
              </a:rPr>
              <a:t>%</a:t>
            </a:r>
            <a:endParaRPr sz="1600" b="1" dirty="0">
              <a:solidFill>
                <a:srgbClr val="002060"/>
              </a:solidFill>
              <a:latin typeface="Arial Narrow"/>
              <a:cs typeface="Arial Narrow"/>
            </a:endParaRPr>
          </a:p>
        </p:txBody>
      </p:sp>
      <p:sp>
        <p:nvSpPr>
          <p:cNvPr id="301" name="object 255"/>
          <p:cNvSpPr txBox="1"/>
          <p:nvPr/>
        </p:nvSpPr>
        <p:spPr>
          <a:xfrm>
            <a:off x="9360858" y="5920831"/>
            <a:ext cx="41040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400" b="1" spc="35" dirty="0" smtClean="0">
                <a:solidFill>
                  <a:srgbClr val="E73927"/>
                </a:solidFill>
                <a:latin typeface="Arial"/>
                <a:cs typeface="Arial"/>
              </a:rPr>
              <a:t>2</a:t>
            </a:r>
            <a:r>
              <a:rPr sz="1400" b="1" spc="35" dirty="0" smtClean="0">
                <a:solidFill>
                  <a:srgbClr val="E73927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03" name="object 214"/>
          <p:cNvSpPr/>
          <p:nvPr/>
        </p:nvSpPr>
        <p:spPr>
          <a:xfrm>
            <a:off x="1003097" y="4673673"/>
            <a:ext cx="114935" cy="114935"/>
          </a:xfrm>
          <a:custGeom>
            <a:avLst/>
            <a:gdLst/>
            <a:ahLst/>
            <a:cxnLst/>
            <a:rect l="l" t="t" r="r" b="b"/>
            <a:pathLst>
              <a:path w="114935" h="114935">
                <a:moveTo>
                  <a:pt x="114757" y="114731"/>
                </a:moveTo>
                <a:lnTo>
                  <a:pt x="0" y="114731"/>
                </a:lnTo>
                <a:lnTo>
                  <a:pt x="0" y="0"/>
                </a:lnTo>
                <a:lnTo>
                  <a:pt x="114757" y="0"/>
                </a:lnTo>
                <a:lnTo>
                  <a:pt x="114757" y="114731"/>
                </a:lnTo>
                <a:close/>
              </a:path>
            </a:pathLst>
          </a:custGeom>
          <a:solidFill>
            <a:srgbClr val="E7392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6" name="object 231"/>
          <p:cNvSpPr txBox="1"/>
          <p:nvPr/>
        </p:nvSpPr>
        <p:spPr>
          <a:xfrm>
            <a:off x="3260899" y="4650093"/>
            <a:ext cx="216456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b="1" spc="-10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Коммунальная сфера </a:t>
            </a:r>
            <a:r>
              <a:rPr lang="ru-RU" sz="1000" b="1" spc="-10" dirty="0" err="1" smtClean="0">
                <a:solidFill>
                  <a:srgbClr val="4A4A49"/>
                </a:solidFill>
                <a:latin typeface="Arial Unicode MS"/>
                <a:cs typeface="Arial Unicode MS"/>
              </a:rPr>
              <a:t>г.Нур</a:t>
            </a:r>
            <a:r>
              <a:rPr lang="ru-RU" sz="1000" b="1" spc="-10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-Султан</a:t>
            </a:r>
            <a:endParaRPr sz="1000" b="1" dirty="0">
              <a:latin typeface="Arial Unicode MS"/>
              <a:cs typeface="Arial Unicode MS"/>
            </a:endParaRPr>
          </a:p>
        </p:txBody>
      </p:sp>
      <p:sp>
        <p:nvSpPr>
          <p:cNvPr id="296" name="object 261"/>
          <p:cNvSpPr txBox="1"/>
          <p:nvPr/>
        </p:nvSpPr>
        <p:spPr>
          <a:xfrm>
            <a:off x="942042" y="6159826"/>
            <a:ext cx="481183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0000"/>
              </a:lnSpc>
            </a:pPr>
            <a:r>
              <a:rPr lang="ru-RU" sz="1400" b="1" spc="45" dirty="0" smtClean="0">
                <a:solidFill>
                  <a:srgbClr val="4A4A49"/>
                </a:solidFill>
                <a:latin typeface="Arial"/>
                <a:cs typeface="Arial"/>
              </a:rPr>
              <a:t>В 2019 году текучесть </a:t>
            </a:r>
            <a:r>
              <a:rPr sz="1400" b="1" spc="40" dirty="0" err="1" smtClean="0">
                <a:solidFill>
                  <a:srgbClr val="4A4A49"/>
                </a:solidFill>
                <a:latin typeface="Arial"/>
                <a:cs typeface="Arial"/>
              </a:rPr>
              <a:t>кад</a:t>
            </a:r>
            <a:r>
              <a:rPr lang="ru-RU" sz="1400" b="1" spc="40" dirty="0" smtClean="0">
                <a:solidFill>
                  <a:srgbClr val="4A4A49"/>
                </a:solidFill>
                <a:latin typeface="Arial"/>
                <a:cs typeface="Arial"/>
              </a:rPr>
              <a:t>ров</a:t>
            </a:r>
            <a:r>
              <a:rPr sz="1400" b="1" spc="-20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lang="ru-RU" sz="1400" b="1" spc="15" dirty="0" smtClean="0">
                <a:solidFill>
                  <a:srgbClr val="4A4A49"/>
                </a:solidFill>
                <a:latin typeface="Arial"/>
                <a:cs typeface="Arial"/>
              </a:rPr>
              <a:t>снижена до 2%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08" name="object 232"/>
          <p:cNvSpPr txBox="1"/>
          <p:nvPr/>
        </p:nvSpPr>
        <p:spPr>
          <a:xfrm>
            <a:off x="426452" y="5282579"/>
            <a:ext cx="5278807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algn="ctr">
              <a:lnSpc>
                <a:spcPct val="100000"/>
              </a:lnSpc>
            </a:pPr>
            <a:r>
              <a:rPr sz="1300" b="1" spc="20" dirty="0" err="1" smtClean="0">
                <a:solidFill>
                  <a:srgbClr val="4A4A49"/>
                </a:solidFill>
                <a:latin typeface="Arial"/>
                <a:cs typeface="Arial"/>
              </a:rPr>
              <a:t>Уровень</a:t>
            </a:r>
            <a:r>
              <a:rPr sz="1300" b="1" spc="-20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300" b="1" spc="35" dirty="0" err="1" smtClean="0">
                <a:solidFill>
                  <a:srgbClr val="4A4A49"/>
                </a:solidFill>
                <a:latin typeface="Arial"/>
                <a:cs typeface="Arial"/>
              </a:rPr>
              <a:t>зарплаты</a:t>
            </a:r>
            <a:r>
              <a:rPr sz="1300" b="1" spc="-20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300" b="1" spc="40" dirty="0" err="1" smtClean="0">
                <a:solidFill>
                  <a:srgbClr val="4A4A49"/>
                </a:solidFill>
                <a:latin typeface="Arial"/>
                <a:cs typeface="Arial"/>
              </a:rPr>
              <a:t>предприятия</a:t>
            </a:r>
            <a:r>
              <a:rPr sz="1300" b="1" spc="-20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300" b="1" spc="50" dirty="0" err="1" smtClean="0">
                <a:solidFill>
                  <a:srgbClr val="4A4A49"/>
                </a:solidFill>
                <a:latin typeface="Arial"/>
                <a:cs typeface="Arial"/>
              </a:rPr>
              <a:t>на</a:t>
            </a:r>
            <a:r>
              <a:rPr sz="1300" b="1" spc="-20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lang="ru-RU" sz="1300" b="1" spc="-20" dirty="0" smtClean="0">
                <a:solidFill>
                  <a:srgbClr val="4A4A49"/>
                </a:solidFill>
                <a:latin typeface="Arial"/>
                <a:cs typeface="Arial"/>
              </a:rPr>
              <a:t>45</a:t>
            </a:r>
            <a:r>
              <a:rPr sz="1300" b="1" spc="-180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300" b="1" spc="5" dirty="0" smtClean="0">
                <a:solidFill>
                  <a:srgbClr val="4A4A49"/>
                </a:solidFill>
                <a:latin typeface="Arial"/>
                <a:cs typeface="Arial"/>
              </a:rPr>
              <a:t>%</a:t>
            </a:r>
            <a:r>
              <a:rPr sz="1300" b="1" spc="-20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300" b="1" spc="70" dirty="0" err="1" smtClean="0">
                <a:solidFill>
                  <a:srgbClr val="4A4A49"/>
                </a:solidFill>
                <a:latin typeface="Arial"/>
                <a:cs typeface="Arial"/>
              </a:rPr>
              <a:t>ниже</a:t>
            </a:r>
            <a:r>
              <a:rPr sz="1300" b="1" spc="70" dirty="0" smtClean="0">
                <a:solidFill>
                  <a:srgbClr val="4A4A49"/>
                </a:solidFill>
                <a:latin typeface="Arial"/>
                <a:cs typeface="Arial"/>
              </a:rPr>
              <a:t>,</a:t>
            </a:r>
            <a:r>
              <a:rPr sz="1300" b="1" spc="-20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300" b="1" spc="65" dirty="0" err="1" smtClean="0">
                <a:solidFill>
                  <a:srgbClr val="4A4A49"/>
                </a:solidFill>
                <a:latin typeface="Arial"/>
                <a:cs typeface="Arial"/>
              </a:rPr>
              <a:t>чем</a:t>
            </a:r>
            <a:r>
              <a:rPr sz="1300" b="1" spc="30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300" b="1" spc="10" dirty="0" err="1" smtClean="0">
                <a:solidFill>
                  <a:srgbClr val="4A4A49"/>
                </a:solidFill>
                <a:latin typeface="Arial"/>
                <a:cs typeface="Arial"/>
              </a:rPr>
              <a:t>средняя</a:t>
            </a:r>
            <a:r>
              <a:rPr sz="1300" b="1" spc="-20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300" b="1" spc="35" dirty="0" err="1" smtClean="0">
                <a:solidFill>
                  <a:srgbClr val="4A4A49"/>
                </a:solidFill>
                <a:latin typeface="Arial"/>
                <a:cs typeface="Arial"/>
              </a:rPr>
              <a:t>зарплата</a:t>
            </a:r>
            <a:r>
              <a:rPr sz="1300" b="1" spc="-20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300" b="1" spc="45" dirty="0" err="1" smtClean="0">
                <a:solidFill>
                  <a:srgbClr val="4A4A49"/>
                </a:solidFill>
                <a:latin typeface="Arial"/>
                <a:cs typeface="Arial"/>
              </a:rPr>
              <a:t>коммунальной</a:t>
            </a:r>
            <a:r>
              <a:rPr sz="1300" b="1" spc="-20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300" b="1" spc="-10" dirty="0" err="1" smtClean="0">
                <a:solidFill>
                  <a:srgbClr val="4A4A49"/>
                </a:solidFill>
                <a:latin typeface="Arial"/>
                <a:cs typeface="Arial"/>
              </a:rPr>
              <a:t>сфер</a:t>
            </a:r>
            <a:r>
              <a:rPr lang="ru-RU" sz="1300" b="1" spc="-10" dirty="0" smtClean="0">
                <a:solidFill>
                  <a:srgbClr val="4A4A49"/>
                </a:solidFill>
                <a:latin typeface="Arial"/>
                <a:cs typeface="Arial"/>
              </a:rPr>
              <a:t>ы</a:t>
            </a:r>
            <a:r>
              <a:rPr sz="1300" b="1" spc="-20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300" b="1" spc="25" dirty="0" err="1" smtClean="0">
                <a:solidFill>
                  <a:srgbClr val="4A4A49"/>
                </a:solidFill>
                <a:latin typeface="Arial"/>
                <a:cs typeface="Arial"/>
              </a:rPr>
              <a:t>города</a:t>
            </a:r>
            <a:endParaRPr sz="13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436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003" cy="75600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62795" y="487311"/>
            <a:ext cx="690880" cy="124460"/>
          </a:xfrm>
          <a:custGeom>
            <a:avLst/>
            <a:gdLst/>
            <a:ahLst/>
            <a:cxnLst/>
            <a:rect l="l" t="t" r="r" b="b"/>
            <a:pathLst>
              <a:path w="690879" h="124459">
                <a:moveTo>
                  <a:pt x="690879" y="0"/>
                </a:moveTo>
                <a:lnTo>
                  <a:pt x="0" y="0"/>
                </a:lnTo>
                <a:lnTo>
                  <a:pt x="0" y="124307"/>
                </a:lnTo>
                <a:lnTo>
                  <a:pt x="690879" y="124307"/>
                </a:lnTo>
                <a:lnTo>
                  <a:pt x="69087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62795" y="578243"/>
            <a:ext cx="705485" cy="33655"/>
          </a:xfrm>
          <a:custGeom>
            <a:avLst/>
            <a:gdLst/>
            <a:ahLst/>
            <a:cxnLst/>
            <a:rect l="l" t="t" r="r" b="b"/>
            <a:pathLst>
              <a:path w="705484" h="33654">
                <a:moveTo>
                  <a:pt x="705281" y="32867"/>
                </a:moveTo>
                <a:lnTo>
                  <a:pt x="698385" y="32867"/>
                </a:lnTo>
                <a:lnTo>
                  <a:pt x="698385" y="33375"/>
                </a:lnTo>
                <a:lnTo>
                  <a:pt x="705281" y="33375"/>
                </a:lnTo>
                <a:lnTo>
                  <a:pt x="705281" y="32867"/>
                </a:lnTo>
                <a:close/>
              </a:path>
              <a:path w="705484" h="33654">
                <a:moveTo>
                  <a:pt x="682942" y="0"/>
                </a:moveTo>
                <a:lnTo>
                  <a:pt x="18910" y="0"/>
                </a:lnTo>
                <a:lnTo>
                  <a:pt x="18910" y="33362"/>
                </a:lnTo>
                <a:lnTo>
                  <a:pt x="682942" y="33362"/>
                </a:lnTo>
                <a:lnTo>
                  <a:pt x="682942" y="0"/>
                </a:lnTo>
                <a:close/>
              </a:path>
              <a:path w="705484" h="33654">
                <a:moveTo>
                  <a:pt x="3467" y="33337"/>
                </a:moveTo>
                <a:lnTo>
                  <a:pt x="0" y="33337"/>
                </a:lnTo>
                <a:lnTo>
                  <a:pt x="3467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54882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69539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79202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79202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2503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79202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2503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2503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97649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62605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41587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94853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3464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979202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79202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79202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92503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92503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92503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76797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8645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8645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28645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262795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262795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262795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28374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26986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28645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28645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28645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0256298" y="467314"/>
            <a:ext cx="130175" cy="148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706F6F"/>
                </a:solidFill>
                <a:latin typeface="Arial Narrow"/>
                <a:cs typeface="Arial Narrow"/>
              </a:rPr>
              <a:t>19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842374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842373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8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846704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0" y="0"/>
                </a:moveTo>
                <a:lnTo>
                  <a:pt x="3833495" y="0"/>
                </a:lnTo>
                <a:lnTo>
                  <a:pt x="3833495" y="91655"/>
                </a:lnTo>
                <a:lnTo>
                  <a:pt x="0" y="91655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83605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673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73760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87917" y="487946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033"/>
                </a:lnTo>
              </a:path>
            </a:pathLst>
          </a:custGeom>
          <a:ln w="9918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73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673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50189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9205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511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7017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11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7017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4573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647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511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7017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4573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47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4573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647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483605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673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83605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673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483605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673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5088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69900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49496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68511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473938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664097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4808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6710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46700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6571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511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7017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511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7017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511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7017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4573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647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4573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647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4573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647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079006" y="246153"/>
            <a:ext cx="710772" cy="4537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34293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34293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362259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308094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362259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30809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334293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334293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62259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62259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08094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0809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39645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30" h="124459">
                <a:moveTo>
                  <a:pt x="925753" y="0"/>
                </a:moveTo>
                <a:lnTo>
                  <a:pt x="0" y="0"/>
                </a:lnTo>
                <a:lnTo>
                  <a:pt x="0" y="124307"/>
                </a:lnTo>
                <a:lnTo>
                  <a:pt x="925753" y="124307"/>
                </a:lnTo>
                <a:lnTo>
                  <a:pt x="925753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939658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89" h="33654">
                <a:moveTo>
                  <a:pt x="910132" y="32867"/>
                </a:moveTo>
                <a:lnTo>
                  <a:pt x="901496" y="32867"/>
                </a:lnTo>
                <a:lnTo>
                  <a:pt x="901496" y="33375"/>
                </a:lnTo>
                <a:lnTo>
                  <a:pt x="910132" y="33375"/>
                </a:lnTo>
                <a:lnTo>
                  <a:pt x="910132" y="32867"/>
                </a:lnTo>
                <a:close/>
              </a:path>
              <a:path w="910589" h="33654">
                <a:moveTo>
                  <a:pt x="882167" y="0"/>
                </a:moveTo>
                <a:lnTo>
                  <a:pt x="23647" y="0"/>
                </a:lnTo>
                <a:lnTo>
                  <a:pt x="23647" y="33362"/>
                </a:lnTo>
                <a:lnTo>
                  <a:pt x="882167" y="33362"/>
                </a:lnTo>
                <a:lnTo>
                  <a:pt x="882167" y="0"/>
                </a:lnTo>
                <a:close/>
              </a:path>
              <a:path w="910589" h="33654">
                <a:moveTo>
                  <a:pt x="4330" y="33337"/>
                </a:moveTo>
                <a:lnTo>
                  <a:pt x="0" y="33337"/>
                </a:lnTo>
                <a:lnTo>
                  <a:pt x="4330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44800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859452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86910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86910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81495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86910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81495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81495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86640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85251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831494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838443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824558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86910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86910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86910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1495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81495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81495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953652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96330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9633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9633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939658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939658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939658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96059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94671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96330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9633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9633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35762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35762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35762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35762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375924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38557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38557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3314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38557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3314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3314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35762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35762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35762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3828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3689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3479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35491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3410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38557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38557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38557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3314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314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314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082195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80" h="83820">
                <a:moveTo>
                  <a:pt x="14820" y="0"/>
                </a:moveTo>
                <a:lnTo>
                  <a:pt x="2527" y="0"/>
                </a:lnTo>
                <a:lnTo>
                  <a:pt x="0" y="2539"/>
                </a:lnTo>
                <a:lnTo>
                  <a:pt x="0" y="80810"/>
                </a:lnTo>
                <a:lnTo>
                  <a:pt x="2527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032086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18763" y="2276"/>
                </a:lnTo>
                <a:lnTo>
                  <a:pt x="7629" y="8815"/>
                </a:lnTo>
                <a:lnTo>
                  <a:pt x="0" y="15900"/>
                </a:lnTo>
                <a:lnTo>
                  <a:pt x="117347" y="15900"/>
                </a:lnTo>
                <a:lnTo>
                  <a:pt x="110921" y="9893"/>
                </a:lnTo>
                <a:lnTo>
                  <a:pt x="100065" y="2860"/>
                </a:lnTo>
                <a:lnTo>
                  <a:pt x="87456" y="35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027756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60" h="145415">
                <a:moveTo>
                  <a:pt x="124091" y="0"/>
                </a:moveTo>
                <a:lnTo>
                  <a:pt x="0" y="0"/>
                </a:lnTo>
                <a:lnTo>
                  <a:pt x="0" y="92316"/>
                </a:lnTo>
                <a:lnTo>
                  <a:pt x="16140" y="130125"/>
                </a:lnTo>
                <a:lnTo>
                  <a:pt x="124091" y="144805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27756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1750" y="0"/>
                </a:moveTo>
                <a:lnTo>
                  <a:pt x="0" y="0"/>
                </a:lnTo>
                <a:lnTo>
                  <a:pt x="0" y="48564"/>
                </a:lnTo>
                <a:lnTo>
                  <a:pt x="7046" y="90293"/>
                </a:lnTo>
                <a:lnTo>
                  <a:pt x="38071" y="108897"/>
                </a:lnTo>
                <a:lnTo>
                  <a:pt x="33398" y="97011"/>
                </a:lnTo>
                <a:lnTo>
                  <a:pt x="31750" y="83921"/>
                </a:lnTo>
                <a:lnTo>
                  <a:pt x="31750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59501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10" h="165100">
                <a:moveTo>
                  <a:pt x="92341" y="0"/>
                </a:moveTo>
                <a:lnTo>
                  <a:pt x="0" y="0"/>
                </a:lnTo>
                <a:lnTo>
                  <a:pt x="0" y="112204"/>
                </a:lnTo>
                <a:lnTo>
                  <a:pt x="16126" y="150035"/>
                </a:lnTo>
                <a:lnTo>
                  <a:pt x="92341" y="16474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027756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985467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985264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985842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162592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99520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162592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0805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0805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99520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99905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16642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985270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985268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985457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985264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985842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985270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985268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082010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998038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166427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082010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998038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166427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042439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5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042441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5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069296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80" h="59054">
                <a:moveTo>
                  <a:pt x="37490" y="0"/>
                </a:moveTo>
                <a:lnTo>
                  <a:pt x="5651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490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084515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70">
                <a:moveTo>
                  <a:pt x="0" y="0"/>
                </a:moveTo>
                <a:lnTo>
                  <a:pt x="0" y="1181"/>
                </a:lnTo>
                <a:lnTo>
                  <a:pt x="939" y="495"/>
                </a:lnTo>
                <a:lnTo>
                  <a:pt x="2095" y="88"/>
                </a:lnTo>
                <a:lnTo>
                  <a:pt x="8559" y="8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084513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89" h="26035">
                <a:moveTo>
                  <a:pt x="8559" y="0"/>
                </a:moveTo>
                <a:lnTo>
                  <a:pt x="2095" y="0"/>
                </a:lnTo>
                <a:lnTo>
                  <a:pt x="939" y="406"/>
                </a:lnTo>
                <a:lnTo>
                  <a:pt x="0" y="1092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084515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084515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8559" y="0"/>
                </a:moveTo>
                <a:lnTo>
                  <a:pt x="0" y="0"/>
                </a:lnTo>
                <a:lnTo>
                  <a:pt x="0" y="22669"/>
                </a:lnTo>
                <a:lnTo>
                  <a:pt x="939" y="23355"/>
                </a:lnTo>
                <a:lnTo>
                  <a:pt x="2095" y="23761"/>
                </a:lnTo>
                <a:lnTo>
                  <a:pt x="8559" y="23761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05779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001724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26" y="0"/>
                </a:moveTo>
                <a:lnTo>
                  <a:pt x="5422" y="0"/>
                </a:lnTo>
                <a:lnTo>
                  <a:pt x="0" y="5435"/>
                </a:lnTo>
                <a:lnTo>
                  <a:pt x="0" y="19227"/>
                </a:lnTo>
                <a:lnTo>
                  <a:pt x="5422" y="24663"/>
                </a:lnTo>
                <a:lnTo>
                  <a:pt x="172326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26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001722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001717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057798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47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090877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89" h="59054">
                <a:moveTo>
                  <a:pt x="15913" y="0"/>
                </a:moveTo>
                <a:lnTo>
                  <a:pt x="0" y="0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5651"/>
                </a:lnTo>
                <a:lnTo>
                  <a:pt x="15913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717984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450449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455552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722068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5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449057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452311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722582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457421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458808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705390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0" y="7118667"/>
            <a:ext cx="10692003" cy="4413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4" name="object 214"/>
          <p:cNvSpPr txBox="1"/>
          <p:nvPr/>
        </p:nvSpPr>
        <p:spPr>
          <a:xfrm>
            <a:off x="710900" y="400668"/>
            <a:ext cx="789305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0000"/>
              </a:lnSpc>
            </a:pPr>
            <a:r>
              <a:rPr sz="900" dirty="0">
                <a:solidFill>
                  <a:srgbClr val="4672A5"/>
                </a:solidFill>
                <a:latin typeface="Arial Narrow"/>
                <a:cs typeface="Arial Narrow"/>
              </a:rPr>
              <a:t>ФИНАНСОВАЯ ДЕЯТЕЛЬНОСТЬ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15" name="object 215"/>
          <p:cNvSpPr txBox="1"/>
          <p:nvPr/>
        </p:nvSpPr>
        <p:spPr>
          <a:xfrm>
            <a:off x="2480031" y="1047508"/>
            <a:ext cx="6167755" cy="374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004982"/>
                </a:solidFill>
                <a:latin typeface="Arial Narrow"/>
                <a:cs typeface="Arial Narrow"/>
              </a:rPr>
              <a:t>НАЛОГОВЫЕ ПЛАТЕЖИ В БЮДЖЕТ, МЛН. ТЕНГЕ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216" name="object 216"/>
          <p:cNvSpPr/>
          <p:nvPr/>
        </p:nvSpPr>
        <p:spPr>
          <a:xfrm>
            <a:off x="1171803" y="2108758"/>
            <a:ext cx="4680585" cy="432434"/>
          </a:xfrm>
          <a:custGeom>
            <a:avLst/>
            <a:gdLst/>
            <a:ahLst/>
            <a:cxnLst/>
            <a:rect l="l" t="t" r="r" b="b"/>
            <a:pathLst>
              <a:path w="4680585" h="432435">
                <a:moveTo>
                  <a:pt x="4680000" y="0"/>
                </a:moveTo>
                <a:lnTo>
                  <a:pt x="0" y="0"/>
                </a:lnTo>
                <a:lnTo>
                  <a:pt x="0" y="432003"/>
                </a:lnTo>
                <a:lnTo>
                  <a:pt x="4680000" y="432003"/>
                </a:lnTo>
                <a:lnTo>
                  <a:pt x="4680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5851804" y="2108758"/>
            <a:ext cx="1368425" cy="432434"/>
          </a:xfrm>
          <a:custGeom>
            <a:avLst/>
            <a:gdLst/>
            <a:ahLst/>
            <a:cxnLst/>
            <a:rect l="l" t="t" r="r" b="b"/>
            <a:pathLst>
              <a:path w="1368425" h="432435">
                <a:moveTo>
                  <a:pt x="1367993" y="0"/>
                </a:moveTo>
                <a:lnTo>
                  <a:pt x="0" y="0"/>
                </a:lnTo>
                <a:lnTo>
                  <a:pt x="0" y="432003"/>
                </a:lnTo>
                <a:lnTo>
                  <a:pt x="1367993" y="432003"/>
                </a:lnTo>
                <a:lnTo>
                  <a:pt x="13679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219810" y="2108758"/>
            <a:ext cx="1368425" cy="432434"/>
          </a:xfrm>
          <a:custGeom>
            <a:avLst/>
            <a:gdLst/>
            <a:ahLst/>
            <a:cxnLst/>
            <a:rect l="l" t="t" r="r" b="b"/>
            <a:pathLst>
              <a:path w="1368425" h="432435">
                <a:moveTo>
                  <a:pt x="1367993" y="0"/>
                </a:moveTo>
                <a:lnTo>
                  <a:pt x="0" y="0"/>
                </a:lnTo>
                <a:lnTo>
                  <a:pt x="0" y="432003"/>
                </a:lnTo>
                <a:lnTo>
                  <a:pt x="1367993" y="432003"/>
                </a:lnTo>
                <a:lnTo>
                  <a:pt x="13679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8587803" y="2108758"/>
            <a:ext cx="1368425" cy="432434"/>
          </a:xfrm>
          <a:custGeom>
            <a:avLst/>
            <a:gdLst/>
            <a:ahLst/>
            <a:cxnLst/>
            <a:rect l="l" t="t" r="r" b="b"/>
            <a:pathLst>
              <a:path w="1368425" h="432435">
                <a:moveTo>
                  <a:pt x="1368005" y="0"/>
                </a:moveTo>
                <a:lnTo>
                  <a:pt x="0" y="0"/>
                </a:lnTo>
                <a:lnTo>
                  <a:pt x="0" y="432003"/>
                </a:lnTo>
                <a:lnTo>
                  <a:pt x="1368005" y="432003"/>
                </a:lnTo>
                <a:lnTo>
                  <a:pt x="13680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171803" y="2972752"/>
            <a:ext cx="4680585" cy="432434"/>
          </a:xfrm>
          <a:custGeom>
            <a:avLst/>
            <a:gdLst/>
            <a:ahLst/>
            <a:cxnLst/>
            <a:rect l="l" t="t" r="r" b="b"/>
            <a:pathLst>
              <a:path w="4680585" h="432435">
                <a:moveTo>
                  <a:pt x="4680000" y="0"/>
                </a:moveTo>
                <a:lnTo>
                  <a:pt x="0" y="0"/>
                </a:lnTo>
                <a:lnTo>
                  <a:pt x="0" y="432003"/>
                </a:lnTo>
                <a:lnTo>
                  <a:pt x="4680000" y="432003"/>
                </a:lnTo>
                <a:lnTo>
                  <a:pt x="4680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5851804" y="2972752"/>
            <a:ext cx="1368425" cy="432434"/>
          </a:xfrm>
          <a:custGeom>
            <a:avLst/>
            <a:gdLst/>
            <a:ahLst/>
            <a:cxnLst/>
            <a:rect l="l" t="t" r="r" b="b"/>
            <a:pathLst>
              <a:path w="1368425" h="432435">
                <a:moveTo>
                  <a:pt x="1367993" y="0"/>
                </a:moveTo>
                <a:lnTo>
                  <a:pt x="0" y="0"/>
                </a:lnTo>
                <a:lnTo>
                  <a:pt x="0" y="432003"/>
                </a:lnTo>
                <a:lnTo>
                  <a:pt x="1367993" y="432003"/>
                </a:lnTo>
                <a:lnTo>
                  <a:pt x="13679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7219810" y="2972752"/>
            <a:ext cx="1368425" cy="432434"/>
          </a:xfrm>
          <a:custGeom>
            <a:avLst/>
            <a:gdLst/>
            <a:ahLst/>
            <a:cxnLst/>
            <a:rect l="l" t="t" r="r" b="b"/>
            <a:pathLst>
              <a:path w="1368425" h="432435">
                <a:moveTo>
                  <a:pt x="1367993" y="0"/>
                </a:moveTo>
                <a:lnTo>
                  <a:pt x="0" y="0"/>
                </a:lnTo>
                <a:lnTo>
                  <a:pt x="0" y="432003"/>
                </a:lnTo>
                <a:lnTo>
                  <a:pt x="1367993" y="432003"/>
                </a:lnTo>
                <a:lnTo>
                  <a:pt x="13679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8587803" y="2972752"/>
            <a:ext cx="1368425" cy="432434"/>
          </a:xfrm>
          <a:custGeom>
            <a:avLst/>
            <a:gdLst/>
            <a:ahLst/>
            <a:cxnLst/>
            <a:rect l="l" t="t" r="r" b="b"/>
            <a:pathLst>
              <a:path w="1368425" h="432435">
                <a:moveTo>
                  <a:pt x="1368005" y="0"/>
                </a:moveTo>
                <a:lnTo>
                  <a:pt x="0" y="0"/>
                </a:lnTo>
                <a:lnTo>
                  <a:pt x="0" y="432003"/>
                </a:lnTo>
                <a:lnTo>
                  <a:pt x="1368005" y="432003"/>
                </a:lnTo>
                <a:lnTo>
                  <a:pt x="13680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1171803" y="3836758"/>
            <a:ext cx="4680585" cy="432434"/>
          </a:xfrm>
          <a:custGeom>
            <a:avLst/>
            <a:gdLst/>
            <a:ahLst/>
            <a:cxnLst/>
            <a:rect l="l" t="t" r="r" b="b"/>
            <a:pathLst>
              <a:path w="4680585" h="432435">
                <a:moveTo>
                  <a:pt x="4680000" y="0"/>
                </a:moveTo>
                <a:lnTo>
                  <a:pt x="0" y="0"/>
                </a:lnTo>
                <a:lnTo>
                  <a:pt x="0" y="432003"/>
                </a:lnTo>
                <a:lnTo>
                  <a:pt x="4680000" y="432003"/>
                </a:lnTo>
                <a:lnTo>
                  <a:pt x="4680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5851804" y="3836758"/>
            <a:ext cx="1368425" cy="432434"/>
          </a:xfrm>
          <a:custGeom>
            <a:avLst/>
            <a:gdLst/>
            <a:ahLst/>
            <a:cxnLst/>
            <a:rect l="l" t="t" r="r" b="b"/>
            <a:pathLst>
              <a:path w="1368425" h="432435">
                <a:moveTo>
                  <a:pt x="1367993" y="0"/>
                </a:moveTo>
                <a:lnTo>
                  <a:pt x="0" y="0"/>
                </a:lnTo>
                <a:lnTo>
                  <a:pt x="0" y="432003"/>
                </a:lnTo>
                <a:lnTo>
                  <a:pt x="1367993" y="432003"/>
                </a:lnTo>
                <a:lnTo>
                  <a:pt x="13679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7219810" y="3836758"/>
            <a:ext cx="1368425" cy="432434"/>
          </a:xfrm>
          <a:custGeom>
            <a:avLst/>
            <a:gdLst/>
            <a:ahLst/>
            <a:cxnLst/>
            <a:rect l="l" t="t" r="r" b="b"/>
            <a:pathLst>
              <a:path w="1368425" h="432435">
                <a:moveTo>
                  <a:pt x="1367993" y="0"/>
                </a:moveTo>
                <a:lnTo>
                  <a:pt x="0" y="0"/>
                </a:lnTo>
                <a:lnTo>
                  <a:pt x="0" y="432003"/>
                </a:lnTo>
                <a:lnTo>
                  <a:pt x="1367993" y="432003"/>
                </a:lnTo>
                <a:lnTo>
                  <a:pt x="13679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8587803" y="3836758"/>
            <a:ext cx="1368425" cy="432434"/>
          </a:xfrm>
          <a:custGeom>
            <a:avLst/>
            <a:gdLst/>
            <a:ahLst/>
            <a:cxnLst/>
            <a:rect l="l" t="t" r="r" b="b"/>
            <a:pathLst>
              <a:path w="1368425" h="432435">
                <a:moveTo>
                  <a:pt x="1368005" y="0"/>
                </a:moveTo>
                <a:lnTo>
                  <a:pt x="0" y="0"/>
                </a:lnTo>
                <a:lnTo>
                  <a:pt x="0" y="432003"/>
                </a:lnTo>
                <a:lnTo>
                  <a:pt x="1368005" y="432003"/>
                </a:lnTo>
                <a:lnTo>
                  <a:pt x="13680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1171803" y="4700752"/>
            <a:ext cx="4680585" cy="432434"/>
          </a:xfrm>
          <a:custGeom>
            <a:avLst/>
            <a:gdLst/>
            <a:ahLst/>
            <a:cxnLst/>
            <a:rect l="l" t="t" r="r" b="b"/>
            <a:pathLst>
              <a:path w="4680585" h="432435">
                <a:moveTo>
                  <a:pt x="4680000" y="0"/>
                </a:moveTo>
                <a:lnTo>
                  <a:pt x="0" y="0"/>
                </a:lnTo>
                <a:lnTo>
                  <a:pt x="0" y="432003"/>
                </a:lnTo>
                <a:lnTo>
                  <a:pt x="4680000" y="432003"/>
                </a:lnTo>
                <a:lnTo>
                  <a:pt x="4680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5851804" y="4700752"/>
            <a:ext cx="1368425" cy="432434"/>
          </a:xfrm>
          <a:custGeom>
            <a:avLst/>
            <a:gdLst/>
            <a:ahLst/>
            <a:cxnLst/>
            <a:rect l="l" t="t" r="r" b="b"/>
            <a:pathLst>
              <a:path w="1368425" h="432435">
                <a:moveTo>
                  <a:pt x="1367993" y="0"/>
                </a:moveTo>
                <a:lnTo>
                  <a:pt x="0" y="0"/>
                </a:lnTo>
                <a:lnTo>
                  <a:pt x="0" y="432003"/>
                </a:lnTo>
                <a:lnTo>
                  <a:pt x="1367993" y="432003"/>
                </a:lnTo>
                <a:lnTo>
                  <a:pt x="13679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7219810" y="4700752"/>
            <a:ext cx="1368425" cy="432434"/>
          </a:xfrm>
          <a:custGeom>
            <a:avLst/>
            <a:gdLst/>
            <a:ahLst/>
            <a:cxnLst/>
            <a:rect l="l" t="t" r="r" b="b"/>
            <a:pathLst>
              <a:path w="1368425" h="432435">
                <a:moveTo>
                  <a:pt x="1367993" y="0"/>
                </a:moveTo>
                <a:lnTo>
                  <a:pt x="0" y="0"/>
                </a:lnTo>
                <a:lnTo>
                  <a:pt x="0" y="432003"/>
                </a:lnTo>
                <a:lnTo>
                  <a:pt x="1367993" y="432003"/>
                </a:lnTo>
                <a:lnTo>
                  <a:pt x="13679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8587803" y="4700752"/>
            <a:ext cx="1368425" cy="432434"/>
          </a:xfrm>
          <a:custGeom>
            <a:avLst/>
            <a:gdLst/>
            <a:ahLst/>
            <a:cxnLst/>
            <a:rect l="l" t="t" r="r" b="b"/>
            <a:pathLst>
              <a:path w="1368425" h="432435">
                <a:moveTo>
                  <a:pt x="1368005" y="0"/>
                </a:moveTo>
                <a:lnTo>
                  <a:pt x="0" y="0"/>
                </a:lnTo>
                <a:lnTo>
                  <a:pt x="0" y="432003"/>
                </a:lnTo>
                <a:lnTo>
                  <a:pt x="1368005" y="432003"/>
                </a:lnTo>
                <a:lnTo>
                  <a:pt x="13680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3" name="object 233"/>
          <p:cNvSpPr txBox="1"/>
          <p:nvPr/>
        </p:nvSpPr>
        <p:spPr>
          <a:xfrm>
            <a:off x="2204053" y="6050681"/>
            <a:ext cx="6744970" cy="259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40" dirty="0">
                <a:solidFill>
                  <a:srgbClr val="004982"/>
                </a:solidFill>
                <a:latin typeface="Arial"/>
                <a:cs typeface="Arial"/>
              </a:rPr>
              <a:t>Все</a:t>
            </a:r>
            <a:r>
              <a:rPr sz="1600" b="1" spc="-30" dirty="0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sz="1600" b="1" spc="70" dirty="0">
                <a:solidFill>
                  <a:srgbClr val="004982"/>
                </a:solidFill>
                <a:latin typeface="Arial"/>
                <a:cs typeface="Arial"/>
              </a:rPr>
              <a:t>налоги</a:t>
            </a:r>
            <a:r>
              <a:rPr sz="1600" b="1" spc="-30" dirty="0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sz="1600" b="1" spc="165" dirty="0">
                <a:solidFill>
                  <a:srgbClr val="004982"/>
                </a:solidFill>
                <a:latin typeface="Arial"/>
                <a:cs typeface="Arial"/>
              </a:rPr>
              <a:t>и</a:t>
            </a:r>
            <a:r>
              <a:rPr sz="1600" b="1" spc="-30" dirty="0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sz="1600" b="1" spc="100" dirty="0">
                <a:solidFill>
                  <a:srgbClr val="004982"/>
                </a:solidFill>
                <a:latin typeface="Arial"/>
                <a:cs typeface="Arial"/>
              </a:rPr>
              <a:t>платежи</a:t>
            </a:r>
            <a:r>
              <a:rPr sz="1600" b="1" spc="-30" dirty="0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sz="1600" b="1" spc="25" dirty="0">
                <a:solidFill>
                  <a:srgbClr val="004982"/>
                </a:solidFill>
                <a:latin typeface="Arial"/>
                <a:cs typeface="Arial"/>
              </a:rPr>
              <a:t>в</a:t>
            </a:r>
            <a:r>
              <a:rPr sz="1600" b="1" spc="-30" dirty="0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sz="1600" b="1" spc="80" dirty="0">
                <a:solidFill>
                  <a:srgbClr val="004982"/>
                </a:solidFill>
                <a:latin typeface="Arial"/>
                <a:cs typeface="Arial"/>
              </a:rPr>
              <a:t>бюджет</a:t>
            </a:r>
            <a:r>
              <a:rPr sz="1600" b="1" spc="-30" dirty="0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sz="1600" b="1" spc="45" dirty="0">
                <a:solidFill>
                  <a:srgbClr val="004982"/>
                </a:solidFill>
                <a:latin typeface="Arial"/>
                <a:cs typeface="Arial"/>
              </a:rPr>
              <a:t>оплачиваются</a:t>
            </a:r>
            <a:r>
              <a:rPr sz="1600" b="1" spc="-30" dirty="0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sz="1600" b="1" spc="45" dirty="0">
                <a:solidFill>
                  <a:srgbClr val="004982"/>
                </a:solidFill>
                <a:latin typeface="Arial"/>
                <a:cs typeface="Arial"/>
              </a:rPr>
              <a:t>своевременно.</a:t>
            </a:r>
            <a:endParaRPr sz="1600" dirty="0">
              <a:latin typeface="Arial"/>
              <a:cs typeface="Arial"/>
            </a:endParaRPr>
          </a:p>
        </p:txBody>
      </p:sp>
      <p:graphicFrame>
        <p:nvGraphicFramePr>
          <p:cNvPr id="232" name="object 2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156104"/>
              </p:ext>
            </p:extLst>
          </p:nvPr>
        </p:nvGraphicFramePr>
        <p:xfrm>
          <a:off x="1165453" y="1670405"/>
          <a:ext cx="8776134" cy="40058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290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23087"/>
              </a:tblGrid>
              <a:tr h="382828"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Наименование</a:t>
                      </a: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платежей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  <a:solidFill>
                      <a:srgbClr val="009FE3"/>
                    </a:solidFill>
                  </a:tcPr>
                </a:tc>
                <a:tc>
                  <a:txBody>
                    <a:bodyPr/>
                    <a:lstStyle/>
                    <a:p>
                      <a:pPr marL="532130" algn="ctr">
                        <a:lnSpc>
                          <a:spcPct val="100000"/>
                        </a:lnSpc>
                      </a:pPr>
                      <a:r>
                        <a:rPr lang="ru-RU" sz="1600" b="1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2018 год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00B6EF"/>
                      </a:solidFill>
                      <a:prstDash val="solid"/>
                    </a:lnT>
                    <a:lnB w="12700" cap="flat" cmpd="sng" algn="ctr">
                      <a:solidFill>
                        <a:srgbClr val="00B6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FE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600" b="1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2019 год</a:t>
                      </a:r>
                      <a:endParaRPr sz="1600" b="1" dirty="0">
                        <a:solidFill>
                          <a:srgbClr val="FFFFFF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00B6EF"/>
                      </a:solidFill>
                      <a:prstDash val="solid"/>
                    </a:lnT>
                    <a:lnB w="12700" cap="flat" cmpd="sng" algn="ctr">
                      <a:solidFill>
                        <a:srgbClr val="00B6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FE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50165" marR="2411095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004982"/>
                          </a:solidFill>
                          <a:latin typeface="Arial"/>
                          <a:cs typeface="Arial"/>
                        </a:rPr>
                        <a:t>Республиканский</a:t>
                      </a:r>
                      <a:r>
                        <a:rPr sz="1600" b="1" spc="-25" dirty="0">
                          <a:solidFill>
                            <a:srgbClr val="00498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solidFill>
                            <a:srgbClr val="004982"/>
                          </a:solidFill>
                          <a:latin typeface="Arial"/>
                          <a:cs typeface="Arial"/>
                        </a:rPr>
                        <a:t>бюджет, </a:t>
                      </a:r>
                      <a:r>
                        <a:rPr lang="ru-RU" sz="1600" b="1" dirty="0" smtClean="0">
                          <a:solidFill>
                            <a:srgbClr val="004982"/>
                          </a:solidFill>
                          <a:latin typeface="Arial"/>
                          <a:cs typeface="Arial"/>
                        </a:rPr>
                        <a:t>                               </a:t>
                      </a:r>
                      <a:r>
                        <a:rPr sz="1600" b="1" dirty="0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в</a:t>
                      </a:r>
                      <a:r>
                        <a:rPr lang="ru-RU" sz="1600" b="1" spc="-25" baseline="0" dirty="0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 err="1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том</a:t>
                      </a:r>
                      <a:r>
                        <a:rPr lang="ru-RU" sz="1600" b="1" dirty="0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 err="1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числе</a:t>
                      </a:r>
                      <a:r>
                        <a:rPr sz="1600" b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: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18490" algn="ctr">
                        <a:lnSpc>
                          <a:spcPct val="100000"/>
                        </a:lnSpc>
                      </a:pPr>
                      <a:r>
                        <a:rPr lang="ru-RU" sz="1600" b="1" dirty="0" smtClean="0">
                          <a:solidFill>
                            <a:srgbClr val="004982"/>
                          </a:solidFill>
                          <a:latin typeface="Arial"/>
                          <a:cs typeface="Arial"/>
                        </a:rPr>
                        <a:t>718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00B6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6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600" b="1" dirty="0" smtClean="0">
                          <a:solidFill>
                            <a:srgbClr val="004982"/>
                          </a:solidFill>
                          <a:latin typeface="Arial"/>
                          <a:ea typeface="+mn-ea"/>
                          <a:cs typeface="Arial"/>
                        </a:rPr>
                        <a:t>749</a:t>
                      </a:r>
                      <a:endParaRPr sz="1600" b="1" dirty="0">
                        <a:solidFill>
                          <a:srgbClr val="004982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00B6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6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1999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600" b="1" i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Налог</a:t>
                      </a:r>
                      <a:r>
                        <a:rPr sz="1600" b="1" i="1" spc="-25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i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на</a:t>
                      </a:r>
                      <a:r>
                        <a:rPr sz="1600" b="1" i="1" spc="-25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i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добавленную</a:t>
                      </a:r>
                      <a:r>
                        <a:rPr sz="1600" b="1" i="1" spc="-25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i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стоимость</a:t>
                      </a:r>
                      <a:endParaRPr sz="1600" i="1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  <a:solidFill>
                      <a:srgbClr val="C9E6FA"/>
                    </a:solidFill>
                  </a:tcPr>
                </a:tc>
                <a:tc>
                  <a:txBody>
                    <a:bodyPr/>
                    <a:lstStyle/>
                    <a:p>
                      <a:pPr marL="618490" algn="ctr">
                        <a:lnSpc>
                          <a:spcPct val="100000"/>
                        </a:lnSpc>
                      </a:pPr>
                      <a:r>
                        <a:rPr lang="ru-RU" sz="1600" b="1" i="1" dirty="0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718</a:t>
                      </a:r>
                      <a:endParaRPr sz="1600" i="1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00B6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6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6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600" b="1" i="1" dirty="0" smtClean="0">
                          <a:solidFill>
                            <a:srgbClr val="4A4A49"/>
                          </a:solidFill>
                          <a:latin typeface="Arial"/>
                          <a:ea typeface="+mn-ea"/>
                          <a:cs typeface="Arial"/>
                        </a:rPr>
                        <a:t>749</a:t>
                      </a:r>
                      <a:endParaRPr sz="1600" b="1" i="1" dirty="0">
                        <a:solidFill>
                          <a:srgbClr val="4A4A4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00B6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6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6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50165" marR="3195955">
                        <a:lnSpc>
                          <a:spcPct val="100000"/>
                        </a:lnSpc>
                      </a:pPr>
                      <a:r>
                        <a:rPr sz="1600" b="1" dirty="0" err="1" smtClean="0">
                          <a:solidFill>
                            <a:srgbClr val="004982"/>
                          </a:solidFill>
                          <a:latin typeface="Arial"/>
                          <a:cs typeface="Arial"/>
                        </a:rPr>
                        <a:t>Местны</a:t>
                      </a:r>
                      <a:r>
                        <a:rPr lang="ru-RU" sz="1600" b="1" dirty="0" smtClean="0">
                          <a:solidFill>
                            <a:srgbClr val="004982"/>
                          </a:solidFill>
                          <a:latin typeface="Arial"/>
                          <a:cs typeface="Arial"/>
                        </a:rPr>
                        <a:t>й</a:t>
                      </a:r>
                      <a:r>
                        <a:rPr sz="1600" b="1" spc="-25" dirty="0" smtClean="0">
                          <a:solidFill>
                            <a:srgbClr val="00498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004982"/>
                          </a:solidFill>
                          <a:latin typeface="Arial"/>
                          <a:cs typeface="Arial"/>
                        </a:rPr>
                        <a:t>бюджет</a:t>
                      </a:r>
                      <a:r>
                        <a:rPr sz="1600" b="1" dirty="0" smtClean="0">
                          <a:solidFill>
                            <a:srgbClr val="004982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lang="ru-RU" sz="1600" b="1" dirty="0" smtClean="0">
                          <a:solidFill>
                            <a:srgbClr val="004982"/>
                          </a:solidFill>
                          <a:latin typeface="Arial"/>
                          <a:cs typeface="Arial"/>
                        </a:rPr>
                        <a:t>                             </a:t>
                      </a:r>
                      <a:r>
                        <a:rPr sz="1600" b="1" dirty="0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в</a:t>
                      </a:r>
                      <a:r>
                        <a:rPr sz="1600" b="1" spc="-25" dirty="0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том</a:t>
                      </a:r>
                      <a:r>
                        <a:rPr sz="1600" b="1" spc="-25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числе: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7680" algn="ctr">
                        <a:lnSpc>
                          <a:spcPct val="100000"/>
                        </a:lnSpc>
                      </a:pPr>
                      <a:r>
                        <a:rPr lang="ru-RU" sz="1600" b="1" dirty="0" smtClean="0">
                          <a:solidFill>
                            <a:srgbClr val="004982"/>
                          </a:solidFill>
                          <a:latin typeface="Arial"/>
                          <a:cs typeface="Arial"/>
                        </a:rPr>
                        <a:t>1502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00B6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6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600" b="1" dirty="0" smtClean="0">
                          <a:solidFill>
                            <a:srgbClr val="004982"/>
                          </a:solidFill>
                          <a:latin typeface="Arial"/>
                          <a:ea typeface="+mn-ea"/>
                          <a:cs typeface="Arial"/>
                        </a:rPr>
                        <a:t>1546</a:t>
                      </a:r>
                      <a:endParaRPr sz="1600" b="1" dirty="0">
                        <a:solidFill>
                          <a:srgbClr val="004982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00B6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6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1999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600" b="1" i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Налог</a:t>
                      </a:r>
                      <a:r>
                        <a:rPr sz="1600" b="1" i="1" spc="-25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i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на</a:t>
                      </a:r>
                      <a:r>
                        <a:rPr sz="1600" b="1" i="1" spc="-25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i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имущество</a:t>
                      </a:r>
                      <a:endParaRPr sz="1600" i="1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  <a:solidFill>
                      <a:srgbClr val="C9E6FA"/>
                    </a:solidFill>
                  </a:tcPr>
                </a:tc>
                <a:tc>
                  <a:txBody>
                    <a:bodyPr/>
                    <a:lstStyle/>
                    <a:p>
                      <a:pPr marL="618490" algn="ctr">
                        <a:lnSpc>
                          <a:spcPct val="100000"/>
                        </a:lnSpc>
                      </a:pPr>
                      <a:r>
                        <a:rPr lang="ru-RU" sz="1600" b="1" i="1" dirty="0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923</a:t>
                      </a:r>
                      <a:endParaRPr sz="1600" i="1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00B6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6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6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600" b="1" i="1" dirty="0" smtClean="0">
                          <a:solidFill>
                            <a:srgbClr val="4A4A49"/>
                          </a:solidFill>
                          <a:latin typeface="Arial"/>
                          <a:ea typeface="+mn-ea"/>
                          <a:cs typeface="Arial"/>
                        </a:rPr>
                        <a:t>966</a:t>
                      </a:r>
                      <a:endParaRPr sz="1600" b="1" i="1" dirty="0">
                        <a:solidFill>
                          <a:srgbClr val="4A4A4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00B6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6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6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</a:pPr>
                      <a:r>
                        <a:rPr sz="1600" b="1" i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Социальный</a:t>
                      </a:r>
                      <a:r>
                        <a:rPr sz="1600" b="1" i="1" spc="-25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i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налог</a:t>
                      </a:r>
                      <a:endParaRPr sz="1600" i="1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17855" algn="ctr">
                        <a:lnSpc>
                          <a:spcPct val="100000"/>
                        </a:lnSpc>
                      </a:pPr>
                      <a:r>
                        <a:rPr lang="ru-RU" sz="1600" b="1" i="1" dirty="0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247</a:t>
                      </a:r>
                      <a:endParaRPr sz="1600" i="1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00B6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6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600" b="1" i="1" dirty="0" smtClean="0">
                          <a:solidFill>
                            <a:srgbClr val="4A4A49"/>
                          </a:solidFill>
                          <a:latin typeface="Arial"/>
                          <a:ea typeface="+mn-ea"/>
                          <a:cs typeface="Arial"/>
                        </a:rPr>
                        <a:t>253</a:t>
                      </a:r>
                      <a:endParaRPr sz="1600" b="1" i="1" dirty="0">
                        <a:solidFill>
                          <a:srgbClr val="4A4A4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00B6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6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1999"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</a:pPr>
                      <a:r>
                        <a:rPr sz="1600" b="1" i="1" dirty="0" err="1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Прочие</a:t>
                      </a:r>
                      <a:r>
                        <a:rPr sz="1600" b="1" i="1" spc="-25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i="1" dirty="0" err="1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налоги</a:t>
                      </a:r>
                      <a:r>
                        <a:rPr lang="ru-RU" sz="1600" b="1" i="1" dirty="0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и платежи</a:t>
                      </a:r>
                      <a:endParaRPr sz="1600" i="1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  <a:solidFill>
                      <a:srgbClr val="C9E6FA"/>
                    </a:solidFill>
                  </a:tcPr>
                </a:tc>
                <a:tc>
                  <a:txBody>
                    <a:bodyPr/>
                    <a:lstStyle/>
                    <a:p>
                      <a:pPr marL="617855" algn="ctr">
                        <a:lnSpc>
                          <a:spcPct val="100000"/>
                        </a:lnSpc>
                      </a:pPr>
                      <a:r>
                        <a:rPr lang="ru-RU" sz="1600" b="1" i="1" dirty="0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107</a:t>
                      </a:r>
                      <a:endParaRPr sz="1600" i="1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00B6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6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6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600" b="1" i="1" dirty="0" smtClean="0">
                          <a:solidFill>
                            <a:srgbClr val="4A4A49"/>
                          </a:solidFill>
                          <a:latin typeface="Arial"/>
                          <a:ea typeface="+mn-ea"/>
                          <a:cs typeface="Arial"/>
                        </a:rPr>
                        <a:t>92</a:t>
                      </a:r>
                      <a:endParaRPr sz="1600" b="1" i="1" dirty="0">
                        <a:solidFill>
                          <a:srgbClr val="4A4A4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00B6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6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6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</a:pPr>
                      <a:r>
                        <a:rPr sz="16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Отчисления</a:t>
                      </a:r>
                      <a:r>
                        <a:rPr sz="1600" b="1" i="0" spc="-2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в</a:t>
                      </a:r>
                      <a:r>
                        <a:rPr sz="1600" b="1" i="0" spc="-2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ГЦВП</a:t>
                      </a:r>
                      <a:endParaRPr sz="160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  <a:p>
                      <a:pPr marL="49530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(социальные</a:t>
                      </a:r>
                      <a:r>
                        <a:rPr sz="1600" b="1" spc="-25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отчисления,</a:t>
                      </a:r>
                      <a:r>
                        <a:rPr sz="1600" b="1" spc="-25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ОСМС,</a:t>
                      </a:r>
                      <a:r>
                        <a:rPr sz="1600" b="1" spc="-25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ОПВ,</a:t>
                      </a:r>
                      <a:r>
                        <a:rPr sz="1600" b="1" spc="-25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ОППВ</a:t>
                      </a:r>
                      <a:r>
                        <a:rPr sz="1600" b="1" dirty="0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)</a:t>
                      </a:r>
                      <a:r>
                        <a:rPr lang="ru-RU" sz="1600" b="1" dirty="0" smtClean="0">
                          <a:solidFill>
                            <a:srgbClr val="4A4A49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17855" algn="ctr">
                        <a:lnSpc>
                          <a:spcPct val="100000"/>
                        </a:lnSpc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225</a:t>
                      </a:r>
                      <a:endParaRPr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00B6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6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ea typeface="+mn-ea"/>
                          <a:cs typeface="Arial"/>
                        </a:rPr>
                        <a:t>235</a:t>
                      </a:r>
                      <a:endParaRPr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00B6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6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31999"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004982"/>
                          </a:solidFill>
                          <a:latin typeface="Arial"/>
                          <a:cs typeface="Arial"/>
                        </a:rPr>
                        <a:t>Итого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00B6EF"/>
                      </a:solidFill>
                      <a:prstDash val="soli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  <a:solidFill>
                      <a:srgbClr val="C9E6FA"/>
                    </a:solidFill>
                  </a:tcPr>
                </a:tc>
                <a:tc>
                  <a:txBody>
                    <a:bodyPr/>
                    <a:lstStyle/>
                    <a:p>
                      <a:pPr marL="487045" algn="ctr">
                        <a:lnSpc>
                          <a:spcPct val="100000"/>
                        </a:lnSpc>
                      </a:pPr>
                      <a:r>
                        <a:rPr lang="ru-RU" sz="1800" b="1" baseline="0" dirty="0" smtClean="0">
                          <a:solidFill>
                            <a:srgbClr val="004982"/>
                          </a:solidFill>
                          <a:latin typeface="Arial"/>
                          <a:cs typeface="Arial"/>
                        </a:rPr>
                        <a:t> 2 220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00B6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  <a:solidFill>
                      <a:srgbClr val="C9E6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800" b="1" dirty="0" smtClean="0">
                          <a:solidFill>
                            <a:srgbClr val="004982"/>
                          </a:solidFill>
                          <a:latin typeface="Arial"/>
                          <a:ea typeface="+mn-ea"/>
                          <a:cs typeface="Arial"/>
                        </a:rPr>
                        <a:t>2 295</a:t>
                      </a:r>
                      <a:endParaRPr sz="1800" b="1" dirty="0">
                        <a:solidFill>
                          <a:srgbClr val="004982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00B6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B6EF"/>
                      </a:solidFill>
                      <a:prstDash val="solid"/>
                    </a:lnB>
                    <a:solidFill>
                      <a:srgbClr val="C9E6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34" name="object 180"/>
          <p:cNvSpPr txBox="1"/>
          <p:nvPr/>
        </p:nvSpPr>
        <p:spPr>
          <a:xfrm>
            <a:off x="6953579" y="482726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54686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839291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36771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4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11803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3833495" y="0"/>
                </a:moveTo>
                <a:lnTo>
                  <a:pt x="0" y="0"/>
                </a:lnTo>
                <a:lnTo>
                  <a:pt x="0" y="91655"/>
                </a:lnTo>
                <a:lnTo>
                  <a:pt x="3833495" y="91655"/>
                </a:lnTo>
                <a:lnTo>
                  <a:pt x="3833495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99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0960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0960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99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99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7" y="0"/>
                </a:moveTo>
                <a:lnTo>
                  <a:pt x="4317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0960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0960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90103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99943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73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83405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73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834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27726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37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73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834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27726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037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227726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37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199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0960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199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0960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199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00960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18315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99299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19703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00687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2180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02790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21111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02095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22499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0348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173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983405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173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9834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173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9834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227726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037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27726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037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227726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037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908802" y="246153"/>
            <a:ext cx="710772" cy="453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3490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3490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7" y="0"/>
                </a:moveTo>
                <a:lnTo>
                  <a:pt x="4317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3228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377025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3228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37702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3490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3490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3228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3228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377025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37702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826591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29" h="124459">
                <a:moveTo>
                  <a:pt x="0" y="0"/>
                </a:moveTo>
                <a:lnTo>
                  <a:pt x="925753" y="0"/>
                </a:lnTo>
                <a:lnTo>
                  <a:pt x="925753" y="124307"/>
                </a:lnTo>
                <a:lnTo>
                  <a:pt x="0" y="124307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842212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90" h="33654">
                <a:moveTo>
                  <a:pt x="8635" y="32867"/>
                </a:moveTo>
                <a:lnTo>
                  <a:pt x="0" y="32867"/>
                </a:lnTo>
                <a:lnTo>
                  <a:pt x="0" y="33375"/>
                </a:lnTo>
                <a:lnTo>
                  <a:pt x="8635" y="33375"/>
                </a:lnTo>
                <a:lnTo>
                  <a:pt x="8635" y="32867"/>
                </a:lnTo>
                <a:close/>
              </a:path>
              <a:path w="910590" h="33654">
                <a:moveTo>
                  <a:pt x="886472" y="0"/>
                </a:moveTo>
                <a:lnTo>
                  <a:pt x="27952" y="0"/>
                </a:lnTo>
                <a:lnTo>
                  <a:pt x="27952" y="33362"/>
                </a:lnTo>
                <a:lnTo>
                  <a:pt x="886472" y="33362"/>
                </a:lnTo>
                <a:lnTo>
                  <a:pt x="886472" y="0"/>
                </a:lnTo>
                <a:close/>
              </a:path>
              <a:path w="910590" h="33654">
                <a:moveTo>
                  <a:pt x="910132" y="33337"/>
                </a:moveTo>
                <a:lnTo>
                  <a:pt x="905802" y="33337"/>
                </a:lnTo>
                <a:lnTo>
                  <a:pt x="910132" y="33337"/>
                </a:lnTo>
                <a:close/>
              </a:path>
              <a:path w="910590" h="33654">
                <a:moveTo>
                  <a:pt x="905814" y="0"/>
                </a:moveTo>
                <a:lnTo>
                  <a:pt x="905802" y="33337"/>
                </a:lnTo>
                <a:lnTo>
                  <a:pt x="905814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847203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832548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815998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815998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87016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815998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87016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87016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82559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839484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860506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853557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86744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815998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815998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815998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87016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87016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87016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738348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721814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721814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72181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748014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748014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748026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73140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74528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721814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721814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72181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325741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325741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325741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325741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316075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299541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299541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3536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299541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3536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3536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325741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325741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325741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3091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32301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344039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33708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35096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299541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299541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299541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3536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3536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3536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592443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79" h="83820">
                <a:moveTo>
                  <a:pt x="14820" y="0"/>
                </a:moveTo>
                <a:lnTo>
                  <a:pt x="2540" y="0"/>
                </a:lnTo>
                <a:lnTo>
                  <a:pt x="0" y="2539"/>
                </a:lnTo>
                <a:lnTo>
                  <a:pt x="0" y="80810"/>
                </a:lnTo>
                <a:lnTo>
                  <a:pt x="2540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542564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29891" y="35"/>
                </a:lnTo>
                <a:lnTo>
                  <a:pt x="17282" y="2860"/>
                </a:lnTo>
                <a:lnTo>
                  <a:pt x="6426" y="9893"/>
                </a:lnTo>
                <a:lnTo>
                  <a:pt x="0" y="15900"/>
                </a:lnTo>
                <a:lnTo>
                  <a:pt x="117347" y="15900"/>
                </a:lnTo>
                <a:lnTo>
                  <a:pt x="109718" y="8815"/>
                </a:lnTo>
                <a:lnTo>
                  <a:pt x="98584" y="2276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540152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59" h="145415">
                <a:moveTo>
                  <a:pt x="124091" y="0"/>
                </a:moveTo>
                <a:lnTo>
                  <a:pt x="0" y="0"/>
                </a:lnTo>
                <a:lnTo>
                  <a:pt x="0" y="144805"/>
                </a:lnTo>
                <a:lnTo>
                  <a:pt x="83756" y="143356"/>
                </a:lnTo>
                <a:lnTo>
                  <a:pt x="116557" y="119378"/>
                </a:lnTo>
                <a:lnTo>
                  <a:pt x="124091" y="92316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626172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8071" y="0"/>
                </a:moveTo>
                <a:lnTo>
                  <a:pt x="6321" y="0"/>
                </a:lnTo>
                <a:lnTo>
                  <a:pt x="6321" y="83921"/>
                </a:lnTo>
                <a:lnTo>
                  <a:pt x="4672" y="97011"/>
                </a:lnTo>
                <a:lnTo>
                  <a:pt x="0" y="108897"/>
                </a:lnTo>
                <a:lnTo>
                  <a:pt x="11923" y="107246"/>
                </a:lnTo>
                <a:lnTo>
                  <a:pt x="22553" y="100715"/>
                </a:lnTo>
                <a:lnTo>
                  <a:pt x="31024" y="90293"/>
                </a:lnTo>
                <a:lnTo>
                  <a:pt x="36469" y="76966"/>
                </a:lnTo>
                <a:lnTo>
                  <a:pt x="38071" y="48564"/>
                </a:lnTo>
                <a:lnTo>
                  <a:pt x="38071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540156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09" h="165100">
                <a:moveTo>
                  <a:pt x="92341" y="0"/>
                </a:moveTo>
                <a:lnTo>
                  <a:pt x="0" y="0"/>
                </a:lnTo>
                <a:lnTo>
                  <a:pt x="0" y="164744"/>
                </a:lnTo>
                <a:lnTo>
                  <a:pt x="52039" y="163285"/>
                </a:lnTo>
                <a:lnTo>
                  <a:pt x="84814" y="139280"/>
                </a:lnTo>
                <a:lnTo>
                  <a:pt x="92341" y="11220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540155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497869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5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497668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498239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50897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6763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50897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591018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591018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6763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68019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51282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497673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497677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497859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5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497668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498239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497673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497677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601242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685214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516812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601242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685214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516812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552747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4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552747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579535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79" h="59054">
                <a:moveTo>
                  <a:pt x="37515" y="0"/>
                </a:moveTo>
                <a:lnTo>
                  <a:pt x="5676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515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598924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90" h="1270">
                <a:moveTo>
                  <a:pt x="8559" y="0"/>
                </a:moveTo>
                <a:lnTo>
                  <a:pt x="0" y="88"/>
                </a:lnTo>
                <a:lnTo>
                  <a:pt x="6464" y="88"/>
                </a:lnTo>
                <a:lnTo>
                  <a:pt x="7619" y="495"/>
                </a:lnTo>
                <a:lnTo>
                  <a:pt x="8559" y="1181"/>
                </a:lnTo>
                <a:lnTo>
                  <a:pt x="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598926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90" h="26035">
                <a:moveTo>
                  <a:pt x="6464" y="0"/>
                </a:moveTo>
                <a:lnTo>
                  <a:pt x="0" y="0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1092"/>
                </a:lnTo>
                <a:lnTo>
                  <a:pt x="7619" y="406"/>
                </a:lnTo>
                <a:lnTo>
                  <a:pt x="6464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605388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598924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8559" y="0"/>
                </a:moveTo>
                <a:lnTo>
                  <a:pt x="0" y="0"/>
                </a:lnTo>
                <a:lnTo>
                  <a:pt x="0" y="23761"/>
                </a:lnTo>
                <a:lnTo>
                  <a:pt x="6464" y="23761"/>
                </a:lnTo>
                <a:lnTo>
                  <a:pt x="7619" y="23355"/>
                </a:lnTo>
                <a:lnTo>
                  <a:pt x="8559" y="22669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568217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40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512513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39" y="0"/>
                </a:moveTo>
                <a:lnTo>
                  <a:pt x="5435" y="0"/>
                </a:lnTo>
                <a:lnTo>
                  <a:pt x="0" y="5435"/>
                </a:lnTo>
                <a:lnTo>
                  <a:pt x="0" y="19227"/>
                </a:lnTo>
                <a:lnTo>
                  <a:pt x="5435" y="24663"/>
                </a:lnTo>
                <a:lnTo>
                  <a:pt x="172339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39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512515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512521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56821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40" h="9525">
                <a:moveTo>
                  <a:pt x="65989" y="0"/>
                </a:moveTo>
                <a:lnTo>
                  <a:pt x="0" y="0"/>
                </a:lnTo>
                <a:lnTo>
                  <a:pt x="14541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579531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90" h="59054">
                <a:moveTo>
                  <a:pt x="21590" y="0"/>
                </a:moveTo>
                <a:lnTo>
                  <a:pt x="5676" y="0"/>
                </a:lnTo>
                <a:lnTo>
                  <a:pt x="0" y="5651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547779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280245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285348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551863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278853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282107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552378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287217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288604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535186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0" y="7118667"/>
            <a:ext cx="10691964" cy="4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20001" y="5810389"/>
            <a:ext cx="230504" cy="169545"/>
          </a:xfrm>
          <a:custGeom>
            <a:avLst/>
            <a:gdLst/>
            <a:ahLst/>
            <a:cxnLst/>
            <a:rect l="l" t="t" r="r" b="b"/>
            <a:pathLst>
              <a:path w="230505" h="169545">
                <a:moveTo>
                  <a:pt x="0" y="169214"/>
                </a:moveTo>
                <a:lnTo>
                  <a:pt x="230403" y="169214"/>
                </a:lnTo>
                <a:lnTo>
                  <a:pt x="230403" y="0"/>
                </a:lnTo>
                <a:lnTo>
                  <a:pt x="0" y="0"/>
                </a:lnTo>
                <a:lnTo>
                  <a:pt x="0" y="169214"/>
                </a:lnTo>
                <a:close/>
              </a:path>
            </a:pathLst>
          </a:custGeom>
          <a:solidFill>
            <a:srgbClr val="FEFD52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3" name="object 183"/>
          <p:cNvSpPr txBox="1"/>
          <p:nvPr/>
        </p:nvSpPr>
        <p:spPr>
          <a:xfrm>
            <a:off x="707270" y="5827205"/>
            <a:ext cx="902335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indent="269875">
              <a:lnSpc>
                <a:spcPct val="100000"/>
              </a:lnSpc>
            </a:pPr>
            <a:r>
              <a:rPr sz="1200" b="1" spc="185" dirty="0">
                <a:solidFill>
                  <a:srgbClr val="4A4A49"/>
                </a:solidFill>
                <a:latin typeface="Arial"/>
                <a:cs typeface="Arial"/>
              </a:rPr>
              <a:t>*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45" dirty="0">
                <a:solidFill>
                  <a:srgbClr val="4A4A49"/>
                </a:solidFill>
                <a:latin typeface="Arial"/>
                <a:cs typeface="Arial"/>
              </a:rPr>
              <a:t>п</a:t>
            </a:r>
            <a:r>
              <a:rPr sz="1200" b="1" spc="55" dirty="0">
                <a:solidFill>
                  <a:srgbClr val="4A4A49"/>
                </a:solidFill>
                <a:latin typeface="Arial"/>
                <a:cs typeface="Arial"/>
              </a:rPr>
              <a:t>редприятие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65" dirty="0">
                <a:solidFill>
                  <a:srgbClr val="4A4A49"/>
                </a:solidFill>
                <a:latin typeface="Arial"/>
                <a:cs typeface="Arial"/>
              </a:rPr>
              <a:t>инициировало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4A4A49"/>
                </a:solidFill>
                <a:latin typeface="Arial"/>
                <a:cs typeface="Arial"/>
              </a:rPr>
              <a:t>в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85" dirty="0">
                <a:solidFill>
                  <a:srgbClr val="4A4A49"/>
                </a:solidFill>
                <a:latin typeface="Arial"/>
                <a:cs typeface="Arial"/>
              </a:rPr>
              <a:t>Аким</a:t>
            </a:r>
            <a:r>
              <a:rPr sz="1200" b="1" spc="55" dirty="0">
                <a:solidFill>
                  <a:srgbClr val="4A4A49"/>
                </a:solidFill>
                <a:latin typeface="Arial"/>
                <a:cs typeface="Arial"/>
              </a:rPr>
              <a:t>ате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5" dirty="0">
                <a:solidFill>
                  <a:srgbClr val="4A4A49"/>
                </a:solidFill>
                <a:latin typeface="Arial"/>
                <a:cs typeface="Arial"/>
              </a:rPr>
              <a:t>вопрос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5" dirty="0">
                <a:solidFill>
                  <a:srgbClr val="4A4A49"/>
                </a:solidFill>
                <a:latin typeface="Arial"/>
                <a:cs typeface="Arial"/>
              </a:rPr>
              <a:t>о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40" dirty="0">
                <a:solidFill>
                  <a:srgbClr val="4A4A49"/>
                </a:solidFill>
                <a:latin typeface="Arial"/>
                <a:cs typeface="Arial"/>
              </a:rPr>
              <a:t>рассмотрении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40" dirty="0">
                <a:solidFill>
                  <a:srgbClr val="4A4A49"/>
                </a:solidFill>
                <a:latin typeface="Arial"/>
                <a:cs typeface="Arial"/>
              </a:rPr>
              <a:t>списания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4A4A49"/>
                </a:solidFill>
                <a:latin typeface="Arial"/>
                <a:cs typeface="Arial"/>
              </a:rPr>
              <a:t>долгов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30" dirty="0">
                <a:solidFill>
                  <a:srgbClr val="4A4A49"/>
                </a:solidFill>
                <a:latin typeface="Arial"/>
                <a:cs typeface="Arial"/>
              </a:rPr>
              <a:t>проблемных</a:t>
            </a:r>
            <a:r>
              <a:rPr sz="1200" b="1" spc="1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55" dirty="0">
                <a:solidFill>
                  <a:srgbClr val="4A4A49"/>
                </a:solidFill>
                <a:latin typeface="Arial"/>
                <a:cs typeface="Arial"/>
              </a:rPr>
              <a:t>юридических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70" dirty="0">
                <a:solidFill>
                  <a:srgbClr val="4A4A49"/>
                </a:solidFill>
                <a:latin typeface="Arial"/>
                <a:cs typeface="Arial"/>
              </a:rPr>
              <a:t>лиц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45" dirty="0">
                <a:solidFill>
                  <a:srgbClr val="4A4A49"/>
                </a:solidFill>
                <a:latin typeface="Arial"/>
                <a:cs typeface="Arial"/>
              </a:rPr>
              <a:t>(обанкротившиеся,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55" dirty="0">
                <a:solidFill>
                  <a:srgbClr val="4A4A49"/>
                </a:solidFill>
                <a:latin typeface="Arial"/>
                <a:cs typeface="Arial"/>
              </a:rPr>
              <a:t>ликвидированные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4A4A49"/>
                </a:solidFill>
                <a:latin typeface="Arial"/>
                <a:cs typeface="Arial"/>
              </a:rPr>
              <a:t>строительные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65" dirty="0">
                <a:solidFill>
                  <a:srgbClr val="4A4A49"/>
                </a:solidFill>
                <a:latin typeface="Arial"/>
                <a:cs typeface="Arial"/>
              </a:rPr>
              <a:t>организации)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60" dirty="0">
                <a:solidFill>
                  <a:srgbClr val="4A4A49"/>
                </a:solidFill>
                <a:latin typeface="Arial"/>
                <a:cs typeface="Arial"/>
              </a:rPr>
              <a:t>на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45" dirty="0">
                <a:solidFill>
                  <a:srgbClr val="4A4A49"/>
                </a:solidFill>
                <a:latin typeface="Arial"/>
                <a:cs typeface="Arial"/>
              </a:rPr>
              <a:t>сумму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4A4A49"/>
                </a:solidFill>
                <a:latin typeface="Arial"/>
                <a:cs typeface="Arial"/>
              </a:rPr>
              <a:t>559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45" dirty="0">
                <a:solidFill>
                  <a:srgbClr val="4A4A49"/>
                </a:solidFill>
                <a:latin typeface="Arial"/>
                <a:cs typeface="Arial"/>
              </a:rPr>
              <a:t>млн.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45" dirty="0">
                <a:solidFill>
                  <a:srgbClr val="4A4A49"/>
                </a:solidFill>
                <a:latin typeface="Arial"/>
                <a:cs typeface="Arial"/>
              </a:rPr>
              <a:t>тенге.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61" name="object 180"/>
          <p:cNvSpPr txBox="1"/>
          <p:nvPr/>
        </p:nvSpPr>
        <p:spPr>
          <a:xfrm>
            <a:off x="1582602" y="477931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362" name="object 184"/>
          <p:cNvSpPr/>
          <p:nvPr/>
        </p:nvSpPr>
        <p:spPr>
          <a:xfrm>
            <a:off x="1474200" y="4701894"/>
            <a:ext cx="7439025" cy="0"/>
          </a:xfrm>
          <a:custGeom>
            <a:avLst/>
            <a:gdLst/>
            <a:ahLst/>
            <a:cxnLst/>
            <a:rect l="l" t="t" r="r" b="b"/>
            <a:pathLst>
              <a:path w="7439659">
                <a:moveTo>
                  <a:pt x="0" y="0"/>
                </a:moveTo>
                <a:lnTo>
                  <a:pt x="7439088" y="0"/>
                </a:lnTo>
              </a:path>
            </a:pathLst>
          </a:custGeom>
          <a:ln w="13970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63" name="object 185"/>
          <p:cNvSpPr txBox="1"/>
          <p:nvPr/>
        </p:nvSpPr>
        <p:spPr>
          <a:xfrm>
            <a:off x="985250" y="4308194"/>
            <a:ext cx="247650" cy="504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R="31115" algn="r">
              <a:lnSpc>
                <a:spcPct val="100000"/>
              </a:lnSpc>
            </a:pPr>
            <a:r>
              <a:rPr sz="900" spc="10">
                <a:solidFill>
                  <a:srgbClr val="4A4A49"/>
                </a:solidFill>
                <a:latin typeface="Arial Unicode MS"/>
                <a:cs typeface="Arial Unicode MS"/>
              </a:rPr>
              <a:t>200</a:t>
            </a:r>
            <a:endParaRPr sz="900">
              <a:latin typeface="Arial Unicode MS"/>
              <a:cs typeface="Arial Unicode MS"/>
            </a:endParaRPr>
          </a:p>
          <a:p>
            <a:pPr>
              <a:lnSpc>
                <a:spcPts val="800"/>
              </a:lnSpc>
              <a:spcBef>
                <a:spcPts val="10"/>
              </a:spcBef>
            </a:pPr>
            <a:endParaRPr sz="800"/>
          </a:p>
          <a:p>
            <a:pPr>
              <a:lnSpc>
                <a:spcPts val="900"/>
              </a:lnSpc>
            </a:pPr>
            <a:endParaRPr sz="900"/>
          </a:p>
          <a:p>
            <a:pPr marR="6350" algn="r">
              <a:lnSpc>
                <a:spcPct val="100000"/>
              </a:lnSpc>
            </a:pPr>
            <a:r>
              <a:rPr sz="900" spc="10">
                <a:solidFill>
                  <a:srgbClr val="4A4A49"/>
                </a:solidFill>
                <a:latin typeface="Arial Unicode MS"/>
                <a:cs typeface="Arial Unicode MS"/>
              </a:rPr>
              <a:t>0</a:t>
            </a:r>
            <a:endParaRPr sz="900">
              <a:latin typeface="Arial Unicode MS"/>
              <a:cs typeface="Arial Unicode MS"/>
            </a:endParaRPr>
          </a:p>
        </p:txBody>
      </p:sp>
      <p:sp>
        <p:nvSpPr>
          <p:cNvPr id="364" name="object 186"/>
          <p:cNvSpPr txBox="1"/>
          <p:nvPr/>
        </p:nvSpPr>
        <p:spPr>
          <a:xfrm>
            <a:off x="985250" y="3954182"/>
            <a:ext cx="222250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900" spc="10">
                <a:solidFill>
                  <a:srgbClr val="4A4A49"/>
                </a:solidFill>
                <a:latin typeface="Arial Unicode MS"/>
                <a:cs typeface="Arial Unicode MS"/>
              </a:rPr>
              <a:t>400</a:t>
            </a:r>
            <a:endParaRPr sz="900">
              <a:latin typeface="Arial Unicode MS"/>
              <a:cs typeface="Arial Unicode MS"/>
            </a:endParaRPr>
          </a:p>
        </p:txBody>
      </p:sp>
      <p:sp>
        <p:nvSpPr>
          <p:cNvPr id="365" name="object 187"/>
          <p:cNvSpPr txBox="1"/>
          <p:nvPr/>
        </p:nvSpPr>
        <p:spPr>
          <a:xfrm>
            <a:off x="997950" y="3598582"/>
            <a:ext cx="222250" cy="1508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900" spc="10">
                <a:solidFill>
                  <a:srgbClr val="4A4A49"/>
                </a:solidFill>
                <a:latin typeface="Arial Unicode MS"/>
                <a:cs typeface="Arial Unicode MS"/>
              </a:rPr>
              <a:t>600</a:t>
            </a:r>
            <a:endParaRPr sz="900">
              <a:latin typeface="Arial Unicode MS"/>
              <a:cs typeface="Arial Unicode MS"/>
            </a:endParaRPr>
          </a:p>
        </p:txBody>
      </p:sp>
      <p:sp>
        <p:nvSpPr>
          <p:cNvPr id="366" name="object 188"/>
          <p:cNvSpPr txBox="1"/>
          <p:nvPr/>
        </p:nvSpPr>
        <p:spPr>
          <a:xfrm>
            <a:off x="1010650" y="3244569"/>
            <a:ext cx="222250" cy="1508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900" spc="10">
                <a:solidFill>
                  <a:srgbClr val="4A4A49"/>
                </a:solidFill>
                <a:latin typeface="Arial Unicode MS"/>
                <a:cs typeface="Arial Unicode MS"/>
              </a:rPr>
              <a:t>800</a:t>
            </a:r>
            <a:endParaRPr sz="900">
              <a:latin typeface="Arial Unicode MS"/>
              <a:cs typeface="Arial Unicode MS"/>
            </a:endParaRPr>
          </a:p>
        </p:txBody>
      </p:sp>
      <p:sp>
        <p:nvSpPr>
          <p:cNvPr id="367" name="object 189"/>
          <p:cNvSpPr txBox="1"/>
          <p:nvPr/>
        </p:nvSpPr>
        <p:spPr>
          <a:xfrm>
            <a:off x="915400" y="2890557"/>
            <a:ext cx="317500" cy="1508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900" spc="10">
                <a:solidFill>
                  <a:srgbClr val="4A4A49"/>
                </a:solidFill>
                <a:latin typeface="Arial Unicode MS"/>
                <a:cs typeface="Arial Unicode MS"/>
              </a:rPr>
              <a:t>1</a:t>
            </a:r>
            <a:r>
              <a:rPr sz="900" spc="-2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900" spc="10">
                <a:solidFill>
                  <a:srgbClr val="4A4A49"/>
                </a:solidFill>
                <a:latin typeface="Arial Unicode MS"/>
                <a:cs typeface="Arial Unicode MS"/>
              </a:rPr>
              <a:t>000</a:t>
            </a:r>
            <a:endParaRPr sz="900">
              <a:latin typeface="Arial Unicode MS"/>
              <a:cs typeface="Arial Unicode MS"/>
            </a:endParaRPr>
          </a:p>
        </p:txBody>
      </p:sp>
      <p:sp>
        <p:nvSpPr>
          <p:cNvPr id="368" name="object 190"/>
          <p:cNvSpPr txBox="1"/>
          <p:nvPr/>
        </p:nvSpPr>
        <p:spPr>
          <a:xfrm>
            <a:off x="915400" y="2536544"/>
            <a:ext cx="317500" cy="1508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900" spc="10">
                <a:solidFill>
                  <a:srgbClr val="4A4A49"/>
                </a:solidFill>
                <a:latin typeface="Arial Unicode MS"/>
                <a:cs typeface="Arial Unicode MS"/>
              </a:rPr>
              <a:t>1</a:t>
            </a:r>
            <a:r>
              <a:rPr sz="900" spc="-2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900" spc="10">
                <a:solidFill>
                  <a:srgbClr val="4A4A49"/>
                </a:solidFill>
                <a:latin typeface="Arial Unicode MS"/>
                <a:cs typeface="Arial Unicode MS"/>
              </a:rPr>
              <a:t>200</a:t>
            </a:r>
            <a:endParaRPr sz="900">
              <a:latin typeface="Arial Unicode MS"/>
              <a:cs typeface="Arial Unicode MS"/>
            </a:endParaRPr>
          </a:p>
        </p:txBody>
      </p:sp>
      <p:sp>
        <p:nvSpPr>
          <p:cNvPr id="369" name="object 191"/>
          <p:cNvSpPr/>
          <p:nvPr/>
        </p:nvSpPr>
        <p:spPr>
          <a:xfrm>
            <a:off x="1474200" y="4347882"/>
            <a:ext cx="7439025" cy="0"/>
          </a:xfrm>
          <a:custGeom>
            <a:avLst/>
            <a:gdLst/>
            <a:ahLst/>
            <a:cxnLst/>
            <a:rect l="l" t="t" r="r" b="b"/>
            <a:pathLst>
              <a:path w="7439659">
                <a:moveTo>
                  <a:pt x="0" y="0"/>
                </a:moveTo>
                <a:lnTo>
                  <a:pt x="7439088" y="0"/>
                </a:lnTo>
              </a:path>
            </a:pathLst>
          </a:custGeom>
          <a:ln w="13970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70" name="object 192"/>
          <p:cNvSpPr/>
          <p:nvPr/>
        </p:nvSpPr>
        <p:spPr>
          <a:xfrm>
            <a:off x="1474200" y="3993869"/>
            <a:ext cx="7439025" cy="0"/>
          </a:xfrm>
          <a:custGeom>
            <a:avLst/>
            <a:gdLst/>
            <a:ahLst/>
            <a:cxnLst/>
            <a:rect l="l" t="t" r="r" b="b"/>
            <a:pathLst>
              <a:path w="7439659">
                <a:moveTo>
                  <a:pt x="0" y="0"/>
                </a:moveTo>
                <a:lnTo>
                  <a:pt x="7439088" y="0"/>
                </a:lnTo>
              </a:path>
            </a:pathLst>
          </a:custGeom>
          <a:ln w="13970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71" name="object 193"/>
          <p:cNvSpPr/>
          <p:nvPr/>
        </p:nvSpPr>
        <p:spPr>
          <a:xfrm>
            <a:off x="6457363" y="3638269"/>
            <a:ext cx="627062" cy="0"/>
          </a:xfrm>
          <a:custGeom>
            <a:avLst/>
            <a:gdLst/>
            <a:ahLst/>
            <a:cxnLst/>
            <a:rect l="l" t="t" r="r" b="b"/>
            <a:pathLst>
              <a:path w="626109">
                <a:moveTo>
                  <a:pt x="0" y="0"/>
                </a:moveTo>
                <a:lnTo>
                  <a:pt x="625995" y="0"/>
                </a:lnTo>
              </a:path>
            </a:pathLst>
          </a:custGeom>
          <a:ln w="13970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72" name="object 194"/>
          <p:cNvSpPr/>
          <p:nvPr/>
        </p:nvSpPr>
        <p:spPr>
          <a:xfrm>
            <a:off x="1474200" y="3638269"/>
            <a:ext cx="6461125" cy="0"/>
          </a:xfrm>
          <a:custGeom>
            <a:avLst/>
            <a:gdLst/>
            <a:ahLst/>
            <a:cxnLst/>
            <a:rect l="l" t="t" r="r" b="b"/>
            <a:pathLst>
              <a:path w="6461759">
                <a:moveTo>
                  <a:pt x="0" y="0"/>
                </a:moveTo>
                <a:lnTo>
                  <a:pt x="6461759" y="0"/>
                </a:lnTo>
              </a:path>
            </a:pathLst>
          </a:custGeom>
          <a:ln w="13970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74" name="object 196"/>
          <p:cNvSpPr/>
          <p:nvPr/>
        </p:nvSpPr>
        <p:spPr>
          <a:xfrm flipV="1">
            <a:off x="1474200" y="3247828"/>
            <a:ext cx="7045326" cy="73706"/>
          </a:xfrm>
          <a:custGeom>
            <a:avLst/>
            <a:gdLst/>
            <a:ahLst/>
            <a:cxnLst/>
            <a:rect l="l" t="t" r="r" b="b"/>
            <a:pathLst>
              <a:path w="6461759">
                <a:moveTo>
                  <a:pt x="0" y="0"/>
                </a:moveTo>
                <a:lnTo>
                  <a:pt x="6461759" y="0"/>
                </a:lnTo>
              </a:path>
            </a:pathLst>
          </a:custGeom>
          <a:ln w="13970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75" name="object 197"/>
          <p:cNvSpPr/>
          <p:nvPr/>
        </p:nvSpPr>
        <p:spPr>
          <a:xfrm>
            <a:off x="1474200" y="2930244"/>
            <a:ext cx="7439025" cy="0"/>
          </a:xfrm>
          <a:custGeom>
            <a:avLst/>
            <a:gdLst/>
            <a:ahLst/>
            <a:cxnLst/>
            <a:rect l="l" t="t" r="r" b="b"/>
            <a:pathLst>
              <a:path w="7439659">
                <a:moveTo>
                  <a:pt x="0" y="0"/>
                </a:moveTo>
                <a:lnTo>
                  <a:pt x="7439088" y="0"/>
                </a:lnTo>
              </a:path>
            </a:pathLst>
          </a:custGeom>
          <a:ln w="13970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76" name="object 198"/>
          <p:cNvSpPr/>
          <p:nvPr/>
        </p:nvSpPr>
        <p:spPr>
          <a:xfrm>
            <a:off x="1461032" y="2573057"/>
            <a:ext cx="7439025" cy="0"/>
          </a:xfrm>
          <a:custGeom>
            <a:avLst/>
            <a:gdLst/>
            <a:ahLst/>
            <a:cxnLst/>
            <a:rect l="l" t="t" r="r" b="b"/>
            <a:pathLst>
              <a:path w="7439659">
                <a:moveTo>
                  <a:pt x="0" y="0"/>
                </a:moveTo>
                <a:lnTo>
                  <a:pt x="7439088" y="0"/>
                </a:lnTo>
              </a:path>
            </a:pathLst>
          </a:custGeom>
          <a:ln w="13970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77" name="object 199"/>
          <p:cNvSpPr/>
          <p:nvPr/>
        </p:nvSpPr>
        <p:spPr>
          <a:xfrm>
            <a:off x="2106025" y="3628744"/>
            <a:ext cx="347663" cy="10731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78" name="object 200"/>
          <p:cNvSpPr/>
          <p:nvPr/>
        </p:nvSpPr>
        <p:spPr>
          <a:xfrm>
            <a:off x="3976100" y="4106582"/>
            <a:ext cx="347663" cy="5953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79" name="object 201"/>
          <p:cNvSpPr/>
          <p:nvPr/>
        </p:nvSpPr>
        <p:spPr>
          <a:xfrm>
            <a:off x="5846175" y="4178019"/>
            <a:ext cx="347663" cy="5238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80" name="object 202"/>
          <p:cNvSpPr txBox="1"/>
          <p:nvPr/>
        </p:nvSpPr>
        <p:spPr>
          <a:xfrm>
            <a:off x="6279563" y="5030507"/>
            <a:ext cx="417512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b="1" spc="10" dirty="0">
                <a:solidFill>
                  <a:srgbClr val="4A4A49"/>
                </a:solidFill>
                <a:latin typeface="Arial Unicode MS"/>
                <a:cs typeface="Arial Unicode MS"/>
              </a:rPr>
              <a:t>2018</a:t>
            </a:r>
            <a:endParaRPr b="1" dirty="0">
              <a:latin typeface="Arial Unicode MS"/>
              <a:cs typeface="Arial Unicode MS"/>
            </a:endParaRPr>
          </a:p>
        </p:txBody>
      </p:sp>
      <p:sp>
        <p:nvSpPr>
          <p:cNvPr id="381" name="object 203"/>
          <p:cNvSpPr txBox="1"/>
          <p:nvPr/>
        </p:nvSpPr>
        <p:spPr>
          <a:xfrm>
            <a:off x="4409487" y="5030507"/>
            <a:ext cx="434975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b="1" spc="10" dirty="0">
                <a:solidFill>
                  <a:srgbClr val="4A4A49"/>
                </a:solidFill>
                <a:latin typeface="Arial Unicode MS"/>
                <a:cs typeface="Arial Unicode MS"/>
              </a:rPr>
              <a:t>2017</a:t>
            </a:r>
            <a:endParaRPr b="1" dirty="0">
              <a:latin typeface="Arial Unicode MS"/>
              <a:cs typeface="Arial Unicode MS"/>
            </a:endParaRPr>
          </a:p>
        </p:txBody>
      </p:sp>
      <p:sp>
        <p:nvSpPr>
          <p:cNvPr id="382" name="object 204"/>
          <p:cNvSpPr txBox="1"/>
          <p:nvPr/>
        </p:nvSpPr>
        <p:spPr>
          <a:xfrm>
            <a:off x="2539413" y="5030507"/>
            <a:ext cx="417512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b="1" spc="10" dirty="0">
                <a:solidFill>
                  <a:srgbClr val="4A4A49"/>
                </a:solidFill>
                <a:latin typeface="Arial Unicode MS"/>
                <a:cs typeface="Arial Unicode MS"/>
              </a:rPr>
              <a:t>2016</a:t>
            </a:r>
            <a:endParaRPr b="1" dirty="0">
              <a:latin typeface="Arial Unicode MS"/>
              <a:cs typeface="Arial Unicode MS"/>
            </a:endParaRPr>
          </a:p>
        </p:txBody>
      </p:sp>
      <p:sp>
        <p:nvSpPr>
          <p:cNvPr id="383" name="object 205"/>
          <p:cNvSpPr/>
          <p:nvPr/>
        </p:nvSpPr>
        <p:spPr>
          <a:xfrm>
            <a:off x="1875838" y="4697132"/>
            <a:ext cx="7354887" cy="330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84" name="object 206"/>
          <p:cNvSpPr/>
          <p:nvPr/>
        </p:nvSpPr>
        <p:spPr>
          <a:xfrm>
            <a:off x="1929813" y="4551082"/>
            <a:ext cx="690562" cy="4683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85" name="object 207"/>
          <p:cNvSpPr/>
          <p:nvPr/>
        </p:nvSpPr>
        <p:spPr>
          <a:xfrm>
            <a:off x="2058400" y="4544732"/>
            <a:ext cx="431800" cy="2571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86" name="object 208"/>
          <p:cNvSpPr/>
          <p:nvPr/>
        </p:nvSpPr>
        <p:spPr>
          <a:xfrm>
            <a:off x="1980613" y="4390744"/>
            <a:ext cx="534987" cy="5270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87" name="object 209"/>
          <p:cNvSpPr/>
          <p:nvPr/>
        </p:nvSpPr>
        <p:spPr>
          <a:xfrm>
            <a:off x="2231438" y="4416144"/>
            <a:ext cx="34925" cy="2428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88" name="object 210"/>
          <p:cNvSpPr/>
          <p:nvPr/>
        </p:nvSpPr>
        <p:spPr>
          <a:xfrm>
            <a:off x="2383838" y="4568544"/>
            <a:ext cx="34925" cy="2428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89" name="object 211"/>
          <p:cNvSpPr/>
          <p:nvPr/>
        </p:nvSpPr>
        <p:spPr>
          <a:xfrm>
            <a:off x="2536238" y="4720944"/>
            <a:ext cx="34925" cy="2428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90" name="object 212"/>
          <p:cNvSpPr/>
          <p:nvPr/>
        </p:nvSpPr>
        <p:spPr>
          <a:xfrm>
            <a:off x="2245725" y="4651094"/>
            <a:ext cx="215900" cy="13652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91" name="object 213"/>
          <p:cNvSpPr/>
          <p:nvPr/>
        </p:nvSpPr>
        <p:spPr>
          <a:xfrm>
            <a:off x="2360025" y="4714594"/>
            <a:ext cx="101600" cy="7302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92" name="object 214"/>
          <p:cNvSpPr/>
          <p:nvPr/>
        </p:nvSpPr>
        <p:spPr>
          <a:xfrm>
            <a:off x="2037763" y="4651094"/>
            <a:ext cx="215900" cy="13652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93" name="object 215"/>
          <p:cNvSpPr/>
          <p:nvPr/>
        </p:nvSpPr>
        <p:spPr>
          <a:xfrm>
            <a:off x="2037763" y="4714594"/>
            <a:ext cx="101600" cy="7302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94" name="object 216"/>
          <p:cNvSpPr/>
          <p:nvPr/>
        </p:nvSpPr>
        <p:spPr>
          <a:xfrm>
            <a:off x="2112375" y="4522507"/>
            <a:ext cx="273050" cy="27305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95" name="object 217"/>
          <p:cNvSpPr/>
          <p:nvPr/>
        </p:nvSpPr>
        <p:spPr>
          <a:xfrm>
            <a:off x="2248900" y="4687607"/>
            <a:ext cx="53975" cy="4127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96" name="object 218"/>
          <p:cNvSpPr/>
          <p:nvPr/>
        </p:nvSpPr>
        <p:spPr>
          <a:xfrm>
            <a:off x="2194925" y="4687607"/>
            <a:ext cx="53975" cy="4127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97" name="object 219"/>
          <p:cNvSpPr/>
          <p:nvPr/>
        </p:nvSpPr>
        <p:spPr>
          <a:xfrm>
            <a:off x="2180638" y="4590769"/>
            <a:ext cx="69850" cy="103188"/>
          </a:xfrm>
          <a:custGeom>
            <a:avLst/>
            <a:gdLst/>
            <a:ahLst/>
            <a:cxnLst/>
            <a:rect l="l" t="t" r="r" b="b"/>
            <a:pathLst>
              <a:path w="69214" h="103504">
                <a:moveTo>
                  <a:pt x="68707" y="0"/>
                </a:moveTo>
                <a:lnTo>
                  <a:pt x="62814" y="0"/>
                </a:lnTo>
                <a:lnTo>
                  <a:pt x="56857" y="761"/>
                </a:lnTo>
                <a:lnTo>
                  <a:pt x="15773" y="24485"/>
                </a:lnTo>
                <a:lnTo>
                  <a:pt x="0" y="62852"/>
                </a:lnTo>
                <a:lnTo>
                  <a:pt x="0" y="74625"/>
                </a:lnTo>
                <a:lnTo>
                  <a:pt x="757" y="80670"/>
                </a:lnTo>
                <a:lnTo>
                  <a:pt x="3937" y="92443"/>
                </a:lnTo>
                <a:lnTo>
                  <a:pt x="6261" y="97993"/>
                </a:lnTo>
                <a:lnTo>
                  <a:pt x="9194" y="103111"/>
                </a:lnTo>
                <a:lnTo>
                  <a:pt x="28740" y="91808"/>
                </a:lnTo>
                <a:lnTo>
                  <a:pt x="26771" y="88417"/>
                </a:lnTo>
                <a:lnTo>
                  <a:pt x="25209" y="84696"/>
                </a:lnTo>
                <a:lnTo>
                  <a:pt x="24134" y="80594"/>
                </a:lnTo>
                <a:lnTo>
                  <a:pt x="23063" y="76682"/>
                </a:lnTo>
                <a:lnTo>
                  <a:pt x="22555" y="72656"/>
                </a:lnTo>
                <a:lnTo>
                  <a:pt x="22555" y="64795"/>
                </a:lnTo>
                <a:lnTo>
                  <a:pt x="23088" y="60807"/>
                </a:lnTo>
                <a:lnTo>
                  <a:pt x="45631" y="28752"/>
                </a:lnTo>
                <a:lnTo>
                  <a:pt x="64757" y="22580"/>
                </a:lnTo>
                <a:lnTo>
                  <a:pt x="68707" y="22580"/>
                </a:lnTo>
                <a:lnTo>
                  <a:pt x="687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98" name="object 220"/>
          <p:cNvSpPr/>
          <p:nvPr/>
        </p:nvSpPr>
        <p:spPr>
          <a:xfrm>
            <a:off x="2209213" y="4678082"/>
            <a:ext cx="7937" cy="11112"/>
          </a:xfrm>
          <a:custGeom>
            <a:avLst/>
            <a:gdLst/>
            <a:ahLst/>
            <a:cxnLst/>
            <a:rect l="l" t="t" r="r" b="b"/>
            <a:pathLst>
              <a:path w="6985" h="10160">
                <a:moveTo>
                  <a:pt x="6934" y="0"/>
                </a:moveTo>
                <a:lnTo>
                  <a:pt x="0" y="3987"/>
                </a:lnTo>
                <a:lnTo>
                  <a:pt x="1168" y="5994"/>
                </a:lnTo>
                <a:lnTo>
                  <a:pt x="2844" y="7772"/>
                </a:lnTo>
                <a:lnTo>
                  <a:pt x="4356" y="9626"/>
                </a:lnTo>
                <a:lnTo>
                  <a:pt x="69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99" name="object 221"/>
          <p:cNvSpPr/>
          <p:nvPr/>
        </p:nvSpPr>
        <p:spPr>
          <a:xfrm>
            <a:off x="2182225" y="4693957"/>
            <a:ext cx="14288" cy="7937"/>
          </a:xfrm>
          <a:custGeom>
            <a:avLst/>
            <a:gdLst/>
            <a:ahLst/>
            <a:cxnLst/>
            <a:rect l="l" t="t" r="r" b="b"/>
            <a:pathLst>
              <a:path w="13335" h="7620">
                <a:moveTo>
                  <a:pt x="7010" y="0"/>
                </a:moveTo>
                <a:lnTo>
                  <a:pt x="0" y="4038"/>
                </a:lnTo>
                <a:lnTo>
                  <a:pt x="12725" y="7442"/>
                </a:lnTo>
                <a:lnTo>
                  <a:pt x="10807" y="4953"/>
                </a:lnTo>
                <a:lnTo>
                  <a:pt x="8559" y="2654"/>
                </a:lnTo>
                <a:lnTo>
                  <a:pt x="7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00" name="object 222"/>
          <p:cNvSpPr/>
          <p:nvPr/>
        </p:nvSpPr>
        <p:spPr>
          <a:xfrm>
            <a:off x="2190163" y="4682844"/>
            <a:ext cx="23812" cy="22225"/>
          </a:xfrm>
          <a:custGeom>
            <a:avLst/>
            <a:gdLst/>
            <a:ahLst/>
            <a:cxnLst/>
            <a:rect l="l" t="t" r="r" b="b"/>
            <a:pathLst>
              <a:path w="24130" h="22860">
                <a:moveTo>
                  <a:pt x="19532" y="0"/>
                </a:moveTo>
                <a:lnTo>
                  <a:pt x="0" y="11290"/>
                </a:lnTo>
                <a:lnTo>
                  <a:pt x="1549" y="13969"/>
                </a:lnTo>
                <a:lnTo>
                  <a:pt x="3797" y="16268"/>
                </a:lnTo>
                <a:lnTo>
                  <a:pt x="5727" y="18757"/>
                </a:lnTo>
                <a:lnTo>
                  <a:pt x="19392" y="22402"/>
                </a:lnTo>
                <a:lnTo>
                  <a:pt x="23888" y="5638"/>
                </a:lnTo>
                <a:lnTo>
                  <a:pt x="22377" y="3784"/>
                </a:lnTo>
                <a:lnTo>
                  <a:pt x="20701" y="2006"/>
                </a:lnTo>
                <a:lnTo>
                  <a:pt x="195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01" name="object 223"/>
          <p:cNvSpPr/>
          <p:nvPr/>
        </p:nvSpPr>
        <p:spPr>
          <a:xfrm>
            <a:off x="2282238" y="4678082"/>
            <a:ext cx="7937" cy="9525"/>
          </a:xfrm>
          <a:custGeom>
            <a:avLst/>
            <a:gdLst/>
            <a:ahLst/>
            <a:cxnLst/>
            <a:rect l="l" t="t" r="r" b="b"/>
            <a:pathLst>
              <a:path w="6985" h="9525">
                <a:moveTo>
                  <a:pt x="0" y="0"/>
                </a:moveTo>
                <a:lnTo>
                  <a:pt x="2489" y="9347"/>
                </a:lnTo>
                <a:lnTo>
                  <a:pt x="3949" y="7543"/>
                </a:lnTo>
                <a:lnTo>
                  <a:pt x="5575" y="5816"/>
                </a:lnTo>
                <a:lnTo>
                  <a:pt x="6705" y="387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02" name="object 224"/>
          <p:cNvSpPr/>
          <p:nvPr/>
        </p:nvSpPr>
        <p:spPr>
          <a:xfrm>
            <a:off x="2302875" y="4693957"/>
            <a:ext cx="14288" cy="7937"/>
          </a:xfrm>
          <a:custGeom>
            <a:avLst/>
            <a:gdLst/>
            <a:ahLst/>
            <a:cxnLst/>
            <a:rect l="l" t="t" r="r" b="b"/>
            <a:pathLst>
              <a:path w="13335" h="8254">
                <a:moveTo>
                  <a:pt x="5930" y="0"/>
                </a:moveTo>
                <a:lnTo>
                  <a:pt x="4343" y="2755"/>
                </a:lnTo>
                <a:lnTo>
                  <a:pt x="1993" y="5143"/>
                </a:lnTo>
                <a:lnTo>
                  <a:pt x="0" y="7721"/>
                </a:lnTo>
                <a:lnTo>
                  <a:pt x="13169" y="4203"/>
                </a:lnTo>
                <a:lnTo>
                  <a:pt x="59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03" name="object 225"/>
          <p:cNvSpPr/>
          <p:nvPr/>
        </p:nvSpPr>
        <p:spPr>
          <a:xfrm>
            <a:off x="2248900" y="4590769"/>
            <a:ext cx="69850" cy="103188"/>
          </a:xfrm>
          <a:custGeom>
            <a:avLst/>
            <a:gdLst/>
            <a:ahLst/>
            <a:cxnLst/>
            <a:rect l="l" t="t" r="r" b="b"/>
            <a:pathLst>
              <a:path w="69214" h="103504">
                <a:moveTo>
                  <a:pt x="5892" y="0"/>
                </a:moveTo>
                <a:lnTo>
                  <a:pt x="0" y="0"/>
                </a:lnTo>
                <a:lnTo>
                  <a:pt x="0" y="22593"/>
                </a:lnTo>
                <a:lnTo>
                  <a:pt x="3937" y="22593"/>
                </a:lnTo>
                <a:lnTo>
                  <a:pt x="7924" y="23075"/>
                </a:lnTo>
                <a:lnTo>
                  <a:pt x="39979" y="45656"/>
                </a:lnTo>
                <a:lnTo>
                  <a:pt x="46177" y="64782"/>
                </a:lnTo>
                <a:lnTo>
                  <a:pt x="46177" y="72669"/>
                </a:lnTo>
                <a:lnTo>
                  <a:pt x="45669" y="76669"/>
                </a:lnTo>
                <a:lnTo>
                  <a:pt x="43510" y="84683"/>
                </a:lnTo>
                <a:lnTo>
                  <a:pt x="41935" y="88379"/>
                </a:lnTo>
                <a:lnTo>
                  <a:pt x="39979" y="91795"/>
                </a:lnTo>
                <a:lnTo>
                  <a:pt x="59524" y="103085"/>
                </a:lnTo>
                <a:lnTo>
                  <a:pt x="68732" y="74599"/>
                </a:lnTo>
                <a:lnTo>
                  <a:pt x="68732" y="62865"/>
                </a:lnTo>
                <a:lnTo>
                  <a:pt x="52946" y="24498"/>
                </a:lnTo>
                <a:lnTo>
                  <a:pt x="11861" y="774"/>
                </a:lnTo>
                <a:lnTo>
                  <a:pt x="58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04" name="object 226"/>
          <p:cNvSpPr/>
          <p:nvPr/>
        </p:nvSpPr>
        <p:spPr>
          <a:xfrm>
            <a:off x="2285413" y="4682844"/>
            <a:ext cx="23812" cy="22225"/>
          </a:xfrm>
          <a:custGeom>
            <a:avLst/>
            <a:gdLst/>
            <a:ahLst/>
            <a:cxnLst/>
            <a:rect l="l" t="t" r="r" b="b"/>
            <a:pathLst>
              <a:path w="24130" h="22860">
                <a:moveTo>
                  <a:pt x="4216" y="0"/>
                </a:moveTo>
                <a:lnTo>
                  <a:pt x="3086" y="1943"/>
                </a:lnTo>
                <a:lnTo>
                  <a:pt x="1460" y="3670"/>
                </a:lnTo>
                <a:lnTo>
                  <a:pt x="0" y="5473"/>
                </a:lnTo>
                <a:lnTo>
                  <a:pt x="4584" y="22555"/>
                </a:lnTo>
                <a:lnTo>
                  <a:pt x="17830" y="19011"/>
                </a:lnTo>
                <a:lnTo>
                  <a:pt x="19837" y="16459"/>
                </a:lnTo>
                <a:lnTo>
                  <a:pt x="22174" y="14071"/>
                </a:lnTo>
                <a:lnTo>
                  <a:pt x="23761" y="11303"/>
                </a:lnTo>
                <a:lnTo>
                  <a:pt x="42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05" name="object 227"/>
          <p:cNvSpPr/>
          <p:nvPr/>
        </p:nvSpPr>
        <p:spPr>
          <a:xfrm>
            <a:off x="2974388" y="2750857"/>
            <a:ext cx="346075" cy="194627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06" name="object 228"/>
          <p:cNvSpPr/>
          <p:nvPr/>
        </p:nvSpPr>
        <p:spPr>
          <a:xfrm>
            <a:off x="2974388" y="4697132"/>
            <a:ext cx="346075" cy="476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07" name="object 229"/>
          <p:cNvSpPr/>
          <p:nvPr/>
        </p:nvSpPr>
        <p:spPr>
          <a:xfrm>
            <a:off x="4844463" y="2903257"/>
            <a:ext cx="346075" cy="179387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08" name="object 230"/>
          <p:cNvSpPr/>
          <p:nvPr/>
        </p:nvSpPr>
        <p:spPr>
          <a:xfrm>
            <a:off x="4844463" y="4697132"/>
            <a:ext cx="346075" cy="476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09" name="object 231"/>
          <p:cNvSpPr/>
          <p:nvPr/>
        </p:nvSpPr>
        <p:spPr>
          <a:xfrm>
            <a:off x="6714538" y="2957232"/>
            <a:ext cx="346075" cy="173990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10" name="object 232"/>
          <p:cNvSpPr/>
          <p:nvPr/>
        </p:nvSpPr>
        <p:spPr>
          <a:xfrm>
            <a:off x="6714538" y="4697132"/>
            <a:ext cx="346075" cy="476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11" name="object 234"/>
          <p:cNvSpPr/>
          <p:nvPr/>
        </p:nvSpPr>
        <p:spPr>
          <a:xfrm>
            <a:off x="2828338" y="4551082"/>
            <a:ext cx="690562" cy="46831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12" name="object 235"/>
          <p:cNvSpPr/>
          <p:nvPr/>
        </p:nvSpPr>
        <p:spPr>
          <a:xfrm>
            <a:off x="2956925" y="4544732"/>
            <a:ext cx="431800" cy="25717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13" name="object 236"/>
          <p:cNvSpPr/>
          <p:nvPr/>
        </p:nvSpPr>
        <p:spPr>
          <a:xfrm>
            <a:off x="2879138" y="4390744"/>
            <a:ext cx="533400" cy="52705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14" name="object 237"/>
          <p:cNvSpPr/>
          <p:nvPr/>
        </p:nvSpPr>
        <p:spPr>
          <a:xfrm>
            <a:off x="3129963" y="4416144"/>
            <a:ext cx="34925" cy="24288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15" name="object 238"/>
          <p:cNvSpPr/>
          <p:nvPr/>
        </p:nvSpPr>
        <p:spPr>
          <a:xfrm>
            <a:off x="3282363" y="4568544"/>
            <a:ext cx="34925" cy="24288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16" name="object 239"/>
          <p:cNvSpPr/>
          <p:nvPr/>
        </p:nvSpPr>
        <p:spPr>
          <a:xfrm>
            <a:off x="3434763" y="4720944"/>
            <a:ext cx="34925" cy="24288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17" name="object 240"/>
          <p:cNvSpPr/>
          <p:nvPr/>
        </p:nvSpPr>
        <p:spPr>
          <a:xfrm>
            <a:off x="3142663" y="4651094"/>
            <a:ext cx="217487" cy="13652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18" name="object 241"/>
          <p:cNvSpPr/>
          <p:nvPr/>
        </p:nvSpPr>
        <p:spPr>
          <a:xfrm>
            <a:off x="3258550" y="4714594"/>
            <a:ext cx="101600" cy="7302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19" name="object 242"/>
          <p:cNvSpPr/>
          <p:nvPr/>
        </p:nvSpPr>
        <p:spPr>
          <a:xfrm>
            <a:off x="2936288" y="4651094"/>
            <a:ext cx="215900" cy="13652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20" name="object 243"/>
          <p:cNvSpPr/>
          <p:nvPr/>
        </p:nvSpPr>
        <p:spPr>
          <a:xfrm>
            <a:off x="2936288" y="4714594"/>
            <a:ext cx="100012" cy="7302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21" name="object 244"/>
          <p:cNvSpPr/>
          <p:nvPr/>
        </p:nvSpPr>
        <p:spPr>
          <a:xfrm>
            <a:off x="3010900" y="4522507"/>
            <a:ext cx="273050" cy="27305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22" name="object 245"/>
          <p:cNvSpPr/>
          <p:nvPr/>
        </p:nvSpPr>
        <p:spPr>
          <a:xfrm>
            <a:off x="3147425" y="4687607"/>
            <a:ext cx="53975" cy="4127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23" name="object 246"/>
          <p:cNvSpPr/>
          <p:nvPr/>
        </p:nvSpPr>
        <p:spPr>
          <a:xfrm>
            <a:off x="3093450" y="4687607"/>
            <a:ext cx="53975" cy="4127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24" name="object 247"/>
          <p:cNvSpPr/>
          <p:nvPr/>
        </p:nvSpPr>
        <p:spPr>
          <a:xfrm>
            <a:off x="3079163" y="4590769"/>
            <a:ext cx="68262" cy="103188"/>
          </a:xfrm>
          <a:custGeom>
            <a:avLst/>
            <a:gdLst/>
            <a:ahLst/>
            <a:cxnLst/>
            <a:rect l="l" t="t" r="r" b="b"/>
            <a:pathLst>
              <a:path w="69214" h="103504">
                <a:moveTo>
                  <a:pt x="68707" y="0"/>
                </a:moveTo>
                <a:lnTo>
                  <a:pt x="62814" y="0"/>
                </a:lnTo>
                <a:lnTo>
                  <a:pt x="56857" y="761"/>
                </a:lnTo>
                <a:lnTo>
                  <a:pt x="15773" y="24485"/>
                </a:lnTo>
                <a:lnTo>
                  <a:pt x="0" y="62852"/>
                </a:lnTo>
                <a:lnTo>
                  <a:pt x="0" y="74625"/>
                </a:lnTo>
                <a:lnTo>
                  <a:pt x="757" y="80670"/>
                </a:lnTo>
                <a:lnTo>
                  <a:pt x="3937" y="92443"/>
                </a:lnTo>
                <a:lnTo>
                  <a:pt x="6261" y="97993"/>
                </a:lnTo>
                <a:lnTo>
                  <a:pt x="9194" y="103111"/>
                </a:lnTo>
                <a:lnTo>
                  <a:pt x="18110" y="97942"/>
                </a:lnTo>
                <a:lnTo>
                  <a:pt x="28752" y="91808"/>
                </a:lnTo>
                <a:lnTo>
                  <a:pt x="26771" y="88417"/>
                </a:lnTo>
                <a:lnTo>
                  <a:pt x="25209" y="84696"/>
                </a:lnTo>
                <a:lnTo>
                  <a:pt x="24134" y="80594"/>
                </a:lnTo>
                <a:lnTo>
                  <a:pt x="23063" y="76682"/>
                </a:lnTo>
                <a:lnTo>
                  <a:pt x="22555" y="72656"/>
                </a:lnTo>
                <a:lnTo>
                  <a:pt x="22555" y="64795"/>
                </a:lnTo>
                <a:lnTo>
                  <a:pt x="42227" y="30733"/>
                </a:lnTo>
                <a:lnTo>
                  <a:pt x="64757" y="22580"/>
                </a:lnTo>
                <a:lnTo>
                  <a:pt x="68707" y="22580"/>
                </a:lnTo>
                <a:lnTo>
                  <a:pt x="687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25" name="object 248"/>
          <p:cNvSpPr/>
          <p:nvPr/>
        </p:nvSpPr>
        <p:spPr>
          <a:xfrm>
            <a:off x="3107738" y="4678082"/>
            <a:ext cx="6350" cy="11112"/>
          </a:xfrm>
          <a:custGeom>
            <a:avLst/>
            <a:gdLst/>
            <a:ahLst/>
            <a:cxnLst/>
            <a:rect l="l" t="t" r="r" b="b"/>
            <a:pathLst>
              <a:path w="6985" h="10160">
                <a:moveTo>
                  <a:pt x="6921" y="0"/>
                </a:moveTo>
                <a:lnTo>
                  <a:pt x="0" y="3987"/>
                </a:lnTo>
                <a:lnTo>
                  <a:pt x="1155" y="5994"/>
                </a:lnTo>
                <a:lnTo>
                  <a:pt x="2832" y="7772"/>
                </a:lnTo>
                <a:lnTo>
                  <a:pt x="4343" y="9626"/>
                </a:lnTo>
                <a:lnTo>
                  <a:pt x="69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26" name="object 249"/>
          <p:cNvSpPr/>
          <p:nvPr/>
        </p:nvSpPr>
        <p:spPr>
          <a:xfrm>
            <a:off x="3080750" y="4693957"/>
            <a:ext cx="14288" cy="7937"/>
          </a:xfrm>
          <a:custGeom>
            <a:avLst/>
            <a:gdLst/>
            <a:ahLst/>
            <a:cxnLst/>
            <a:rect l="l" t="t" r="r" b="b"/>
            <a:pathLst>
              <a:path w="13335" h="7620">
                <a:moveTo>
                  <a:pt x="7010" y="0"/>
                </a:moveTo>
                <a:lnTo>
                  <a:pt x="0" y="4038"/>
                </a:lnTo>
                <a:lnTo>
                  <a:pt x="12725" y="7442"/>
                </a:lnTo>
                <a:lnTo>
                  <a:pt x="10807" y="4953"/>
                </a:lnTo>
                <a:lnTo>
                  <a:pt x="8559" y="2654"/>
                </a:lnTo>
                <a:lnTo>
                  <a:pt x="7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27" name="object 250"/>
          <p:cNvSpPr/>
          <p:nvPr/>
        </p:nvSpPr>
        <p:spPr>
          <a:xfrm>
            <a:off x="3088688" y="4682844"/>
            <a:ext cx="23812" cy="22225"/>
          </a:xfrm>
          <a:custGeom>
            <a:avLst/>
            <a:gdLst/>
            <a:ahLst/>
            <a:cxnLst/>
            <a:rect l="l" t="t" r="r" b="b"/>
            <a:pathLst>
              <a:path w="24130" h="22860">
                <a:moveTo>
                  <a:pt x="19545" y="0"/>
                </a:moveTo>
                <a:lnTo>
                  <a:pt x="0" y="11290"/>
                </a:lnTo>
                <a:lnTo>
                  <a:pt x="1562" y="13969"/>
                </a:lnTo>
                <a:lnTo>
                  <a:pt x="3797" y="16268"/>
                </a:lnTo>
                <a:lnTo>
                  <a:pt x="5727" y="18757"/>
                </a:lnTo>
                <a:lnTo>
                  <a:pt x="19392" y="22402"/>
                </a:lnTo>
                <a:lnTo>
                  <a:pt x="23888" y="5638"/>
                </a:lnTo>
                <a:lnTo>
                  <a:pt x="22377" y="3784"/>
                </a:lnTo>
                <a:lnTo>
                  <a:pt x="20701" y="2006"/>
                </a:lnTo>
                <a:lnTo>
                  <a:pt x="195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28" name="object 251"/>
          <p:cNvSpPr/>
          <p:nvPr/>
        </p:nvSpPr>
        <p:spPr>
          <a:xfrm>
            <a:off x="3180763" y="4678082"/>
            <a:ext cx="6350" cy="9525"/>
          </a:xfrm>
          <a:custGeom>
            <a:avLst/>
            <a:gdLst/>
            <a:ahLst/>
            <a:cxnLst/>
            <a:rect l="l" t="t" r="r" b="b"/>
            <a:pathLst>
              <a:path w="6985" h="9525">
                <a:moveTo>
                  <a:pt x="0" y="0"/>
                </a:moveTo>
                <a:lnTo>
                  <a:pt x="2489" y="9347"/>
                </a:lnTo>
                <a:lnTo>
                  <a:pt x="3949" y="7543"/>
                </a:lnTo>
                <a:lnTo>
                  <a:pt x="5575" y="5816"/>
                </a:lnTo>
                <a:lnTo>
                  <a:pt x="6705" y="387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29" name="object 252"/>
          <p:cNvSpPr/>
          <p:nvPr/>
        </p:nvSpPr>
        <p:spPr>
          <a:xfrm>
            <a:off x="3201400" y="4693957"/>
            <a:ext cx="12700" cy="7937"/>
          </a:xfrm>
          <a:custGeom>
            <a:avLst/>
            <a:gdLst/>
            <a:ahLst/>
            <a:cxnLst/>
            <a:rect l="l" t="t" r="r" b="b"/>
            <a:pathLst>
              <a:path w="13335" h="8254">
                <a:moveTo>
                  <a:pt x="5930" y="0"/>
                </a:moveTo>
                <a:lnTo>
                  <a:pt x="4343" y="2755"/>
                </a:lnTo>
                <a:lnTo>
                  <a:pt x="1993" y="5143"/>
                </a:lnTo>
                <a:lnTo>
                  <a:pt x="0" y="7721"/>
                </a:lnTo>
                <a:lnTo>
                  <a:pt x="13169" y="4203"/>
                </a:lnTo>
                <a:lnTo>
                  <a:pt x="59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30" name="object 253"/>
          <p:cNvSpPr/>
          <p:nvPr/>
        </p:nvSpPr>
        <p:spPr>
          <a:xfrm>
            <a:off x="3147425" y="4590769"/>
            <a:ext cx="69850" cy="103188"/>
          </a:xfrm>
          <a:custGeom>
            <a:avLst/>
            <a:gdLst/>
            <a:ahLst/>
            <a:cxnLst/>
            <a:rect l="l" t="t" r="r" b="b"/>
            <a:pathLst>
              <a:path w="69214" h="103504">
                <a:moveTo>
                  <a:pt x="5892" y="0"/>
                </a:moveTo>
                <a:lnTo>
                  <a:pt x="0" y="0"/>
                </a:lnTo>
                <a:lnTo>
                  <a:pt x="0" y="22593"/>
                </a:lnTo>
                <a:lnTo>
                  <a:pt x="3937" y="22593"/>
                </a:lnTo>
                <a:lnTo>
                  <a:pt x="7937" y="23075"/>
                </a:lnTo>
                <a:lnTo>
                  <a:pt x="39979" y="45656"/>
                </a:lnTo>
                <a:lnTo>
                  <a:pt x="46177" y="64782"/>
                </a:lnTo>
                <a:lnTo>
                  <a:pt x="46177" y="72669"/>
                </a:lnTo>
                <a:lnTo>
                  <a:pt x="45669" y="76669"/>
                </a:lnTo>
                <a:lnTo>
                  <a:pt x="43510" y="84683"/>
                </a:lnTo>
                <a:lnTo>
                  <a:pt x="41935" y="88379"/>
                </a:lnTo>
                <a:lnTo>
                  <a:pt x="39979" y="91795"/>
                </a:lnTo>
                <a:lnTo>
                  <a:pt x="59524" y="103085"/>
                </a:lnTo>
                <a:lnTo>
                  <a:pt x="68732" y="74599"/>
                </a:lnTo>
                <a:lnTo>
                  <a:pt x="68732" y="62865"/>
                </a:lnTo>
                <a:lnTo>
                  <a:pt x="52946" y="24498"/>
                </a:lnTo>
                <a:lnTo>
                  <a:pt x="11861" y="774"/>
                </a:lnTo>
                <a:lnTo>
                  <a:pt x="58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31" name="object 254"/>
          <p:cNvSpPr/>
          <p:nvPr/>
        </p:nvSpPr>
        <p:spPr>
          <a:xfrm>
            <a:off x="3183938" y="4682844"/>
            <a:ext cx="23812" cy="22225"/>
          </a:xfrm>
          <a:custGeom>
            <a:avLst/>
            <a:gdLst/>
            <a:ahLst/>
            <a:cxnLst/>
            <a:rect l="l" t="t" r="r" b="b"/>
            <a:pathLst>
              <a:path w="24130" h="22860">
                <a:moveTo>
                  <a:pt x="4216" y="0"/>
                </a:moveTo>
                <a:lnTo>
                  <a:pt x="3086" y="1943"/>
                </a:lnTo>
                <a:lnTo>
                  <a:pt x="1460" y="3670"/>
                </a:lnTo>
                <a:lnTo>
                  <a:pt x="0" y="5473"/>
                </a:lnTo>
                <a:lnTo>
                  <a:pt x="4584" y="22555"/>
                </a:lnTo>
                <a:lnTo>
                  <a:pt x="17830" y="19011"/>
                </a:lnTo>
                <a:lnTo>
                  <a:pt x="19837" y="16459"/>
                </a:lnTo>
                <a:lnTo>
                  <a:pt x="22174" y="14071"/>
                </a:lnTo>
                <a:lnTo>
                  <a:pt x="23761" y="11303"/>
                </a:lnTo>
                <a:lnTo>
                  <a:pt x="42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32" name="object 255"/>
          <p:cNvSpPr/>
          <p:nvPr/>
        </p:nvSpPr>
        <p:spPr>
          <a:xfrm>
            <a:off x="3809413" y="4551082"/>
            <a:ext cx="690562" cy="46831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33" name="object 256"/>
          <p:cNvSpPr/>
          <p:nvPr/>
        </p:nvSpPr>
        <p:spPr>
          <a:xfrm>
            <a:off x="3939588" y="4544732"/>
            <a:ext cx="431800" cy="25717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34" name="object 257"/>
          <p:cNvSpPr/>
          <p:nvPr/>
        </p:nvSpPr>
        <p:spPr>
          <a:xfrm>
            <a:off x="3861800" y="4390744"/>
            <a:ext cx="533400" cy="5270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35" name="object 258"/>
          <p:cNvSpPr/>
          <p:nvPr/>
        </p:nvSpPr>
        <p:spPr>
          <a:xfrm>
            <a:off x="4112625" y="4416144"/>
            <a:ext cx="34925" cy="2428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36" name="object 259"/>
          <p:cNvSpPr/>
          <p:nvPr/>
        </p:nvSpPr>
        <p:spPr>
          <a:xfrm>
            <a:off x="4265025" y="4568544"/>
            <a:ext cx="34925" cy="2428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37" name="object 260"/>
          <p:cNvSpPr/>
          <p:nvPr/>
        </p:nvSpPr>
        <p:spPr>
          <a:xfrm>
            <a:off x="4417425" y="4720944"/>
            <a:ext cx="34925" cy="2428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38" name="object 261"/>
          <p:cNvSpPr/>
          <p:nvPr/>
        </p:nvSpPr>
        <p:spPr>
          <a:xfrm>
            <a:off x="4125325" y="4651094"/>
            <a:ext cx="215900" cy="13652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39" name="object 262"/>
          <p:cNvSpPr/>
          <p:nvPr/>
        </p:nvSpPr>
        <p:spPr>
          <a:xfrm>
            <a:off x="4241213" y="4714594"/>
            <a:ext cx="100012" cy="7302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40" name="object 263"/>
          <p:cNvSpPr/>
          <p:nvPr/>
        </p:nvSpPr>
        <p:spPr>
          <a:xfrm>
            <a:off x="3918950" y="4651094"/>
            <a:ext cx="215900" cy="13652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41" name="object 264"/>
          <p:cNvSpPr/>
          <p:nvPr/>
        </p:nvSpPr>
        <p:spPr>
          <a:xfrm>
            <a:off x="3918950" y="4714594"/>
            <a:ext cx="100013" cy="7302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42" name="object 265"/>
          <p:cNvSpPr/>
          <p:nvPr/>
        </p:nvSpPr>
        <p:spPr>
          <a:xfrm>
            <a:off x="3993563" y="4522507"/>
            <a:ext cx="273050" cy="27305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43" name="object 266"/>
          <p:cNvSpPr/>
          <p:nvPr/>
        </p:nvSpPr>
        <p:spPr>
          <a:xfrm>
            <a:off x="4130088" y="4687607"/>
            <a:ext cx="53975" cy="4127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44" name="object 267"/>
          <p:cNvSpPr/>
          <p:nvPr/>
        </p:nvSpPr>
        <p:spPr>
          <a:xfrm>
            <a:off x="4076113" y="4687607"/>
            <a:ext cx="53975" cy="4127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45" name="object 268"/>
          <p:cNvSpPr/>
          <p:nvPr/>
        </p:nvSpPr>
        <p:spPr>
          <a:xfrm>
            <a:off x="4061825" y="4590769"/>
            <a:ext cx="68263" cy="103188"/>
          </a:xfrm>
          <a:custGeom>
            <a:avLst/>
            <a:gdLst/>
            <a:ahLst/>
            <a:cxnLst/>
            <a:rect l="l" t="t" r="r" b="b"/>
            <a:pathLst>
              <a:path w="69214" h="103504">
                <a:moveTo>
                  <a:pt x="68707" y="0"/>
                </a:moveTo>
                <a:lnTo>
                  <a:pt x="62801" y="0"/>
                </a:lnTo>
                <a:lnTo>
                  <a:pt x="56870" y="761"/>
                </a:lnTo>
                <a:lnTo>
                  <a:pt x="15773" y="24485"/>
                </a:lnTo>
                <a:lnTo>
                  <a:pt x="0" y="62852"/>
                </a:lnTo>
                <a:lnTo>
                  <a:pt x="0" y="74625"/>
                </a:lnTo>
                <a:lnTo>
                  <a:pt x="757" y="80670"/>
                </a:lnTo>
                <a:lnTo>
                  <a:pt x="3937" y="92443"/>
                </a:lnTo>
                <a:lnTo>
                  <a:pt x="6261" y="97993"/>
                </a:lnTo>
                <a:lnTo>
                  <a:pt x="9194" y="103111"/>
                </a:lnTo>
                <a:lnTo>
                  <a:pt x="18097" y="97942"/>
                </a:lnTo>
                <a:lnTo>
                  <a:pt x="28752" y="91808"/>
                </a:lnTo>
                <a:lnTo>
                  <a:pt x="26758" y="88417"/>
                </a:lnTo>
                <a:lnTo>
                  <a:pt x="25209" y="84696"/>
                </a:lnTo>
                <a:lnTo>
                  <a:pt x="24134" y="80594"/>
                </a:lnTo>
                <a:lnTo>
                  <a:pt x="23063" y="76682"/>
                </a:lnTo>
                <a:lnTo>
                  <a:pt x="22555" y="72656"/>
                </a:lnTo>
                <a:lnTo>
                  <a:pt x="22555" y="64795"/>
                </a:lnTo>
                <a:lnTo>
                  <a:pt x="42227" y="30733"/>
                </a:lnTo>
                <a:lnTo>
                  <a:pt x="64757" y="22580"/>
                </a:lnTo>
                <a:lnTo>
                  <a:pt x="68707" y="22580"/>
                </a:lnTo>
                <a:lnTo>
                  <a:pt x="687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46" name="object 269"/>
          <p:cNvSpPr/>
          <p:nvPr/>
        </p:nvSpPr>
        <p:spPr>
          <a:xfrm>
            <a:off x="4090400" y="4678082"/>
            <a:ext cx="6350" cy="11112"/>
          </a:xfrm>
          <a:custGeom>
            <a:avLst/>
            <a:gdLst/>
            <a:ahLst/>
            <a:cxnLst/>
            <a:rect l="l" t="t" r="r" b="b"/>
            <a:pathLst>
              <a:path w="6985" h="10160">
                <a:moveTo>
                  <a:pt x="6921" y="0"/>
                </a:moveTo>
                <a:lnTo>
                  <a:pt x="0" y="3987"/>
                </a:lnTo>
                <a:lnTo>
                  <a:pt x="1155" y="5994"/>
                </a:lnTo>
                <a:lnTo>
                  <a:pt x="2832" y="7772"/>
                </a:lnTo>
                <a:lnTo>
                  <a:pt x="4330" y="9626"/>
                </a:lnTo>
                <a:lnTo>
                  <a:pt x="69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47" name="object 270"/>
          <p:cNvSpPr/>
          <p:nvPr/>
        </p:nvSpPr>
        <p:spPr>
          <a:xfrm>
            <a:off x="4063413" y="4693957"/>
            <a:ext cx="12700" cy="7937"/>
          </a:xfrm>
          <a:custGeom>
            <a:avLst/>
            <a:gdLst/>
            <a:ahLst/>
            <a:cxnLst/>
            <a:rect l="l" t="t" r="r" b="b"/>
            <a:pathLst>
              <a:path w="13335" h="7620">
                <a:moveTo>
                  <a:pt x="7023" y="0"/>
                </a:moveTo>
                <a:lnTo>
                  <a:pt x="0" y="4038"/>
                </a:lnTo>
                <a:lnTo>
                  <a:pt x="12725" y="7442"/>
                </a:lnTo>
                <a:lnTo>
                  <a:pt x="10807" y="4953"/>
                </a:lnTo>
                <a:lnTo>
                  <a:pt x="8559" y="2654"/>
                </a:lnTo>
                <a:lnTo>
                  <a:pt x="70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48" name="object 271"/>
          <p:cNvSpPr/>
          <p:nvPr/>
        </p:nvSpPr>
        <p:spPr>
          <a:xfrm>
            <a:off x="4069763" y="4682844"/>
            <a:ext cx="25400" cy="22225"/>
          </a:xfrm>
          <a:custGeom>
            <a:avLst/>
            <a:gdLst/>
            <a:ahLst/>
            <a:cxnLst/>
            <a:rect l="l" t="t" r="r" b="b"/>
            <a:pathLst>
              <a:path w="24129" h="22860">
                <a:moveTo>
                  <a:pt x="19545" y="0"/>
                </a:moveTo>
                <a:lnTo>
                  <a:pt x="0" y="11290"/>
                </a:lnTo>
                <a:lnTo>
                  <a:pt x="1549" y="13969"/>
                </a:lnTo>
                <a:lnTo>
                  <a:pt x="3797" y="16268"/>
                </a:lnTo>
                <a:lnTo>
                  <a:pt x="5727" y="18757"/>
                </a:lnTo>
                <a:lnTo>
                  <a:pt x="19392" y="22402"/>
                </a:lnTo>
                <a:lnTo>
                  <a:pt x="23875" y="5638"/>
                </a:lnTo>
                <a:lnTo>
                  <a:pt x="22377" y="3784"/>
                </a:lnTo>
                <a:lnTo>
                  <a:pt x="20700" y="2006"/>
                </a:lnTo>
                <a:lnTo>
                  <a:pt x="195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49" name="object 272"/>
          <p:cNvSpPr/>
          <p:nvPr/>
        </p:nvSpPr>
        <p:spPr>
          <a:xfrm>
            <a:off x="4163425" y="4678082"/>
            <a:ext cx="6350" cy="9525"/>
          </a:xfrm>
          <a:custGeom>
            <a:avLst/>
            <a:gdLst/>
            <a:ahLst/>
            <a:cxnLst/>
            <a:rect l="l" t="t" r="r" b="b"/>
            <a:pathLst>
              <a:path w="6985" h="9525">
                <a:moveTo>
                  <a:pt x="0" y="0"/>
                </a:moveTo>
                <a:lnTo>
                  <a:pt x="2501" y="9347"/>
                </a:lnTo>
                <a:lnTo>
                  <a:pt x="3949" y="7543"/>
                </a:lnTo>
                <a:lnTo>
                  <a:pt x="5575" y="5816"/>
                </a:lnTo>
                <a:lnTo>
                  <a:pt x="6705" y="387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50" name="object 273"/>
          <p:cNvSpPr/>
          <p:nvPr/>
        </p:nvSpPr>
        <p:spPr>
          <a:xfrm>
            <a:off x="4184063" y="4693957"/>
            <a:ext cx="12700" cy="7937"/>
          </a:xfrm>
          <a:custGeom>
            <a:avLst/>
            <a:gdLst/>
            <a:ahLst/>
            <a:cxnLst/>
            <a:rect l="l" t="t" r="r" b="b"/>
            <a:pathLst>
              <a:path w="13335" h="8254">
                <a:moveTo>
                  <a:pt x="5930" y="0"/>
                </a:moveTo>
                <a:lnTo>
                  <a:pt x="4343" y="2755"/>
                </a:lnTo>
                <a:lnTo>
                  <a:pt x="1993" y="5143"/>
                </a:lnTo>
                <a:lnTo>
                  <a:pt x="0" y="7721"/>
                </a:lnTo>
                <a:lnTo>
                  <a:pt x="13169" y="4203"/>
                </a:lnTo>
                <a:lnTo>
                  <a:pt x="59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51" name="object 274"/>
          <p:cNvSpPr/>
          <p:nvPr/>
        </p:nvSpPr>
        <p:spPr>
          <a:xfrm>
            <a:off x="4130088" y="4590769"/>
            <a:ext cx="68262" cy="103188"/>
          </a:xfrm>
          <a:custGeom>
            <a:avLst/>
            <a:gdLst/>
            <a:ahLst/>
            <a:cxnLst/>
            <a:rect l="l" t="t" r="r" b="b"/>
            <a:pathLst>
              <a:path w="69214" h="103504">
                <a:moveTo>
                  <a:pt x="5880" y="0"/>
                </a:moveTo>
                <a:lnTo>
                  <a:pt x="0" y="0"/>
                </a:lnTo>
                <a:lnTo>
                  <a:pt x="0" y="22593"/>
                </a:lnTo>
                <a:lnTo>
                  <a:pt x="3924" y="22593"/>
                </a:lnTo>
                <a:lnTo>
                  <a:pt x="7924" y="23075"/>
                </a:lnTo>
                <a:lnTo>
                  <a:pt x="39966" y="45656"/>
                </a:lnTo>
                <a:lnTo>
                  <a:pt x="46164" y="64782"/>
                </a:lnTo>
                <a:lnTo>
                  <a:pt x="46164" y="72669"/>
                </a:lnTo>
                <a:lnTo>
                  <a:pt x="45643" y="76669"/>
                </a:lnTo>
                <a:lnTo>
                  <a:pt x="43484" y="84683"/>
                </a:lnTo>
                <a:lnTo>
                  <a:pt x="41922" y="88379"/>
                </a:lnTo>
                <a:lnTo>
                  <a:pt x="39966" y="91795"/>
                </a:lnTo>
                <a:lnTo>
                  <a:pt x="59512" y="103085"/>
                </a:lnTo>
                <a:lnTo>
                  <a:pt x="68706" y="74599"/>
                </a:lnTo>
                <a:lnTo>
                  <a:pt x="68706" y="62865"/>
                </a:lnTo>
                <a:lnTo>
                  <a:pt x="52933" y="24498"/>
                </a:lnTo>
                <a:lnTo>
                  <a:pt x="11836" y="774"/>
                </a:lnTo>
                <a:lnTo>
                  <a:pt x="5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52" name="object 275"/>
          <p:cNvSpPr/>
          <p:nvPr/>
        </p:nvSpPr>
        <p:spPr>
          <a:xfrm>
            <a:off x="4165013" y="4682844"/>
            <a:ext cx="25400" cy="22225"/>
          </a:xfrm>
          <a:custGeom>
            <a:avLst/>
            <a:gdLst/>
            <a:ahLst/>
            <a:cxnLst/>
            <a:rect l="l" t="t" r="r" b="b"/>
            <a:pathLst>
              <a:path w="24129" h="22860">
                <a:moveTo>
                  <a:pt x="4203" y="0"/>
                </a:moveTo>
                <a:lnTo>
                  <a:pt x="3073" y="1943"/>
                </a:lnTo>
                <a:lnTo>
                  <a:pt x="1447" y="3670"/>
                </a:lnTo>
                <a:lnTo>
                  <a:pt x="0" y="5473"/>
                </a:lnTo>
                <a:lnTo>
                  <a:pt x="4572" y="22555"/>
                </a:lnTo>
                <a:lnTo>
                  <a:pt x="17818" y="19011"/>
                </a:lnTo>
                <a:lnTo>
                  <a:pt x="19824" y="16459"/>
                </a:lnTo>
                <a:lnTo>
                  <a:pt x="22161" y="14071"/>
                </a:lnTo>
                <a:lnTo>
                  <a:pt x="23749" y="11303"/>
                </a:lnTo>
                <a:lnTo>
                  <a:pt x="42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53" name="object 276"/>
          <p:cNvSpPr/>
          <p:nvPr/>
        </p:nvSpPr>
        <p:spPr>
          <a:xfrm>
            <a:off x="4707938" y="4551082"/>
            <a:ext cx="690562" cy="46831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54" name="object 277"/>
          <p:cNvSpPr/>
          <p:nvPr/>
        </p:nvSpPr>
        <p:spPr>
          <a:xfrm>
            <a:off x="4836525" y="4544732"/>
            <a:ext cx="431800" cy="25717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55" name="object 278"/>
          <p:cNvSpPr/>
          <p:nvPr/>
        </p:nvSpPr>
        <p:spPr>
          <a:xfrm>
            <a:off x="4758738" y="4390744"/>
            <a:ext cx="534987" cy="52705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56" name="object 279"/>
          <p:cNvSpPr/>
          <p:nvPr/>
        </p:nvSpPr>
        <p:spPr>
          <a:xfrm>
            <a:off x="5011150" y="4416144"/>
            <a:ext cx="33338" cy="24288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57" name="object 280"/>
          <p:cNvSpPr/>
          <p:nvPr/>
        </p:nvSpPr>
        <p:spPr>
          <a:xfrm>
            <a:off x="5163550" y="4568544"/>
            <a:ext cx="33338" cy="24288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58" name="object 281"/>
          <p:cNvSpPr/>
          <p:nvPr/>
        </p:nvSpPr>
        <p:spPr>
          <a:xfrm>
            <a:off x="5315950" y="4720944"/>
            <a:ext cx="33338" cy="24288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59" name="object 282"/>
          <p:cNvSpPr/>
          <p:nvPr/>
        </p:nvSpPr>
        <p:spPr>
          <a:xfrm>
            <a:off x="5023850" y="4651094"/>
            <a:ext cx="215900" cy="13652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60" name="object 283"/>
          <p:cNvSpPr/>
          <p:nvPr/>
        </p:nvSpPr>
        <p:spPr>
          <a:xfrm>
            <a:off x="5138150" y="4714594"/>
            <a:ext cx="101600" cy="73025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61" name="object 284"/>
          <p:cNvSpPr/>
          <p:nvPr/>
        </p:nvSpPr>
        <p:spPr>
          <a:xfrm>
            <a:off x="4815888" y="4651094"/>
            <a:ext cx="215900" cy="136525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62" name="object 285"/>
          <p:cNvSpPr/>
          <p:nvPr/>
        </p:nvSpPr>
        <p:spPr>
          <a:xfrm>
            <a:off x="4815888" y="4714594"/>
            <a:ext cx="101600" cy="73025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63" name="object 286"/>
          <p:cNvSpPr/>
          <p:nvPr/>
        </p:nvSpPr>
        <p:spPr>
          <a:xfrm>
            <a:off x="4890500" y="4522507"/>
            <a:ext cx="273050" cy="27305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64" name="object 287"/>
          <p:cNvSpPr/>
          <p:nvPr/>
        </p:nvSpPr>
        <p:spPr>
          <a:xfrm>
            <a:off x="5027025" y="4687607"/>
            <a:ext cx="53975" cy="4127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65" name="object 288"/>
          <p:cNvSpPr/>
          <p:nvPr/>
        </p:nvSpPr>
        <p:spPr>
          <a:xfrm>
            <a:off x="4974638" y="4687607"/>
            <a:ext cx="52387" cy="41275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66" name="object 289"/>
          <p:cNvSpPr/>
          <p:nvPr/>
        </p:nvSpPr>
        <p:spPr>
          <a:xfrm>
            <a:off x="4958763" y="4590769"/>
            <a:ext cx="69850" cy="103188"/>
          </a:xfrm>
          <a:custGeom>
            <a:avLst/>
            <a:gdLst/>
            <a:ahLst/>
            <a:cxnLst/>
            <a:rect l="l" t="t" r="r" b="b"/>
            <a:pathLst>
              <a:path w="69214" h="103504">
                <a:moveTo>
                  <a:pt x="68707" y="0"/>
                </a:moveTo>
                <a:lnTo>
                  <a:pt x="62801" y="0"/>
                </a:lnTo>
                <a:lnTo>
                  <a:pt x="56870" y="761"/>
                </a:lnTo>
                <a:lnTo>
                  <a:pt x="15773" y="24485"/>
                </a:lnTo>
                <a:lnTo>
                  <a:pt x="0" y="62852"/>
                </a:lnTo>
                <a:lnTo>
                  <a:pt x="0" y="74625"/>
                </a:lnTo>
                <a:lnTo>
                  <a:pt x="757" y="80670"/>
                </a:lnTo>
                <a:lnTo>
                  <a:pt x="3937" y="92443"/>
                </a:lnTo>
                <a:lnTo>
                  <a:pt x="6261" y="97993"/>
                </a:lnTo>
                <a:lnTo>
                  <a:pt x="9194" y="103111"/>
                </a:lnTo>
                <a:lnTo>
                  <a:pt x="18097" y="97942"/>
                </a:lnTo>
                <a:lnTo>
                  <a:pt x="28752" y="91808"/>
                </a:lnTo>
                <a:lnTo>
                  <a:pt x="26758" y="88417"/>
                </a:lnTo>
                <a:lnTo>
                  <a:pt x="25209" y="84696"/>
                </a:lnTo>
                <a:lnTo>
                  <a:pt x="24134" y="80594"/>
                </a:lnTo>
                <a:lnTo>
                  <a:pt x="23063" y="76682"/>
                </a:lnTo>
                <a:lnTo>
                  <a:pt x="22555" y="72656"/>
                </a:lnTo>
                <a:lnTo>
                  <a:pt x="22555" y="64795"/>
                </a:lnTo>
                <a:lnTo>
                  <a:pt x="42227" y="30733"/>
                </a:lnTo>
                <a:lnTo>
                  <a:pt x="64757" y="22580"/>
                </a:lnTo>
                <a:lnTo>
                  <a:pt x="68707" y="22580"/>
                </a:lnTo>
                <a:lnTo>
                  <a:pt x="687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67" name="object 290"/>
          <p:cNvSpPr/>
          <p:nvPr/>
        </p:nvSpPr>
        <p:spPr>
          <a:xfrm>
            <a:off x="4987338" y="4678082"/>
            <a:ext cx="7937" cy="11112"/>
          </a:xfrm>
          <a:custGeom>
            <a:avLst/>
            <a:gdLst/>
            <a:ahLst/>
            <a:cxnLst/>
            <a:rect l="l" t="t" r="r" b="b"/>
            <a:pathLst>
              <a:path w="6985" h="10160">
                <a:moveTo>
                  <a:pt x="6921" y="0"/>
                </a:moveTo>
                <a:lnTo>
                  <a:pt x="0" y="3987"/>
                </a:lnTo>
                <a:lnTo>
                  <a:pt x="1155" y="5994"/>
                </a:lnTo>
                <a:lnTo>
                  <a:pt x="2832" y="7772"/>
                </a:lnTo>
                <a:lnTo>
                  <a:pt x="4343" y="9626"/>
                </a:lnTo>
                <a:lnTo>
                  <a:pt x="69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68" name="object 291"/>
          <p:cNvSpPr/>
          <p:nvPr/>
        </p:nvSpPr>
        <p:spPr>
          <a:xfrm>
            <a:off x="4961938" y="4693957"/>
            <a:ext cx="12700" cy="7937"/>
          </a:xfrm>
          <a:custGeom>
            <a:avLst/>
            <a:gdLst/>
            <a:ahLst/>
            <a:cxnLst/>
            <a:rect l="l" t="t" r="r" b="b"/>
            <a:pathLst>
              <a:path w="13335" h="7620">
                <a:moveTo>
                  <a:pt x="7023" y="0"/>
                </a:moveTo>
                <a:lnTo>
                  <a:pt x="0" y="4038"/>
                </a:lnTo>
                <a:lnTo>
                  <a:pt x="12725" y="7442"/>
                </a:lnTo>
                <a:lnTo>
                  <a:pt x="10807" y="4953"/>
                </a:lnTo>
                <a:lnTo>
                  <a:pt x="8559" y="2654"/>
                </a:lnTo>
                <a:lnTo>
                  <a:pt x="70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69" name="object 292"/>
          <p:cNvSpPr/>
          <p:nvPr/>
        </p:nvSpPr>
        <p:spPr>
          <a:xfrm>
            <a:off x="4968288" y="4682844"/>
            <a:ext cx="23812" cy="22225"/>
          </a:xfrm>
          <a:custGeom>
            <a:avLst/>
            <a:gdLst/>
            <a:ahLst/>
            <a:cxnLst/>
            <a:rect l="l" t="t" r="r" b="b"/>
            <a:pathLst>
              <a:path w="24129" h="22860">
                <a:moveTo>
                  <a:pt x="19545" y="0"/>
                </a:moveTo>
                <a:lnTo>
                  <a:pt x="0" y="11290"/>
                </a:lnTo>
                <a:lnTo>
                  <a:pt x="1562" y="13969"/>
                </a:lnTo>
                <a:lnTo>
                  <a:pt x="3797" y="16268"/>
                </a:lnTo>
                <a:lnTo>
                  <a:pt x="5727" y="18757"/>
                </a:lnTo>
                <a:lnTo>
                  <a:pt x="19392" y="22402"/>
                </a:lnTo>
                <a:lnTo>
                  <a:pt x="23888" y="5638"/>
                </a:lnTo>
                <a:lnTo>
                  <a:pt x="22377" y="3784"/>
                </a:lnTo>
                <a:lnTo>
                  <a:pt x="20700" y="2006"/>
                </a:lnTo>
                <a:lnTo>
                  <a:pt x="195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70" name="object 293"/>
          <p:cNvSpPr/>
          <p:nvPr/>
        </p:nvSpPr>
        <p:spPr>
          <a:xfrm>
            <a:off x="5060363" y="4678082"/>
            <a:ext cx="7937" cy="9525"/>
          </a:xfrm>
          <a:custGeom>
            <a:avLst/>
            <a:gdLst/>
            <a:ahLst/>
            <a:cxnLst/>
            <a:rect l="l" t="t" r="r" b="b"/>
            <a:pathLst>
              <a:path w="6985" h="9525">
                <a:moveTo>
                  <a:pt x="0" y="0"/>
                </a:moveTo>
                <a:lnTo>
                  <a:pt x="2501" y="9347"/>
                </a:lnTo>
                <a:lnTo>
                  <a:pt x="3949" y="7543"/>
                </a:lnTo>
                <a:lnTo>
                  <a:pt x="5575" y="5816"/>
                </a:lnTo>
                <a:lnTo>
                  <a:pt x="6705" y="387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71" name="object 294"/>
          <p:cNvSpPr/>
          <p:nvPr/>
        </p:nvSpPr>
        <p:spPr>
          <a:xfrm>
            <a:off x="5081000" y="4693957"/>
            <a:ext cx="14288" cy="7937"/>
          </a:xfrm>
          <a:custGeom>
            <a:avLst/>
            <a:gdLst/>
            <a:ahLst/>
            <a:cxnLst/>
            <a:rect l="l" t="t" r="r" b="b"/>
            <a:pathLst>
              <a:path w="13335" h="8254">
                <a:moveTo>
                  <a:pt x="5930" y="0"/>
                </a:moveTo>
                <a:lnTo>
                  <a:pt x="4343" y="2755"/>
                </a:lnTo>
                <a:lnTo>
                  <a:pt x="1993" y="5143"/>
                </a:lnTo>
                <a:lnTo>
                  <a:pt x="0" y="7721"/>
                </a:lnTo>
                <a:lnTo>
                  <a:pt x="13169" y="4203"/>
                </a:lnTo>
                <a:lnTo>
                  <a:pt x="59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72" name="object 295"/>
          <p:cNvSpPr/>
          <p:nvPr/>
        </p:nvSpPr>
        <p:spPr>
          <a:xfrm>
            <a:off x="5027025" y="4590769"/>
            <a:ext cx="69850" cy="103188"/>
          </a:xfrm>
          <a:custGeom>
            <a:avLst/>
            <a:gdLst/>
            <a:ahLst/>
            <a:cxnLst/>
            <a:rect l="l" t="t" r="r" b="b"/>
            <a:pathLst>
              <a:path w="69214" h="103504">
                <a:moveTo>
                  <a:pt x="5880" y="0"/>
                </a:moveTo>
                <a:lnTo>
                  <a:pt x="0" y="0"/>
                </a:lnTo>
                <a:lnTo>
                  <a:pt x="0" y="22593"/>
                </a:lnTo>
                <a:lnTo>
                  <a:pt x="3924" y="22593"/>
                </a:lnTo>
                <a:lnTo>
                  <a:pt x="7924" y="23075"/>
                </a:lnTo>
                <a:lnTo>
                  <a:pt x="39966" y="45656"/>
                </a:lnTo>
                <a:lnTo>
                  <a:pt x="46164" y="64782"/>
                </a:lnTo>
                <a:lnTo>
                  <a:pt x="46164" y="72669"/>
                </a:lnTo>
                <a:lnTo>
                  <a:pt x="45643" y="76669"/>
                </a:lnTo>
                <a:lnTo>
                  <a:pt x="43484" y="84683"/>
                </a:lnTo>
                <a:lnTo>
                  <a:pt x="41922" y="88379"/>
                </a:lnTo>
                <a:lnTo>
                  <a:pt x="39966" y="91795"/>
                </a:lnTo>
                <a:lnTo>
                  <a:pt x="59512" y="103085"/>
                </a:lnTo>
                <a:lnTo>
                  <a:pt x="68719" y="74599"/>
                </a:lnTo>
                <a:lnTo>
                  <a:pt x="68719" y="62865"/>
                </a:lnTo>
                <a:lnTo>
                  <a:pt x="52933" y="24498"/>
                </a:lnTo>
                <a:lnTo>
                  <a:pt x="11836" y="774"/>
                </a:lnTo>
                <a:lnTo>
                  <a:pt x="5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73" name="object 296"/>
          <p:cNvSpPr/>
          <p:nvPr/>
        </p:nvSpPr>
        <p:spPr>
          <a:xfrm>
            <a:off x="5063538" y="4682844"/>
            <a:ext cx="23812" cy="22225"/>
          </a:xfrm>
          <a:custGeom>
            <a:avLst/>
            <a:gdLst/>
            <a:ahLst/>
            <a:cxnLst/>
            <a:rect l="l" t="t" r="r" b="b"/>
            <a:pathLst>
              <a:path w="24129" h="22860">
                <a:moveTo>
                  <a:pt x="4203" y="0"/>
                </a:moveTo>
                <a:lnTo>
                  <a:pt x="3073" y="1943"/>
                </a:lnTo>
                <a:lnTo>
                  <a:pt x="1447" y="3670"/>
                </a:lnTo>
                <a:lnTo>
                  <a:pt x="0" y="5473"/>
                </a:lnTo>
                <a:lnTo>
                  <a:pt x="4572" y="22555"/>
                </a:lnTo>
                <a:lnTo>
                  <a:pt x="17818" y="19011"/>
                </a:lnTo>
                <a:lnTo>
                  <a:pt x="19824" y="16459"/>
                </a:lnTo>
                <a:lnTo>
                  <a:pt x="22161" y="14071"/>
                </a:lnTo>
                <a:lnTo>
                  <a:pt x="23749" y="11303"/>
                </a:lnTo>
                <a:lnTo>
                  <a:pt x="42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74" name="object 297"/>
          <p:cNvSpPr/>
          <p:nvPr/>
        </p:nvSpPr>
        <p:spPr>
          <a:xfrm>
            <a:off x="5690600" y="4551082"/>
            <a:ext cx="690563" cy="468312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75" name="object 298"/>
          <p:cNvSpPr/>
          <p:nvPr/>
        </p:nvSpPr>
        <p:spPr>
          <a:xfrm>
            <a:off x="5819188" y="4544732"/>
            <a:ext cx="431800" cy="257175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76" name="object 299"/>
          <p:cNvSpPr/>
          <p:nvPr/>
        </p:nvSpPr>
        <p:spPr>
          <a:xfrm>
            <a:off x="5741400" y="4390744"/>
            <a:ext cx="533400" cy="5270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77" name="object 300"/>
          <p:cNvSpPr/>
          <p:nvPr/>
        </p:nvSpPr>
        <p:spPr>
          <a:xfrm>
            <a:off x="5992225" y="4416144"/>
            <a:ext cx="34925" cy="242888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78" name="object 301"/>
          <p:cNvSpPr/>
          <p:nvPr/>
        </p:nvSpPr>
        <p:spPr>
          <a:xfrm>
            <a:off x="6144625" y="4568544"/>
            <a:ext cx="34925" cy="242888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79" name="object 302"/>
          <p:cNvSpPr/>
          <p:nvPr/>
        </p:nvSpPr>
        <p:spPr>
          <a:xfrm>
            <a:off x="6297025" y="4720944"/>
            <a:ext cx="34925" cy="242888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80" name="object 303"/>
          <p:cNvSpPr/>
          <p:nvPr/>
        </p:nvSpPr>
        <p:spPr>
          <a:xfrm>
            <a:off x="6006513" y="4651094"/>
            <a:ext cx="215900" cy="136525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81" name="object 304"/>
          <p:cNvSpPr/>
          <p:nvPr/>
        </p:nvSpPr>
        <p:spPr>
          <a:xfrm>
            <a:off x="6120813" y="4714594"/>
            <a:ext cx="101600" cy="7302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82" name="object 305"/>
          <p:cNvSpPr/>
          <p:nvPr/>
        </p:nvSpPr>
        <p:spPr>
          <a:xfrm>
            <a:off x="5798550" y="4651094"/>
            <a:ext cx="215900" cy="13652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83" name="object 306"/>
          <p:cNvSpPr/>
          <p:nvPr/>
        </p:nvSpPr>
        <p:spPr>
          <a:xfrm>
            <a:off x="5798550" y="4714594"/>
            <a:ext cx="101600" cy="73025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84" name="object 307"/>
          <p:cNvSpPr/>
          <p:nvPr/>
        </p:nvSpPr>
        <p:spPr>
          <a:xfrm>
            <a:off x="5873163" y="4522507"/>
            <a:ext cx="273050" cy="27305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85" name="object 308"/>
          <p:cNvSpPr/>
          <p:nvPr/>
        </p:nvSpPr>
        <p:spPr>
          <a:xfrm>
            <a:off x="6009688" y="4687607"/>
            <a:ext cx="53975" cy="4127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86" name="object 309"/>
          <p:cNvSpPr/>
          <p:nvPr/>
        </p:nvSpPr>
        <p:spPr>
          <a:xfrm>
            <a:off x="5955713" y="4687607"/>
            <a:ext cx="53975" cy="4127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87" name="object 310"/>
          <p:cNvSpPr/>
          <p:nvPr/>
        </p:nvSpPr>
        <p:spPr>
          <a:xfrm>
            <a:off x="5941425" y="4590769"/>
            <a:ext cx="69850" cy="103188"/>
          </a:xfrm>
          <a:custGeom>
            <a:avLst/>
            <a:gdLst/>
            <a:ahLst/>
            <a:cxnLst/>
            <a:rect l="l" t="t" r="r" b="b"/>
            <a:pathLst>
              <a:path w="69215" h="103504">
                <a:moveTo>
                  <a:pt x="68707" y="0"/>
                </a:moveTo>
                <a:lnTo>
                  <a:pt x="62801" y="0"/>
                </a:lnTo>
                <a:lnTo>
                  <a:pt x="56857" y="761"/>
                </a:lnTo>
                <a:lnTo>
                  <a:pt x="15773" y="24485"/>
                </a:lnTo>
                <a:lnTo>
                  <a:pt x="0" y="62852"/>
                </a:lnTo>
                <a:lnTo>
                  <a:pt x="0" y="74625"/>
                </a:lnTo>
                <a:lnTo>
                  <a:pt x="757" y="80670"/>
                </a:lnTo>
                <a:lnTo>
                  <a:pt x="3937" y="92443"/>
                </a:lnTo>
                <a:lnTo>
                  <a:pt x="6261" y="97993"/>
                </a:lnTo>
                <a:lnTo>
                  <a:pt x="9182" y="103111"/>
                </a:lnTo>
                <a:lnTo>
                  <a:pt x="18097" y="97942"/>
                </a:lnTo>
                <a:lnTo>
                  <a:pt x="28740" y="91808"/>
                </a:lnTo>
                <a:lnTo>
                  <a:pt x="26758" y="88417"/>
                </a:lnTo>
                <a:lnTo>
                  <a:pt x="25209" y="84696"/>
                </a:lnTo>
                <a:lnTo>
                  <a:pt x="24134" y="80594"/>
                </a:lnTo>
                <a:lnTo>
                  <a:pt x="23063" y="76682"/>
                </a:lnTo>
                <a:lnTo>
                  <a:pt x="22555" y="72656"/>
                </a:lnTo>
                <a:lnTo>
                  <a:pt x="22555" y="64795"/>
                </a:lnTo>
                <a:lnTo>
                  <a:pt x="42227" y="30733"/>
                </a:lnTo>
                <a:lnTo>
                  <a:pt x="64757" y="22580"/>
                </a:lnTo>
                <a:lnTo>
                  <a:pt x="68707" y="22580"/>
                </a:lnTo>
                <a:lnTo>
                  <a:pt x="687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88" name="object 311"/>
          <p:cNvSpPr/>
          <p:nvPr/>
        </p:nvSpPr>
        <p:spPr>
          <a:xfrm>
            <a:off x="5970000" y="4678082"/>
            <a:ext cx="6350" cy="11112"/>
          </a:xfrm>
          <a:custGeom>
            <a:avLst/>
            <a:gdLst/>
            <a:ahLst/>
            <a:cxnLst/>
            <a:rect l="l" t="t" r="r" b="b"/>
            <a:pathLst>
              <a:path w="6984" h="10160">
                <a:moveTo>
                  <a:pt x="6934" y="0"/>
                </a:moveTo>
                <a:lnTo>
                  <a:pt x="0" y="3987"/>
                </a:lnTo>
                <a:lnTo>
                  <a:pt x="1168" y="5994"/>
                </a:lnTo>
                <a:lnTo>
                  <a:pt x="2832" y="7772"/>
                </a:lnTo>
                <a:lnTo>
                  <a:pt x="4343" y="9626"/>
                </a:lnTo>
                <a:lnTo>
                  <a:pt x="69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89" name="object 312"/>
          <p:cNvSpPr/>
          <p:nvPr/>
        </p:nvSpPr>
        <p:spPr>
          <a:xfrm>
            <a:off x="5943013" y="4693957"/>
            <a:ext cx="14287" cy="7937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7010" y="0"/>
                </a:moveTo>
                <a:lnTo>
                  <a:pt x="0" y="4038"/>
                </a:lnTo>
                <a:lnTo>
                  <a:pt x="12725" y="7442"/>
                </a:lnTo>
                <a:lnTo>
                  <a:pt x="10807" y="4953"/>
                </a:lnTo>
                <a:lnTo>
                  <a:pt x="8547" y="2654"/>
                </a:lnTo>
                <a:lnTo>
                  <a:pt x="7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90" name="object 313"/>
          <p:cNvSpPr/>
          <p:nvPr/>
        </p:nvSpPr>
        <p:spPr>
          <a:xfrm>
            <a:off x="5950950" y="4682844"/>
            <a:ext cx="23813" cy="22225"/>
          </a:xfrm>
          <a:custGeom>
            <a:avLst/>
            <a:gdLst/>
            <a:ahLst/>
            <a:cxnLst/>
            <a:rect l="l" t="t" r="r" b="b"/>
            <a:pathLst>
              <a:path w="24129" h="22860">
                <a:moveTo>
                  <a:pt x="19532" y="0"/>
                </a:moveTo>
                <a:lnTo>
                  <a:pt x="0" y="11290"/>
                </a:lnTo>
                <a:lnTo>
                  <a:pt x="1549" y="13969"/>
                </a:lnTo>
                <a:lnTo>
                  <a:pt x="3797" y="16268"/>
                </a:lnTo>
                <a:lnTo>
                  <a:pt x="5714" y="18757"/>
                </a:lnTo>
                <a:lnTo>
                  <a:pt x="19392" y="22402"/>
                </a:lnTo>
                <a:lnTo>
                  <a:pt x="23875" y="5638"/>
                </a:lnTo>
                <a:lnTo>
                  <a:pt x="22364" y="3784"/>
                </a:lnTo>
                <a:lnTo>
                  <a:pt x="20700" y="2006"/>
                </a:lnTo>
                <a:lnTo>
                  <a:pt x="195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91" name="object 314"/>
          <p:cNvSpPr/>
          <p:nvPr/>
        </p:nvSpPr>
        <p:spPr>
          <a:xfrm>
            <a:off x="6043025" y="4678082"/>
            <a:ext cx="7938" cy="9525"/>
          </a:xfrm>
          <a:custGeom>
            <a:avLst/>
            <a:gdLst/>
            <a:ahLst/>
            <a:cxnLst/>
            <a:rect l="l" t="t" r="r" b="b"/>
            <a:pathLst>
              <a:path w="6984" h="9525">
                <a:moveTo>
                  <a:pt x="0" y="0"/>
                </a:moveTo>
                <a:lnTo>
                  <a:pt x="2489" y="9347"/>
                </a:lnTo>
                <a:lnTo>
                  <a:pt x="3949" y="7543"/>
                </a:lnTo>
                <a:lnTo>
                  <a:pt x="5575" y="5816"/>
                </a:lnTo>
                <a:lnTo>
                  <a:pt x="6705" y="387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92" name="object 315"/>
          <p:cNvSpPr/>
          <p:nvPr/>
        </p:nvSpPr>
        <p:spPr>
          <a:xfrm>
            <a:off x="6063663" y="4693957"/>
            <a:ext cx="12700" cy="7937"/>
          </a:xfrm>
          <a:custGeom>
            <a:avLst/>
            <a:gdLst/>
            <a:ahLst/>
            <a:cxnLst/>
            <a:rect l="l" t="t" r="r" b="b"/>
            <a:pathLst>
              <a:path w="13334" h="8254">
                <a:moveTo>
                  <a:pt x="5930" y="0"/>
                </a:moveTo>
                <a:lnTo>
                  <a:pt x="4343" y="2755"/>
                </a:lnTo>
                <a:lnTo>
                  <a:pt x="1993" y="5143"/>
                </a:lnTo>
                <a:lnTo>
                  <a:pt x="0" y="7721"/>
                </a:lnTo>
                <a:lnTo>
                  <a:pt x="13169" y="4203"/>
                </a:lnTo>
                <a:lnTo>
                  <a:pt x="59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93" name="object 316"/>
          <p:cNvSpPr/>
          <p:nvPr/>
        </p:nvSpPr>
        <p:spPr>
          <a:xfrm>
            <a:off x="6009688" y="4590769"/>
            <a:ext cx="69850" cy="103188"/>
          </a:xfrm>
          <a:custGeom>
            <a:avLst/>
            <a:gdLst/>
            <a:ahLst/>
            <a:cxnLst/>
            <a:rect l="l" t="t" r="r" b="b"/>
            <a:pathLst>
              <a:path w="69215" h="103504">
                <a:moveTo>
                  <a:pt x="5892" y="0"/>
                </a:moveTo>
                <a:lnTo>
                  <a:pt x="0" y="0"/>
                </a:lnTo>
                <a:lnTo>
                  <a:pt x="0" y="22593"/>
                </a:lnTo>
                <a:lnTo>
                  <a:pt x="3936" y="22593"/>
                </a:lnTo>
                <a:lnTo>
                  <a:pt x="7937" y="23075"/>
                </a:lnTo>
                <a:lnTo>
                  <a:pt x="39979" y="45656"/>
                </a:lnTo>
                <a:lnTo>
                  <a:pt x="46177" y="64782"/>
                </a:lnTo>
                <a:lnTo>
                  <a:pt x="46177" y="72669"/>
                </a:lnTo>
                <a:lnTo>
                  <a:pt x="45669" y="76669"/>
                </a:lnTo>
                <a:lnTo>
                  <a:pt x="43510" y="84683"/>
                </a:lnTo>
                <a:lnTo>
                  <a:pt x="41935" y="88379"/>
                </a:lnTo>
                <a:lnTo>
                  <a:pt x="39979" y="91795"/>
                </a:lnTo>
                <a:lnTo>
                  <a:pt x="59512" y="103085"/>
                </a:lnTo>
                <a:lnTo>
                  <a:pt x="68719" y="74599"/>
                </a:lnTo>
                <a:lnTo>
                  <a:pt x="68719" y="62865"/>
                </a:lnTo>
                <a:lnTo>
                  <a:pt x="52946" y="24498"/>
                </a:lnTo>
                <a:lnTo>
                  <a:pt x="11849" y="774"/>
                </a:lnTo>
                <a:lnTo>
                  <a:pt x="58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94" name="object 317"/>
          <p:cNvSpPr/>
          <p:nvPr/>
        </p:nvSpPr>
        <p:spPr>
          <a:xfrm>
            <a:off x="6046200" y="4682844"/>
            <a:ext cx="23813" cy="22225"/>
          </a:xfrm>
          <a:custGeom>
            <a:avLst/>
            <a:gdLst/>
            <a:ahLst/>
            <a:cxnLst/>
            <a:rect l="l" t="t" r="r" b="b"/>
            <a:pathLst>
              <a:path w="24129" h="22860">
                <a:moveTo>
                  <a:pt x="4216" y="0"/>
                </a:moveTo>
                <a:lnTo>
                  <a:pt x="3086" y="1943"/>
                </a:lnTo>
                <a:lnTo>
                  <a:pt x="1460" y="3670"/>
                </a:lnTo>
                <a:lnTo>
                  <a:pt x="0" y="5473"/>
                </a:lnTo>
                <a:lnTo>
                  <a:pt x="4584" y="22555"/>
                </a:lnTo>
                <a:lnTo>
                  <a:pt x="17830" y="19011"/>
                </a:lnTo>
                <a:lnTo>
                  <a:pt x="19837" y="16459"/>
                </a:lnTo>
                <a:lnTo>
                  <a:pt x="22174" y="14071"/>
                </a:lnTo>
                <a:lnTo>
                  <a:pt x="23748" y="11303"/>
                </a:lnTo>
                <a:lnTo>
                  <a:pt x="42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95" name="object 318"/>
          <p:cNvSpPr/>
          <p:nvPr/>
        </p:nvSpPr>
        <p:spPr>
          <a:xfrm>
            <a:off x="6589125" y="4551082"/>
            <a:ext cx="688975" cy="46831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96" name="object 319"/>
          <p:cNvSpPr/>
          <p:nvPr/>
        </p:nvSpPr>
        <p:spPr>
          <a:xfrm>
            <a:off x="6717713" y="4544732"/>
            <a:ext cx="431800" cy="257175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97" name="object 320"/>
          <p:cNvSpPr/>
          <p:nvPr/>
        </p:nvSpPr>
        <p:spPr>
          <a:xfrm>
            <a:off x="6639925" y="4390744"/>
            <a:ext cx="533400" cy="5270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98" name="object 321"/>
          <p:cNvSpPr/>
          <p:nvPr/>
        </p:nvSpPr>
        <p:spPr>
          <a:xfrm>
            <a:off x="6890750" y="4416144"/>
            <a:ext cx="34925" cy="242888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99" name="object 322"/>
          <p:cNvSpPr/>
          <p:nvPr/>
        </p:nvSpPr>
        <p:spPr>
          <a:xfrm>
            <a:off x="7043150" y="4568544"/>
            <a:ext cx="34925" cy="242888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00" name="object 323"/>
          <p:cNvSpPr/>
          <p:nvPr/>
        </p:nvSpPr>
        <p:spPr>
          <a:xfrm>
            <a:off x="7195550" y="4720944"/>
            <a:ext cx="34925" cy="242888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01" name="object 324"/>
          <p:cNvSpPr/>
          <p:nvPr/>
        </p:nvSpPr>
        <p:spPr>
          <a:xfrm>
            <a:off x="6903450" y="4651094"/>
            <a:ext cx="215900" cy="13652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02" name="object 325"/>
          <p:cNvSpPr/>
          <p:nvPr/>
        </p:nvSpPr>
        <p:spPr>
          <a:xfrm>
            <a:off x="7019338" y="4714594"/>
            <a:ext cx="100012" cy="7302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03" name="object 326"/>
          <p:cNvSpPr/>
          <p:nvPr/>
        </p:nvSpPr>
        <p:spPr>
          <a:xfrm>
            <a:off x="6697075" y="4651094"/>
            <a:ext cx="215900" cy="136525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04" name="object 327"/>
          <p:cNvSpPr/>
          <p:nvPr/>
        </p:nvSpPr>
        <p:spPr>
          <a:xfrm>
            <a:off x="6697075" y="4714594"/>
            <a:ext cx="100013" cy="73025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05" name="object 328"/>
          <p:cNvSpPr/>
          <p:nvPr/>
        </p:nvSpPr>
        <p:spPr>
          <a:xfrm>
            <a:off x="6771688" y="4522507"/>
            <a:ext cx="273050" cy="27305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06" name="object 329"/>
          <p:cNvSpPr/>
          <p:nvPr/>
        </p:nvSpPr>
        <p:spPr>
          <a:xfrm>
            <a:off x="6908213" y="4687607"/>
            <a:ext cx="53975" cy="4127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07" name="object 330"/>
          <p:cNvSpPr/>
          <p:nvPr/>
        </p:nvSpPr>
        <p:spPr>
          <a:xfrm>
            <a:off x="6854238" y="4687607"/>
            <a:ext cx="53975" cy="4127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08" name="object 331"/>
          <p:cNvSpPr/>
          <p:nvPr/>
        </p:nvSpPr>
        <p:spPr>
          <a:xfrm>
            <a:off x="6839950" y="4590769"/>
            <a:ext cx="68263" cy="103188"/>
          </a:xfrm>
          <a:custGeom>
            <a:avLst/>
            <a:gdLst/>
            <a:ahLst/>
            <a:cxnLst/>
            <a:rect l="l" t="t" r="r" b="b"/>
            <a:pathLst>
              <a:path w="69215" h="103504">
                <a:moveTo>
                  <a:pt x="68707" y="0"/>
                </a:moveTo>
                <a:lnTo>
                  <a:pt x="62801" y="0"/>
                </a:lnTo>
                <a:lnTo>
                  <a:pt x="56857" y="761"/>
                </a:lnTo>
                <a:lnTo>
                  <a:pt x="15773" y="24485"/>
                </a:lnTo>
                <a:lnTo>
                  <a:pt x="0" y="62852"/>
                </a:lnTo>
                <a:lnTo>
                  <a:pt x="0" y="74625"/>
                </a:lnTo>
                <a:lnTo>
                  <a:pt x="757" y="80670"/>
                </a:lnTo>
                <a:lnTo>
                  <a:pt x="3937" y="92443"/>
                </a:lnTo>
                <a:lnTo>
                  <a:pt x="6261" y="97993"/>
                </a:lnTo>
                <a:lnTo>
                  <a:pt x="9182" y="103111"/>
                </a:lnTo>
                <a:lnTo>
                  <a:pt x="28740" y="91808"/>
                </a:lnTo>
                <a:lnTo>
                  <a:pt x="26758" y="88417"/>
                </a:lnTo>
                <a:lnTo>
                  <a:pt x="25209" y="84696"/>
                </a:lnTo>
                <a:lnTo>
                  <a:pt x="24134" y="80594"/>
                </a:lnTo>
                <a:lnTo>
                  <a:pt x="23063" y="76682"/>
                </a:lnTo>
                <a:lnTo>
                  <a:pt x="22555" y="72656"/>
                </a:lnTo>
                <a:lnTo>
                  <a:pt x="22555" y="64795"/>
                </a:lnTo>
                <a:lnTo>
                  <a:pt x="23075" y="60807"/>
                </a:lnTo>
                <a:lnTo>
                  <a:pt x="45631" y="28752"/>
                </a:lnTo>
                <a:lnTo>
                  <a:pt x="64757" y="22580"/>
                </a:lnTo>
                <a:lnTo>
                  <a:pt x="68707" y="22580"/>
                </a:lnTo>
                <a:lnTo>
                  <a:pt x="687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09" name="object 332"/>
          <p:cNvSpPr/>
          <p:nvPr/>
        </p:nvSpPr>
        <p:spPr>
          <a:xfrm>
            <a:off x="6868525" y="4678082"/>
            <a:ext cx="6350" cy="11112"/>
          </a:xfrm>
          <a:custGeom>
            <a:avLst/>
            <a:gdLst/>
            <a:ahLst/>
            <a:cxnLst/>
            <a:rect l="l" t="t" r="r" b="b"/>
            <a:pathLst>
              <a:path w="6984" h="10160">
                <a:moveTo>
                  <a:pt x="6934" y="0"/>
                </a:moveTo>
                <a:lnTo>
                  <a:pt x="0" y="3987"/>
                </a:lnTo>
                <a:lnTo>
                  <a:pt x="1168" y="5994"/>
                </a:lnTo>
                <a:lnTo>
                  <a:pt x="2844" y="7772"/>
                </a:lnTo>
                <a:lnTo>
                  <a:pt x="4343" y="9626"/>
                </a:lnTo>
                <a:lnTo>
                  <a:pt x="69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10" name="object 333"/>
          <p:cNvSpPr/>
          <p:nvPr/>
        </p:nvSpPr>
        <p:spPr>
          <a:xfrm>
            <a:off x="6841538" y="4693957"/>
            <a:ext cx="12700" cy="7937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7010" y="0"/>
                </a:moveTo>
                <a:lnTo>
                  <a:pt x="0" y="4038"/>
                </a:lnTo>
                <a:lnTo>
                  <a:pt x="12738" y="7442"/>
                </a:lnTo>
                <a:lnTo>
                  <a:pt x="10807" y="4953"/>
                </a:lnTo>
                <a:lnTo>
                  <a:pt x="8547" y="2654"/>
                </a:lnTo>
                <a:lnTo>
                  <a:pt x="7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11" name="object 334"/>
          <p:cNvSpPr/>
          <p:nvPr/>
        </p:nvSpPr>
        <p:spPr>
          <a:xfrm>
            <a:off x="6847888" y="4682844"/>
            <a:ext cx="25400" cy="22225"/>
          </a:xfrm>
          <a:custGeom>
            <a:avLst/>
            <a:gdLst/>
            <a:ahLst/>
            <a:cxnLst/>
            <a:rect l="l" t="t" r="r" b="b"/>
            <a:pathLst>
              <a:path w="24129" h="22860">
                <a:moveTo>
                  <a:pt x="19532" y="0"/>
                </a:moveTo>
                <a:lnTo>
                  <a:pt x="0" y="11290"/>
                </a:lnTo>
                <a:lnTo>
                  <a:pt x="1549" y="13969"/>
                </a:lnTo>
                <a:lnTo>
                  <a:pt x="3797" y="16268"/>
                </a:lnTo>
                <a:lnTo>
                  <a:pt x="5727" y="18757"/>
                </a:lnTo>
                <a:lnTo>
                  <a:pt x="19392" y="22402"/>
                </a:lnTo>
                <a:lnTo>
                  <a:pt x="23875" y="5638"/>
                </a:lnTo>
                <a:lnTo>
                  <a:pt x="22377" y="3784"/>
                </a:lnTo>
                <a:lnTo>
                  <a:pt x="20700" y="2006"/>
                </a:lnTo>
                <a:lnTo>
                  <a:pt x="195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12" name="object 335"/>
          <p:cNvSpPr/>
          <p:nvPr/>
        </p:nvSpPr>
        <p:spPr>
          <a:xfrm>
            <a:off x="6941550" y="4678082"/>
            <a:ext cx="6350" cy="9525"/>
          </a:xfrm>
          <a:custGeom>
            <a:avLst/>
            <a:gdLst/>
            <a:ahLst/>
            <a:cxnLst/>
            <a:rect l="l" t="t" r="r" b="b"/>
            <a:pathLst>
              <a:path w="6984" h="9525">
                <a:moveTo>
                  <a:pt x="0" y="0"/>
                </a:moveTo>
                <a:lnTo>
                  <a:pt x="2489" y="9347"/>
                </a:lnTo>
                <a:lnTo>
                  <a:pt x="3949" y="7543"/>
                </a:lnTo>
                <a:lnTo>
                  <a:pt x="5575" y="5816"/>
                </a:lnTo>
                <a:lnTo>
                  <a:pt x="6705" y="387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13" name="object 336"/>
          <p:cNvSpPr/>
          <p:nvPr/>
        </p:nvSpPr>
        <p:spPr>
          <a:xfrm>
            <a:off x="6962188" y="4693957"/>
            <a:ext cx="12700" cy="7937"/>
          </a:xfrm>
          <a:custGeom>
            <a:avLst/>
            <a:gdLst/>
            <a:ahLst/>
            <a:cxnLst/>
            <a:rect l="l" t="t" r="r" b="b"/>
            <a:pathLst>
              <a:path w="13334" h="8254">
                <a:moveTo>
                  <a:pt x="5930" y="0"/>
                </a:moveTo>
                <a:lnTo>
                  <a:pt x="4343" y="2755"/>
                </a:lnTo>
                <a:lnTo>
                  <a:pt x="1993" y="5143"/>
                </a:lnTo>
                <a:lnTo>
                  <a:pt x="0" y="7721"/>
                </a:lnTo>
                <a:lnTo>
                  <a:pt x="13169" y="4203"/>
                </a:lnTo>
                <a:lnTo>
                  <a:pt x="59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14" name="object 337"/>
          <p:cNvSpPr/>
          <p:nvPr/>
        </p:nvSpPr>
        <p:spPr>
          <a:xfrm>
            <a:off x="6908213" y="4590769"/>
            <a:ext cx="68262" cy="103188"/>
          </a:xfrm>
          <a:custGeom>
            <a:avLst/>
            <a:gdLst/>
            <a:ahLst/>
            <a:cxnLst/>
            <a:rect l="l" t="t" r="r" b="b"/>
            <a:pathLst>
              <a:path w="69215" h="103504">
                <a:moveTo>
                  <a:pt x="5880" y="0"/>
                </a:moveTo>
                <a:lnTo>
                  <a:pt x="0" y="0"/>
                </a:lnTo>
                <a:lnTo>
                  <a:pt x="0" y="22593"/>
                </a:lnTo>
                <a:lnTo>
                  <a:pt x="3924" y="22593"/>
                </a:lnTo>
                <a:lnTo>
                  <a:pt x="7924" y="23075"/>
                </a:lnTo>
                <a:lnTo>
                  <a:pt x="39966" y="45656"/>
                </a:lnTo>
                <a:lnTo>
                  <a:pt x="46164" y="64782"/>
                </a:lnTo>
                <a:lnTo>
                  <a:pt x="46164" y="72669"/>
                </a:lnTo>
                <a:lnTo>
                  <a:pt x="45656" y="76669"/>
                </a:lnTo>
                <a:lnTo>
                  <a:pt x="43497" y="84683"/>
                </a:lnTo>
                <a:lnTo>
                  <a:pt x="41922" y="88379"/>
                </a:lnTo>
                <a:lnTo>
                  <a:pt x="39966" y="91795"/>
                </a:lnTo>
                <a:lnTo>
                  <a:pt x="59499" y="103085"/>
                </a:lnTo>
                <a:lnTo>
                  <a:pt x="68706" y="74599"/>
                </a:lnTo>
                <a:lnTo>
                  <a:pt x="68706" y="62865"/>
                </a:lnTo>
                <a:lnTo>
                  <a:pt x="52933" y="24498"/>
                </a:lnTo>
                <a:lnTo>
                  <a:pt x="11849" y="774"/>
                </a:lnTo>
                <a:lnTo>
                  <a:pt x="5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15" name="object 338"/>
          <p:cNvSpPr/>
          <p:nvPr/>
        </p:nvSpPr>
        <p:spPr>
          <a:xfrm>
            <a:off x="6943138" y="4682844"/>
            <a:ext cx="25400" cy="22225"/>
          </a:xfrm>
          <a:custGeom>
            <a:avLst/>
            <a:gdLst/>
            <a:ahLst/>
            <a:cxnLst/>
            <a:rect l="l" t="t" r="r" b="b"/>
            <a:pathLst>
              <a:path w="24129" h="22860">
                <a:moveTo>
                  <a:pt x="4216" y="0"/>
                </a:moveTo>
                <a:lnTo>
                  <a:pt x="3086" y="1943"/>
                </a:lnTo>
                <a:lnTo>
                  <a:pt x="1460" y="3670"/>
                </a:lnTo>
                <a:lnTo>
                  <a:pt x="0" y="5473"/>
                </a:lnTo>
                <a:lnTo>
                  <a:pt x="4584" y="22555"/>
                </a:lnTo>
                <a:lnTo>
                  <a:pt x="17830" y="19011"/>
                </a:lnTo>
                <a:lnTo>
                  <a:pt x="19837" y="16459"/>
                </a:lnTo>
                <a:lnTo>
                  <a:pt x="22174" y="14071"/>
                </a:lnTo>
                <a:lnTo>
                  <a:pt x="23748" y="11303"/>
                </a:lnTo>
                <a:lnTo>
                  <a:pt x="42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16" name="object 339"/>
          <p:cNvSpPr/>
          <p:nvPr/>
        </p:nvSpPr>
        <p:spPr>
          <a:xfrm>
            <a:off x="2078301" y="1861871"/>
            <a:ext cx="890587" cy="261938"/>
          </a:xfrm>
          <a:custGeom>
            <a:avLst/>
            <a:gdLst/>
            <a:ahLst/>
            <a:cxnLst/>
            <a:rect l="l" t="t" r="r" b="b"/>
            <a:pathLst>
              <a:path w="891539" h="260985">
                <a:moveTo>
                  <a:pt x="445693" y="0"/>
                </a:moveTo>
                <a:lnTo>
                  <a:pt x="439165" y="62877"/>
                </a:lnTo>
                <a:lnTo>
                  <a:pt x="431297" y="112342"/>
                </a:lnTo>
                <a:lnTo>
                  <a:pt x="419049" y="157238"/>
                </a:lnTo>
                <a:lnTo>
                  <a:pt x="62127" y="188087"/>
                </a:lnTo>
                <a:lnTo>
                  <a:pt x="47957" y="189528"/>
                </a:lnTo>
                <a:lnTo>
                  <a:pt x="13146" y="215691"/>
                </a:lnTo>
                <a:lnTo>
                  <a:pt x="517" y="253183"/>
                </a:lnTo>
                <a:lnTo>
                  <a:pt x="0" y="260420"/>
                </a:lnTo>
                <a:lnTo>
                  <a:pt x="12699" y="260438"/>
                </a:lnTo>
                <a:lnTo>
                  <a:pt x="12781" y="259080"/>
                </a:lnTo>
                <a:lnTo>
                  <a:pt x="13414" y="251752"/>
                </a:lnTo>
                <a:lnTo>
                  <a:pt x="30282" y="212977"/>
                </a:lnTo>
                <a:lnTo>
                  <a:pt x="402970" y="200787"/>
                </a:lnTo>
                <a:lnTo>
                  <a:pt x="408685" y="197650"/>
                </a:lnTo>
                <a:lnTo>
                  <a:pt x="432556" y="155060"/>
                </a:lnTo>
                <a:lnTo>
                  <a:pt x="445324" y="104202"/>
                </a:lnTo>
                <a:lnTo>
                  <a:pt x="445459" y="103479"/>
                </a:lnTo>
                <a:lnTo>
                  <a:pt x="442810" y="87789"/>
                </a:lnTo>
                <a:lnTo>
                  <a:pt x="440893" y="74566"/>
                </a:lnTo>
                <a:lnTo>
                  <a:pt x="439746" y="65505"/>
                </a:lnTo>
                <a:lnTo>
                  <a:pt x="439368" y="62179"/>
                </a:lnTo>
                <a:lnTo>
                  <a:pt x="445693" y="61531"/>
                </a:lnTo>
                <a:lnTo>
                  <a:pt x="452080" y="61531"/>
                </a:lnTo>
                <a:lnTo>
                  <a:pt x="445693" y="0"/>
                </a:lnTo>
                <a:close/>
              </a:path>
              <a:path w="891539" h="260985">
                <a:moveTo>
                  <a:pt x="452080" y="61531"/>
                </a:moveTo>
                <a:lnTo>
                  <a:pt x="445693" y="61531"/>
                </a:lnTo>
                <a:lnTo>
                  <a:pt x="451782" y="64122"/>
                </a:lnTo>
                <a:lnTo>
                  <a:pt x="451061" y="69848"/>
                </a:lnTo>
                <a:lnTo>
                  <a:pt x="449776" y="78847"/>
                </a:lnTo>
                <a:lnTo>
                  <a:pt x="447860" y="90608"/>
                </a:lnTo>
                <a:lnTo>
                  <a:pt x="445459" y="103479"/>
                </a:lnTo>
                <a:lnTo>
                  <a:pt x="445665" y="104621"/>
                </a:lnTo>
                <a:lnTo>
                  <a:pt x="456641" y="150610"/>
                </a:lnTo>
                <a:lnTo>
                  <a:pt x="473671" y="188899"/>
                </a:lnTo>
                <a:lnTo>
                  <a:pt x="488403" y="200787"/>
                </a:lnTo>
                <a:lnTo>
                  <a:pt x="829258" y="200787"/>
                </a:lnTo>
                <a:lnTo>
                  <a:pt x="843574" y="202642"/>
                </a:lnTo>
                <a:lnTo>
                  <a:pt x="871636" y="228823"/>
                </a:lnTo>
                <a:lnTo>
                  <a:pt x="878674" y="260438"/>
                </a:lnTo>
                <a:lnTo>
                  <a:pt x="891374" y="260438"/>
                </a:lnTo>
                <a:lnTo>
                  <a:pt x="876312" y="212088"/>
                </a:lnTo>
                <a:lnTo>
                  <a:pt x="835169" y="188325"/>
                </a:lnTo>
                <a:lnTo>
                  <a:pt x="492556" y="188074"/>
                </a:lnTo>
                <a:lnTo>
                  <a:pt x="490079" y="187058"/>
                </a:lnTo>
                <a:lnTo>
                  <a:pt x="469883" y="149714"/>
                </a:lnTo>
                <a:lnTo>
                  <a:pt x="460032" y="111926"/>
                </a:lnTo>
                <a:lnTo>
                  <a:pt x="453595" y="73702"/>
                </a:lnTo>
                <a:lnTo>
                  <a:pt x="452349" y="64122"/>
                </a:lnTo>
                <a:lnTo>
                  <a:pt x="452080" y="61531"/>
                </a:lnTo>
                <a:close/>
              </a:path>
              <a:path w="891539" h="260985">
                <a:moveTo>
                  <a:pt x="445693" y="61531"/>
                </a:moveTo>
                <a:lnTo>
                  <a:pt x="439368" y="62179"/>
                </a:lnTo>
                <a:lnTo>
                  <a:pt x="439868" y="66471"/>
                </a:lnTo>
                <a:lnTo>
                  <a:pt x="440893" y="74566"/>
                </a:lnTo>
                <a:lnTo>
                  <a:pt x="442810" y="87789"/>
                </a:lnTo>
                <a:lnTo>
                  <a:pt x="445459" y="103479"/>
                </a:lnTo>
                <a:lnTo>
                  <a:pt x="447860" y="90608"/>
                </a:lnTo>
                <a:lnTo>
                  <a:pt x="449776" y="78847"/>
                </a:lnTo>
                <a:lnTo>
                  <a:pt x="451061" y="69848"/>
                </a:lnTo>
                <a:lnTo>
                  <a:pt x="451782" y="64122"/>
                </a:lnTo>
                <a:lnTo>
                  <a:pt x="445693" y="61531"/>
                </a:lnTo>
                <a:close/>
              </a:path>
            </a:pathLst>
          </a:custGeom>
          <a:solidFill>
            <a:srgbClr val="E73927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17" name="object 340"/>
          <p:cNvSpPr/>
          <p:nvPr/>
        </p:nvSpPr>
        <p:spPr>
          <a:xfrm>
            <a:off x="4055475" y="2311119"/>
            <a:ext cx="890588" cy="261938"/>
          </a:xfrm>
          <a:custGeom>
            <a:avLst/>
            <a:gdLst/>
            <a:ahLst/>
            <a:cxnLst/>
            <a:rect l="l" t="t" r="r" b="b"/>
            <a:pathLst>
              <a:path w="891539" h="260985">
                <a:moveTo>
                  <a:pt x="445681" y="0"/>
                </a:moveTo>
                <a:lnTo>
                  <a:pt x="439165" y="62877"/>
                </a:lnTo>
                <a:lnTo>
                  <a:pt x="431291" y="112340"/>
                </a:lnTo>
                <a:lnTo>
                  <a:pt x="419043" y="157238"/>
                </a:lnTo>
                <a:lnTo>
                  <a:pt x="62115" y="188087"/>
                </a:lnTo>
                <a:lnTo>
                  <a:pt x="47941" y="189529"/>
                </a:lnTo>
                <a:lnTo>
                  <a:pt x="13135" y="215697"/>
                </a:lnTo>
                <a:lnTo>
                  <a:pt x="512" y="253190"/>
                </a:lnTo>
                <a:lnTo>
                  <a:pt x="0" y="260421"/>
                </a:lnTo>
                <a:lnTo>
                  <a:pt x="12699" y="260438"/>
                </a:lnTo>
                <a:lnTo>
                  <a:pt x="12769" y="259080"/>
                </a:lnTo>
                <a:lnTo>
                  <a:pt x="13401" y="251752"/>
                </a:lnTo>
                <a:lnTo>
                  <a:pt x="30274" y="212980"/>
                </a:lnTo>
                <a:lnTo>
                  <a:pt x="402970" y="200787"/>
                </a:lnTo>
                <a:lnTo>
                  <a:pt x="408673" y="197650"/>
                </a:lnTo>
                <a:lnTo>
                  <a:pt x="432553" y="155060"/>
                </a:lnTo>
                <a:lnTo>
                  <a:pt x="445319" y="104205"/>
                </a:lnTo>
                <a:lnTo>
                  <a:pt x="445452" y="103495"/>
                </a:lnTo>
                <a:lnTo>
                  <a:pt x="442803" y="87790"/>
                </a:lnTo>
                <a:lnTo>
                  <a:pt x="440890" y="74566"/>
                </a:lnTo>
                <a:lnTo>
                  <a:pt x="439745" y="65505"/>
                </a:lnTo>
                <a:lnTo>
                  <a:pt x="439369" y="62179"/>
                </a:lnTo>
                <a:lnTo>
                  <a:pt x="445681" y="61531"/>
                </a:lnTo>
                <a:lnTo>
                  <a:pt x="452068" y="61531"/>
                </a:lnTo>
                <a:lnTo>
                  <a:pt x="445681" y="0"/>
                </a:lnTo>
                <a:close/>
              </a:path>
              <a:path w="891539" h="260985">
                <a:moveTo>
                  <a:pt x="452068" y="61531"/>
                </a:moveTo>
                <a:lnTo>
                  <a:pt x="445681" y="61531"/>
                </a:lnTo>
                <a:lnTo>
                  <a:pt x="451779" y="64122"/>
                </a:lnTo>
                <a:lnTo>
                  <a:pt x="451056" y="69848"/>
                </a:lnTo>
                <a:lnTo>
                  <a:pt x="449770" y="78848"/>
                </a:lnTo>
                <a:lnTo>
                  <a:pt x="447854" y="90609"/>
                </a:lnTo>
                <a:lnTo>
                  <a:pt x="445452" y="103495"/>
                </a:lnTo>
                <a:lnTo>
                  <a:pt x="445655" y="104622"/>
                </a:lnTo>
                <a:lnTo>
                  <a:pt x="456634" y="150610"/>
                </a:lnTo>
                <a:lnTo>
                  <a:pt x="473671" y="188899"/>
                </a:lnTo>
                <a:lnTo>
                  <a:pt x="488403" y="200787"/>
                </a:lnTo>
                <a:lnTo>
                  <a:pt x="829259" y="200787"/>
                </a:lnTo>
                <a:lnTo>
                  <a:pt x="843573" y="202644"/>
                </a:lnTo>
                <a:lnTo>
                  <a:pt x="871630" y="228829"/>
                </a:lnTo>
                <a:lnTo>
                  <a:pt x="878674" y="260438"/>
                </a:lnTo>
                <a:lnTo>
                  <a:pt x="891374" y="260438"/>
                </a:lnTo>
                <a:lnTo>
                  <a:pt x="876305" y="212087"/>
                </a:lnTo>
                <a:lnTo>
                  <a:pt x="835159" y="188324"/>
                </a:lnTo>
                <a:lnTo>
                  <a:pt x="492556" y="188074"/>
                </a:lnTo>
                <a:lnTo>
                  <a:pt x="490080" y="187058"/>
                </a:lnTo>
                <a:lnTo>
                  <a:pt x="469879" y="149714"/>
                </a:lnTo>
                <a:lnTo>
                  <a:pt x="460027" y="111925"/>
                </a:lnTo>
                <a:lnTo>
                  <a:pt x="453590" y="73701"/>
                </a:lnTo>
                <a:lnTo>
                  <a:pt x="452337" y="64122"/>
                </a:lnTo>
                <a:lnTo>
                  <a:pt x="452068" y="61531"/>
                </a:lnTo>
                <a:close/>
              </a:path>
              <a:path w="891539" h="260985">
                <a:moveTo>
                  <a:pt x="445681" y="61531"/>
                </a:moveTo>
                <a:lnTo>
                  <a:pt x="439369" y="62179"/>
                </a:lnTo>
                <a:lnTo>
                  <a:pt x="439867" y="66471"/>
                </a:lnTo>
                <a:lnTo>
                  <a:pt x="440890" y="74566"/>
                </a:lnTo>
                <a:lnTo>
                  <a:pt x="442803" y="87790"/>
                </a:lnTo>
                <a:lnTo>
                  <a:pt x="445452" y="103495"/>
                </a:lnTo>
                <a:lnTo>
                  <a:pt x="447854" y="90609"/>
                </a:lnTo>
                <a:lnTo>
                  <a:pt x="449770" y="78848"/>
                </a:lnTo>
                <a:lnTo>
                  <a:pt x="451056" y="69848"/>
                </a:lnTo>
                <a:lnTo>
                  <a:pt x="451779" y="64122"/>
                </a:lnTo>
                <a:lnTo>
                  <a:pt x="445681" y="61531"/>
                </a:lnTo>
                <a:close/>
              </a:path>
            </a:pathLst>
          </a:custGeom>
          <a:solidFill>
            <a:srgbClr val="E73927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18" name="object 341"/>
          <p:cNvSpPr/>
          <p:nvPr/>
        </p:nvSpPr>
        <p:spPr>
          <a:xfrm>
            <a:off x="6009688" y="2427007"/>
            <a:ext cx="890587" cy="261937"/>
          </a:xfrm>
          <a:custGeom>
            <a:avLst/>
            <a:gdLst/>
            <a:ahLst/>
            <a:cxnLst/>
            <a:rect l="l" t="t" r="r" b="b"/>
            <a:pathLst>
              <a:path w="891540" h="260985">
                <a:moveTo>
                  <a:pt x="445681" y="0"/>
                </a:moveTo>
                <a:lnTo>
                  <a:pt x="439165" y="62852"/>
                </a:lnTo>
                <a:lnTo>
                  <a:pt x="431295" y="112322"/>
                </a:lnTo>
                <a:lnTo>
                  <a:pt x="419046" y="157221"/>
                </a:lnTo>
                <a:lnTo>
                  <a:pt x="62115" y="188074"/>
                </a:lnTo>
                <a:lnTo>
                  <a:pt x="47941" y="189519"/>
                </a:lnTo>
                <a:lnTo>
                  <a:pt x="13134" y="215686"/>
                </a:lnTo>
                <a:lnTo>
                  <a:pt x="512" y="253179"/>
                </a:lnTo>
                <a:lnTo>
                  <a:pt x="0" y="260409"/>
                </a:lnTo>
                <a:lnTo>
                  <a:pt x="12699" y="260426"/>
                </a:lnTo>
                <a:lnTo>
                  <a:pt x="12780" y="259067"/>
                </a:lnTo>
                <a:lnTo>
                  <a:pt x="13405" y="251738"/>
                </a:lnTo>
                <a:lnTo>
                  <a:pt x="30276" y="212966"/>
                </a:lnTo>
                <a:lnTo>
                  <a:pt x="402970" y="200774"/>
                </a:lnTo>
                <a:lnTo>
                  <a:pt x="408673" y="197637"/>
                </a:lnTo>
                <a:lnTo>
                  <a:pt x="432553" y="155047"/>
                </a:lnTo>
                <a:lnTo>
                  <a:pt x="445317" y="104197"/>
                </a:lnTo>
                <a:lnTo>
                  <a:pt x="445457" y="103447"/>
                </a:lnTo>
                <a:lnTo>
                  <a:pt x="442811" y="87782"/>
                </a:lnTo>
                <a:lnTo>
                  <a:pt x="440892" y="74542"/>
                </a:lnTo>
                <a:lnTo>
                  <a:pt x="439746" y="65493"/>
                </a:lnTo>
                <a:lnTo>
                  <a:pt x="439369" y="62166"/>
                </a:lnTo>
                <a:lnTo>
                  <a:pt x="445681" y="61506"/>
                </a:lnTo>
                <a:lnTo>
                  <a:pt x="452067" y="61506"/>
                </a:lnTo>
                <a:lnTo>
                  <a:pt x="445681" y="0"/>
                </a:lnTo>
                <a:close/>
              </a:path>
              <a:path w="891540" h="260985">
                <a:moveTo>
                  <a:pt x="452067" y="61506"/>
                </a:moveTo>
                <a:lnTo>
                  <a:pt x="445681" y="61506"/>
                </a:lnTo>
                <a:lnTo>
                  <a:pt x="451779" y="64106"/>
                </a:lnTo>
                <a:lnTo>
                  <a:pt x="451056" y="69831"/>
                </a:lnTo>
                <a:lnTo>
                  <a:pt x="449770" y="78829"/>
                </a:lnTo>
                <a:lnTo>
                  <a:pt x="447854" y="90591"/>
                </a:lnTo>
                <a:lnTo>
                  <a:pt x="445457" y="103447"/>
                </a:lnTo>
                <a:lnTo>
                  <a:pt x="445666" y="104605"/>
                </a:lnTo>
                <a:lnTo>
                  <a:pt x="456643" y="150602"/>
                </a:lnTo>
                <a:lnTo>
                  <a:pt x="473671" y="188887"/>
                </a:lnTo>
                <a:lnTo>
                  <a:pt x="488403" y="200774"/>
                </a:lnTo>
                <a:lnTo>
                  <a:pt x="829259" y="200774"/>
                </a:lnTo>
                <a:lnTo>
                  <a:pt x="843569" y="202630"/>
                </a:lnTo>
                <a:lnTo>
                  <a:pt x="871636" y="228810"/>
                </a:lnTo>
                <a:lnTo>
                  <a:pt x="878674" y="260426"/>
                </a:lnTo>
                <a:lnTo>
                  <a:pt x="891374" y="260426"/>
                </a:lnTo>
                <a:lnTo>
                  <a:pt x="876312" y="212076"/>
                </a:lnTo>
                <a:lnTo>
                  <a:pt x="835169" y="188312"/>
                </a:lnTo>
                <a:lnTo>
                  <a:pt x="492556" y="188061"/>
                </a:lnTo>
                <a:lnTo>
                  <a:pt x="490092" y="187045"/>
                </a:lnTo>
                <a:lnTo>
                  <a:pt x="469885" y="149704"/>
                </a:lnTo>
                <a:lnTo>
                  <a:pt x="460028" y="111916"/>
                </a:lnTo>
                <a:lnTo>
                  <a:pt x="453591" y="73686"/>
                </a:lnTo>
                <a:lnTo>
                  <a:pt x="452337" y="64106"/>
                </a:lnTo>
                <a:lnTo>
                  <a:pt x="452067" y="61506"/>
                </a:lnTo>
                <a:close/>
              </a:path>
              <a:path w="891540" h="260985">
                <a:moveTo>
                  <a:pt x="445681" y="61506"/>
                </a:moveTo>
                <a:lnTo>
                  <a:pt x="439369" y="62166"/>
                </a:lnTo>
                <a:lnTo>
                  <a:pt x="439867" y="66446"/>
                </a:lnTo>
                <a:lnTo>
                  <a:pt x="440892" y="74542"/>
                </a:lnTo>
                <a:lnTo>
                  <a:pt x="442811" y="87782"/>
                </a:lnTo>
                <a:lnTo>
                  <a:pt x="445457" y="103447"/>
                </a:lnTo>
                <a:lnTo>
                  <a:pt x="447854" y="90591"/>
                </a:lnTo>
                <a:lnTo>
                  <a:pt x="449770" y="78829"/>
                </a:lnTo>
                <a:lnTo>
                  <a:pt x="451056" y="69831"/>
                </a:lnTo>
                <a:lnTo>
                  <a:pt x="451779" y="64106"/>
                </a:lnTo>
                <a:lnTo>
                  <a:pt x="445681" y="61506"/>
                </a:lnTo>
                <a:close/>
              </a:path>
            </a:pathLst>
          </a:custGeom>
          <a:solidFill>
            <a:srgbClr val="E73927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19" name="object 344"/>
          <p:cNvSpPr txBox="1"/>
          <p:nvPr/>
        </p:nvSpPr>
        <p:spPr>
          <a:xfrm>
            <a:off x="2942638" y="2484157"/>
            <a:ext cx="542925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1600" b="1" spc="-160">
                <a:solidFill>
                  <a:srgbClr val="E73927"/>
                </a:solidFill>
                <a:latin typeface="Arial Black"/>
                <a:cs typeface="Arial Black"/>
              </a:rPr>
              <a:t>1</a:t>
            </a:r>
            <a:r>
              <a:rPr sz="1600" b="1" spc="-120">
                <a:solidFill>
                  <a:srgbClr val="E73927"/>
                </a:solidFill>
                <a:latin typeface="Arial Black"/>
                <a:cs typeface="Arial Black"/>
              </a:rPr>
              <a:t> </a:t>
            </a:r>
            <a:r>
              <a:rPr sz="1600" b="1" spc="-160">
                <a:solidFill>
                  <a:srgbClr val="E73927"/>
                </a:solidFill>
                <a:latin typeface="Arial Black"/>
                <a:cs typeface="Arial Black"/>
              </a:rPr>
              <a:t>101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520" name="object 345"/>
          <p:cNvSpPr txBox="1"/>
          <p:nvPr/>
        </p:nvSpPr>
        <p:spPr>
          <a:xfrm>
            <a:off x="2231438" y="1600727"/>
            <a:ext cx="542925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1600" b="1" spc="-160" dirty="0">
                <a:solidFill>
                  <a:srgbClr val="E73927"/>
                </a:solidFill>
                <a:latin typeface="Arial Black"/>
                <a:cs typeface="Arial Black"/>
              </a:rPr>
              <a:t>1</a:t>
            </a:r>
            <a:r>
              <a:rPr sz="1600" b="1" spc="-120" dirty="0">
                <a:solidFill>
                  <a:srgbClr val="E73927"/>
                </a:solidFill>
                <a:latin typeface="Arial Black"/>
                <a:cs typeface="Arial Black"/>
              </a:rPr>
              <a:t> </a:t>
            </a:r>
            <a:r>
              <a:rPr sz="1600" b="1" spc="-160" dirty="0">
                <a:solidFill>
                  <a:srgbClr val="E73927"/>
                </a:solidFill>
                <a:latin typeface="Arial Black"/>
                <a:cs typeface="Arial Black"/>
              </a:rPr>
              <a:t>707</a:t>
            </a:r>
            <a:endParaRPr sz="1600" dirty="0">
              <a:latin typeface="Arial Black"/>
              <a:cs typeface="Arial Black"/>
            </a:endParaRPr>
          </a:p>
        </p:txBody>
      </p:sp>
      <p:sp>
        <p:nvSpPr>
          <p:cNvPr id="521" name="object 346"/>
          <p:cNvSpPr txBox="1"/>
          <p:nvPr/>
        </p:nvSpPr>
        <p:spPr>
          <a:xfrm>
            <a:off x="4230100" y="1960282"/>
            <a:ext cx="542925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1600" b="1" spc="-160">
                <a:solidFill>
                  <a:srgbClr val="E73927"/>
                </a:solidFill>
                <a:latin typeface="Arial Black"/>
                <a:cs typeface="Arial Black"/>
              </a:rPr>
              <a:t>1</a:t>
            </a:r>
            <a:r>
              <a:rPr sz="1600" b="1" spc="-120">
                <a:solidFill>
                  <a:srgbClr val="E73927"/>
                </a:solidFill>
                <a:latin typeface="Arial Black"/>
                <a:cs typeface="Arial Black"/>
              </a:rPr>
              <a:t> </a:t>
            </a:r>
            <a:r>
              <a:rPr sz="1600" b="1" spc="-160">
                <a:solidFill>
                  <a:srgbClr val="E73927"/>
                </a:solidFill>
                <a:latin typeface="Arial Black"/>
                <a:cs typeface="Arial Black"/>
              </a:rPr>
              <a:t>351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522" name="object 347"/>
          <p:cNvSpPr txBox="1"/>
          <p:nvPr/>
        </p:nvSpPr>
        <p:spPr>
          <a:xfrm>
            <a:off x="6184313" y="2076169"/>
            <a:ext cx="542925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1600" b="1" spc="-160">
                <a:solidFill>
                  <a:srgbClr val="E73927"/>
                </a:solidFill>
                <a:latin typeface="Arial Black"/>
                <a:cs typeface="Arial Black"/>
              </a:rPr>
              <a:t>1</a:t>
            </a:r>
            <a:r>
              <a:rPr sz="1600" b="1" spc="-120">
                <a:solidFill>
                  <a:srgbClr val="E73927"/>
                </a:solidFill>
                <a:latin typeface="Arial Black"/>
                <a:cs typeface="Arial Black"/>
              </a:rPr>
              <a:t> </a:t>
            </a:r>
            <a:r>
              <a:rPr sz="1600" b="1" spc="-160">
                <a:solidFill>
                  <a:srgbClr val="E73927"/>
                </a:solidFill>
                <a:latin typeface="Arial Black"/>
                <a:cs typeface="Arial Black"/>
              </a:rPr>
              <a:t>281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523" name="object 349"/>
          <p:cNvSpPr txBox="1"/>
          <p:nvPr/>
        </p:nvSpPr>
        <p:spPr>
          <a:xfrm>
            <a:off x="4768263" y="2607982"/>
            <a:ext cx="542925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1600" b="1" spc="-160">
                <a:solidFill>
                  <a:srgbClr val="E73927"/>
                </a:solidFill>
                <a:latin typeface="Arial Black"/>
                <a:cs typeface="Arial Black"/>
              </a:rPr>
              <a:t>1</a:t>
            </a:r>
            <a:r>
              <a:rPr sz="1600" b="1" spc="-120">
                <a:solidFill>
                  <a:srgbClr val="E73927"/>
                </a:solidFill>
                <a:latin typeface="Arial Black"/>
                <a:cs typeface="Arial Black"/>
              </a:rPr>
              <a:t> </a:t>
            </a:r>
            <a:r>
              <a:rPr sz="1600" b="1" spc="-160">
                <a:solidFill>
                  <a:srgbClr val="E73927"/>
                </a:solidFill>
                <a:latin typeface="Arial Black"/>
                <a:cs typeface="Arial Black"/>
              </a:rPr>
              <a:t>015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524" name="object 350"/>
          <p:cNvSpPr txBox="1"/>
          <p:nvPr/>
        </p:nvSpPr>
        <p:spPr>
          <a:xfrm>
            <a:off x="6700250" y="2657194"/>
            <a:ext cx="374650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1600" b="1" spc="-160">
                <a:solidFill>
                  <a:srgbClr val="E73927"/>
                </a:solidFill>
                <a:latin typeface="Arial Black"/>
                <a:cs typeface="Arial Black"/>
              </a:rPr>
              <a:t>985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525" name="object 351"/>
          <p:cNvSpPr txBox="1"/>
          <p:nvPr/>
        </p:nvSpPr>
        <p:spPr>
          <a:xfrm>
            <a:off x="2093325" y="3268382"/>
            <a:ext cx="373063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1600" b="1" spc="-160">
                <a:solidFill>
                  <a:srgbClr val="004982"/>
                </a:solidFill>
                <a:latin typeface="Arial Black"/>
                <a:cs typeface="Arial Black"/>
              </a:rPr>
              <a:t>606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526" name="object 352"/>
          <p:cNvSpPr txBox="1"/>
          <p:nvPr/>
        </p:nvSpPr>
        <p:spPr>
          <a:xfrm>
            <a:off x="3963400" y="3704944"/>
            <a:ext cx="373063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1600" b="1" spc="-160">
                <a:solidFill>
                  <a:srgbClr val="004982"/>
                </a:solidFill>
                <a:latin typeface="Arial Black"/>
                <a:cs typeface="Arial Black"/>
              </a:rPr>
              <a:t>336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527" name="object 353"/>
          <p:cNvSpPr txBox="1"/>
          <p:nvPr/>
        </p:nvSpPr>
        <p:spPr>
          <a:xfrm>
            <a:off x="5833475" y="3770032"/>
            <a:ext cx="373063" cy="2587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1600" b="1" spc="-160">
                <a:solidFill>
                  <a:srgbClr val="004982"/>
                </a:solidFill>
                <a:latin typeface="Arial Black"/>
                <a:cs typeface="Arial Black"/>
              </a:rPr>
              <a:t>296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528" name="object 355"/>
          <p:cNvSpPr txBox="1"/>
          <p:nvPr/>
        </p:nvSpPr>
        <p:spPr>
          <a:xfrm>
            <a:off x="3612563" y="5341657"/>
            <a:ext cx="1111250" cy="1666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1000" spc="35">
                <a:solidFill>
                  <a:srgbClr val="4A4A49"/>
                </a:solidFill>
                <a:latin typeface="Arial Unicode MS"/>
                <a:cs typeface="Arial Unicode MS"/>
              </a:rPr>
              <a:t>Физические</a:t>
            </a:r>
            <a:r>
              <a:rPr sz="1000" spc="-2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1000" spc="30">
                <a:solidFill>
                  <a:srgbClr val="4A4A49"/>
                </a:solidFill>
                <a:latin typeface="Arial Unicode MS"/>
                <a:cs typeface="Arial Unicode MS"/>
              </a:rPr>
              <a:t>лица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529" name="object 356"/>
          <p:cNvSpPr txBox="1"/>
          <p:nvPr/>
        </p:nvSpPr>
        <p:spPr>
          <a:xfrm>
            <a:off x="5441363" y="5341657"/>
            <a:ext cx="1231900" cy="1666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1000" spc="40">
                <a:solidFill>
                  <a:srgbClr val="4A4A49"/>
                </a:solidFill>
                <a:latin typeface="Arial Unicode MS"/>
                <a:cs typeface="Arial Unicode MS"/>
              </a:rPr>
              <a:t>Юридические</a:t>
            </a:r>
            <a:r>
              <a:rPr sz="1000" spc="-2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1000" spc="45">
                <a:solidFill>
                  <a:srgbClr val="4A4A49"/>
                </a:solidFill>
                <a:latin typeface="Arial Unicode MS"/>
                <a:cs typeface="Arial Unicode MS"/>
              </a:rPr>
              <a:t>ли</a:t>
            </a:r>
            <a:r>
              <a:rPr sz="1000" spc="40">
                <a:solidFill>
                  <a:srgbClr val="4A4A49"/>
                </a:solidFill>
                <a:latin typeface="Arial Unicode MS"/>
                <a:cs typeface="Arial Unicode MS"/>
              </a:rPr>
              <a:t>ц</a:t>
            </a:r>
            <a:r>
              <a:rPr sz="1000">
                <a:solidFill>
                  <a:srgbClr val="4A4A49"/>
                </a:solidFill>
                <a:latin typeface="Arial Unicode MS"/>
                <a:cs typeface="Arial Unicode MS"/>
              </a:rPr>
              <a:t>а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530" name="object 357"/>
          <p:cNvSpPr/>
          <p:nvPr/>
        </p:nvSpPr>
        <p:spPr>
          <a:xfrm>
            <a:off x="3118850" y="5348007"/>
            <a:ext cx="323850" cy="142875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31" name="object 358"/>
          <p:cNvSpPr/>
          <p:nvPr/>
        </p:nvSpPr>
        <p:spPr>
          <a:xfrm>
            <a:off x="5041313" y="5348007"/>
            <a:ext cx="323850" cy="142875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33" name="object 193"/>
          <p:cNvSpPr/>
          <p:nvPr/>
        </p:nvSpPr>
        <p:spPr>
          <a:xfrm>
            <a:off x="7863741" y="3628744"/>
            <a:ext cx="627062" cy="0"/>
          </a:xfrm>
          <a:custGeom>
            <a:avLst/>
            <a:gdLst/>
            <a:ahLst/>
            <a:cxnLst/>
            <a:rect l="l" t="t" r="r" b="b"/>
            <a:pathLst>
              <a:path w="626109">
                <a:moveTo>
                  <a:pt x="0" y="0"/>
                </a:moveTo>
                <a:lnTo>
                  <a:pt x="625995" y="0"/>
                </a:lnTo>
              </a:path>
            </a:pathLst>
          </a:custGeom>
          <a:ln w="13970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35" name="object 201"/>
          <p:cNvSpPr/>
          <p:nvPr/>
        </p:nvSpPr>
        <p:spPr>
          <a:xfrm>
            <a:off x="7683706" y="4243107"/>
            <a:ext cx="347663" cy="5238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36" name="object 202"/>
          <p:cNvSpPr txBox="1"/>
          <p:nvPr/>
        </p:nvSpPr>
        <p:spPr>
          <a:xfrm>
            <a:off x="8108363" y="5030507"/>
            <a:ext cx="73183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lang="ru-RU" b="1" spc="10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2019</a:t>
            </a:r>
            <a:endParaRPr b="1" dirty="0">
              <a:latin typeface="Arial Unicode MS"/>
              <a:cs typeface="Arial Unicode MS"/>
            </a:endParaRPr>
          </a:p>
        </p:txBody>
      </p:sp>
      <p:sp>
        <p:nvSpPr>
          <p:cNvPr id="537" name="object 231"/>
          <p:cNvSpPr/>
          <p:nvPr/>
        </p:nvSpPr>
        <p:spPr>
          <a:xfrm>
            <a:off x="8543338" y="2788957"/>
            <a:ext cx="346075" cy="190817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38" name="object 232"/>
          <p:cNvSpPr/>
          <p:nvPr/>
        </p:nvSpPr>
        <p:spPr>
          <a:xfrm>
            <a:off x="8543338" y="4697132"/>
            <a:ext cx="346075" cy="476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39" name="object 233"/>
          <p:cNvSpPr/>
          <p:nvPr/>
        </p:nvSpPr>
        <p:spPr>
          <a:xfrm>
            <a:off x="8544925" y="2785782"/>
            <a:ext cx="352425" cy="871537"/>
          </a:xfrm>
          <a:custGeom>
            <a:avLst/>
            <a:gdLst/>
            <a:ahLst/>
            <a:cxnLst/>
            <a:rect l="l" t="t" r="r" b="b"/>
            <a:pathLst>
              <a:path w="351790" h="872489">
                <a:moveTo>
                  <a:pt x="351332" y="872464"/>
                </a:moveTo>
                <a:lnTo>
                  <a:pt x="0" y="872464"/>
                </a:lnTo>
                <a:lnTo>
                  <a:pt x="0" y="0"/>
                </a:lnTo>
                <a:lnTo>
                  <a:pt x="351332" y="0"/>
                </a:lnTo>
                <a:lnTo>
                  <a:pt x="351332" y="872464"/>
                </a:lnTo>
                <a:close/>
              </a:path>
            </a:pathLst>
          </a:custGeom>
          <a:solidFill>
            <a:srgbClr val="FFEE00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40" name="object 297"/>
          <p:cNvSpPr/>
          <p:nvPr/>
        </p:nvSpPr>
        <p:spPr>
          <a:xfrm>
            <a:off x="7519400" y="4551082"/>
            <a:ext cx="690563" cy="468312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41" name="object 298"/>
          <p:cNvSpPr/>
          <p:nvPr/>
        </p:nvSpPr>
        <p:spPr>
          <a:xfrm>
            <a:off x="7647988" y="4544732"/>
            <a:ext cx="431800" cy="257175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42" name="object 299"/>
          <p:cNvSpPr/>
          <p:nvPr/>
        </p:nvSpPr>
        <p:spPr>
          <a:xfrm>
            <a:off x="7570200" y="4390744"/>
            <a:ext cx="533400" cy="5270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43" name="object 300"/>
          <p:cNvSpPr/>
          <p:nvPr/>
        </p:nvSpPr>
        <p:spPr>
          <a:xfrm>
            <a:off x="7821025" y="4416144"/>
            <a:ext cx="34925" cy="242888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44" name="object 301"/>
          <p:cNvSpPr/>
          <p:nvPr/>
        </p:nvSpPr>
        <p:spPr>
          <a:xfrm>
            <a:off x="7973425" y="4568544"/>
            <a:ext cx="34925" cy="242888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45" name="object 302"/>
          <p:cNvSpPr/>
          <p:nvPr/>
        </p:nvSpPr>
        <p:spPr>
          <a:xfrm>
            <a:off x="8125825" y="4720944"/>
            <a:ext cx="34925" cy="242888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46" name="object 303"/>
          <p:cNvSpPr/>
          <p:nvPr/>
        </p:nvSpPr>
        <p:spPr>
          <a:xfrm>
            <a:off x="7835313" y="4651094"/>
            <a:ext cx="215900" cy="136525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47" name="object 304"/>
          <p:cNvSpPr/>
          <p:nvPr/>
        </p:nvSpPr>
        <p:spPr>
          <a:xfrm>
            <a:off x="7949613" y="4714594"/>
            <a:ext cx="101600" cy="7302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48" name="object 305"/>
          <p:cNvSpPr/>
          <p:nvPr/>
        </p:nvSpPr>
        <p:spPr>
          <a:xfrm>
            <a:off x="7627350" y="4651094"/>
            <a:ext cx="215900" cy="13652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49" name="object 306"/>
          <p:cNvSpPr/>
          <p:nvPr/>
        </p:nvSpPr>
        <p:spPr>
          <a:xfrm>
            <a:off x="7627350" y="4714594"/>
            <a:ext cx="101600" cy="73025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50" name="object 307"/>
          <p:cNvSpPr/>
          <p:nvPr/>
        </p:nvSpPr>
        <p:spPr>
          <a:xfrm>
            <a:off x="7701963" y="4522507"/>
            <a:ext cx="273050" cy="27305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51" name="object 308"/>
          <p:cNvSpPr/>
          <p:nvPr/>
        </p:nvSpPr>
        <p:spPr>
          <a:xfrm>
            <a:off x="7838488" y="4687607"/>
            <a:ext cx="53975" cy="4127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52" name="object 309"/>
          <p:cNvSpPr/>
          <p:nvPr/>
        </p:nvSpPr>
        <p:spPr>
          <a:xfrm>
            <a:off x="7784513" y="4687607"/>
            <a:ext cx="53975" cy="4127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53" name="object 310"/>
          <p:cNvSpPr/>
          <p:nvPr/>
        </p:nvSpPr>
        <p:spPr>
          <a:xfrm>
            <a:off x="7770225" y="4590769"/>
            <a:ext cx="69850" cy="103188"/>
          </a:xfrm>
          <a:custGeom>
            <a:avLst/>
            <a:gdLst/>
            <a:ahLst/>
            <a:cxnLst/>
            <a:rect l="l" t="t" r="r" b="b"/>
            <a:pathLst>
              <a:path w="69215" h="103504">
                <a:moveTo>
                  <a:pt x="68707" y="0"/>
                </a:moveTo>
                <a:lnTo>
                  <a:pt x="62801" y="0"/>
                </a:lnTo>
                <a:lnTo>
                  <a:pt x="56857" y="761"/>
                </a:lnTo>
                <a:lnTo>
                  <a:pt x="15773" y="24485"/>
                </a:lnTo>
                <a:lnTo>
                  <a:pt x="0" y="62852"/>
                </a:lnTo>
                <a:lnTo>
                  <a:pt x="0" y="74625"/>
                </a:lnTo>
                <a:lnTo>
                  <a:pt x="757" y="80670"/>
                </a:lnTo>
                <a:lnTo>
                  <a:pt x="3937" y="92443"/>
                </a:lnTo>
                <a:lnTo>
                  <a:pt x="6261" y="97993"/>
                </a:lnTo>
                <a:lnTo>
                  <a:pt x="9182" y="103111"/>
                </a:lnTo>
                <a:lnTo>
                  <a:pt x="18097" y="97942"/>
                </a:lnTo>
                <a:lnTo>
                  <a:pt x="28740" y="91808"/>
                </a:lnTo>
                <a:lnTo>
                  <a:pt x="26758" y="88417"/>
                </a:lnTo>
                <a:lnTo>
                  <a:pt x="25209" y="84696"/>
                </a:lnTo>
                <a:lnTo>
                  <a:pt x="24134" y="80594"/>
                </a:lnTo>
                <a:lnTo>
                  <a:pt x="23063" y="76682"/>
                </a:lnTo>
                <a:lnTo>
                  <a:pt x="22555" y="72656"/>
                </a:lnTo>
                <a:lnTo>
                  <a:pt x="22555" y="64795"/>
                </a:lnTo>
                <a:lnTo>
                  <a:pt x="42227" y="30733"/>
                </a:lnTo>
                <a:lnTo>
                  <a:pt x="64757" y="22580"/>
                </a:lnTo>
                <a:lnTo>
                  <a:pt x="68707" y="22580"/>
                </a:lnTo>
                <a:lnTo>
                  <a:pt x="687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54" name="object 311"/>
          <p:cNvSpPr/>
          <p:nvPr/>
        </p:nvSpPr>
        <p:spPr>
          <a:xfrm>
            <a:off x="7798800" y="4678082"/>
            <a:ext cx="6350" cy="11112"/>
          </a:xfrm>
          <a:custGeom>
            <a:avLst/>
            <a:gdLst/>
            <a:ahLst/>
            <a:cxnLst/>
            <a:rect l="l" t="t" r="r" b="b"/>
            <a:pathLst>
              <a:path w="6984" h="10160">
                <a:moveTo>
                  <a:pt x="6934" y="0"/>
                </a:moveTo>
                <a:lnTo>
                  <a:pt x="0" y="3987"/>
                </a:lnTo>
                <a:lnTo>
                  <a:pt x="1168" y="5994"/>
                </a:lnTo>
                <a:lnTo>
                  <a:pt x="2832" y="7772"/>
                </a:lnTo>
                <a:lnTo>
                  <a:pt x="4343" y="9626"/>
                </a:lnTo>
                <a:lnTo>
                  <a:pt x="69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55" name="object 312"/>
          <p:cNvSpPr/>
          <p:nvPr/>
        </p:nvSpPr>
        <p:spPr>
          <a:xfrm>
            <a:off x="7771813" y="4693957"/>
            <a:ext cx="14287" cy="7937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7010" y="0"/>
                </a:moveTo>
                <a:lnTo>
                  <a:pt x="0" y="4038"/>
                </a:lnTo>
                <a:lnTo>
                  <a:pt x="12725" y="7442"/>
                </a:lnTo>
                <a:lnTo>
                  <a:pt x="10807" y="4953"/>
                </a:lnTo>
                <a:lnTo>
                  <a:pt x="8547" y="2654"/>
                </a:lnTo>
                <a:lnTo>
                  <a:pt x="7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56" name="object 313"/>
          <p:cNvSpPr/>
          <p:nvPr/>
        </p:nvSpPr>
        <p:spPr>
          <a:xfrm>
            <a:off x="7779750" y="4682844"/>
            <a:ext cx="23813" cy="22225"/>
          </a:xfrm>
          <a:custGeom>
            <a:avLst/>
            <a:gdLst/>
            <a:ahLst/>
            <a:cxnLst/>
            <a:rect l="l" t="t" r="r" b="b"/>
            <a:pathLst>
              <a:path w="24129" h="22860">
                <a:moveTo>
                  <a:pt x="19532" y="0"/>
                </a:moveTo>
                <a:lnTo>
                  <a:pt x="0" y="11290"/>
                </a:lnTo>
                <a:lnTo>
                  <a:pt x="1549" y="13969"/>
                </a:lnTo>
                <a:lnTo>
                  <a:pt x="3797" y="16268"/>
                </a:lnTo>
                <a:lnTo>
                  <a:pt x="5714" y="18757"/>
                </a:lnTo>
                <a:lnTo>
                  <a:pt x="19392" y="22402"/>
                </a:lnTo>
                <a:lnTo>
                  <a:pt x="23875" y="5638"/>
                </a:lnTo>
                <a:lnTo>
                  <a:pt x="22364" y="3784"/>
                </a:lnTo>
                <a:lnTo>
                  <a:pt x="20700" y="2006"/>
                </a:lnTo>
                <a:lnTo>
                  <a:pt x="195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57" name="object 314"/>
          <p:cNvSpPr/>
          <p:nvPr/>
        </p:nvSpPr>
        <p:spPr>
          <a:xfrm>
            <a:off x="7871825" y="4678082"/>
            <a:ext cx="7938" cy="9525"/>
          </a:xfrm>
          <a:custGeom>
            <a:avLst/>
            <a:gdLst/>
            <a:ahLst/>
            <a:cxnLst/>
            <a:rect l="l" t="t" r="r" b="b"/>
            <a:pathLst>
              <a:path w="6984" h="9525">
                <a:moveTo>
                  <a:pt x="0" y="0"/>
                </a:moveTo>
                <a:lnTo>
                  <a:pt x="2489" y="9347"/>
                </a:lnTo>
                <a:lnTo>
                  <a:pt x="3949" y="7543"/>
                </a:lnTo>
                <a:lnTo>
                  <a:pt x="5575" y="5816"/>
                </a:lnTo>
                <a:lnTo>
                  <a:pt x="6705" y="387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58" name="object 315"/>
          <p:cNvSpPr/>
          <p:nvPr/>
        </p:nvSpPr>
        <p:spPr>
          <a:xfrm>
            <a:off x="7892463" y="4693957"/>
            <a:ext cx="12700" cy="7937"/>
          </a:xfrm>
          <a:custGeom>
            <a:avLst/>
            <a:gdLst/>
            <a:ahLst/>
            <a:cxnLst/>
            <a:rect l="l" t="t" r="r" b="b"/>
            <a:pathLst>
              <a:path w="13334" h="8254">
                <a:moveTo>
                  <a:pt x="5930" y="0"/>
                </a:moveTo>
                <a:lnTo>
                  <a:pt x="4343" y="2755"/>
                </a:lnTo>
                <a:lnTo>
                  <a:pt x="1993" y="5143"/>
                </a:lnTo>
                <a:lnTo>
                  <a:pt x="0" y="7721"/>
                </a:lnTo>
                <a:lnTo>
                  <a:pt x="13169" y="4203"/>
                </a:lnTo>
                <a:lnTo>
                  <a:pt x="59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59" name="object 316"/>
          <p:cNvSpPr/>
          <p:nvPr/>
        </p:nvSpPr>
        <p:spPr>
          <a:xfrm>
            <a:off x="7838488" y="4590769"/>
            <a:ext cx="69850" cy="103188"/>
          </a:xfrm>
          <a:custGeom>
            <a:avLst/>
            <a:gdLst/>
            <a:ahLst/>
            <a:cxnLst/>
            <a:rect l="l" t="t" r="r" b="b"/>
            <a:pathLst>
              <a:path w="69215" h="103504">
                <a:moveTo>
                  <a:pt x="5892" y="0"/>
                </a:moveTo>
                <a:lnTo>
                  <a:pt x="0" y="0"/>
                </a:lnTo>
                <a:lnTo>
                  <a:pt x="0" y="22593"/>
                </a:lnTo>
                <a:lnTo>
                  <a:pt x="3936" y="22593"/>
                </a:lnTo>
                <a:lnTo>
                  <a:pt x="7937" y="23075"/>
                </a:lnTo>
                <a:lnTo>
                  <a:pt x="39979" y="45656"/>
                </a:lnTo>
                <a:lnTo>
                  <a:pt x="46177" y="64782"/>
                </a:lnTo>
                <a:lnTo>
                  <a:pt x="46177" y="72669"/>
                </a:lnTo>
                <a:lnTo>
                  <a:pt x="45669" y="76669"/>
                </a:lnTo>
                <a:lnTo>
                  <a:pt x="43510" y="84683"/>
                </a:lnTo>
                <a:lnTo>
                  <a:pt x="41935" y="88379"/>
                </a:lnTo>
                <a:lnTo>
                  <a:pt x="39979" y="91795"/>
                </a:lnTo>
                <a:lnTo>
                  <a:pt x="59512" y="103085"/>
                </a:lnTo>
                <a:lnTo>
                  <a:pt x="68719" y="74599"/>
                </a:lnTo>
                <a:lnTo>
                  <a:pt x="68719" y="62865"/>
                </a:lnTo>
                <a:lnTo>
                  <a:pt x="52946" y="24498"/>
                </a:lnTo>
                <a:lnTo>
                  <a:pt x="11849" y="774"/>
                </a:lnTo>
                <a:lnTo>
                  <a:pt x="58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60" name="object 317"/>
          <p:cNvSpPr/>
          <p:nvPr/>
        </p:nvSpPr>
        <p:spPr>
          <a:xfrm>
            <a:off x="7875000" y="4682844"/>
            <a:ext cx="23813" cy="22225"/>
          </a:xfrm>
          <a:custGeom>
            <a:avLst/>
            <a:gdLst/>
            <a:ahLst/>
            <a:cxnLst/>
            <a:rect l="l" t="t" r="r" b="b"/>
            <a:pathLst>
              <a:path w="24129" h="22860">
                <a:moveTo>
                  <a:pt x="4216" y="0"/>
                </a:moveTo>
                <a:lnTo>
                  <a:pt x="3086" y="1943"/>
                </a:lnTo>
                <a:lnTo>
                  <a:pt x="1460" y="3670"/>
                </a:lnTo>
                <a:lnTo>
                  <a:pt x="0" y="5473"/>
                </a:lnTo>
                <a:lnTo>
                  <a:pt x="4584" y="22555"/>
                </a:lnTo>
                <a:lnTo>
                  <a:pt x="17830" y="19011"/>
                </a:lnTo>
                <a:lnTo>
                  <a:pt x="19837" y="16459"/>
                </a:lnTo>
                <a:lnTo>
                  <a:pt x="22174" y="14071"/>
                </a:lnTo>
                <a:lnTo>
                  <a:pt x="23748" y="11303"/>
                </a:lnTo>
                <a:lnTo>
                  <a:pt x="42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61" name="object 318"/>
          <p:cNvSpPr/>
          <p:nvPr/>
        </p:nvSpPr>
        <p:spPr>
          <a:xfrm>
            <a:off x="8417925" y="4551082"/>
            <a:ext cx="688975" cy="46831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62" name="object 319"/>
          <p:cNvSpPr/>
          <p:nvPr/>
        </p:nvSpPr>
        <p:spPr>
          <a:xfrm>
            <a:off x="8546513" y="4544732"/>
            <a:ext cx="431800" cy="257175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63" name="object 320"/>
          <p:cNvSpPr/>
          <p:nvPr/>
        </p:nvSpPr>
        <p:spPr>
          <a:xfrm>
            <a:off x="8468725" y="4390744"/>
            <a:ext cx="533400" cy="5270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64" name="object 321"/>
          <p:cNvSpPr/>
          <p:nvPr/>
        </p:nvSpPr>
        <p:spPr>
          <a:xfrm>
            <a:off x="8719550" y="4416144"/>
            <a:ext cx="34925" cy="242888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65" name="object 322"/>
          <p:cNvSpPr/>
          <p:nvPr/>
        </p:nvSpPr>
        <p:spPr>
          <a:xfrm>
            <a:off x="8871950" y="4568544"/>
            <a:ext cx="34925" cy="242888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66" name="object 323"/>
          <p:cNvSpPr/>
          <p:nvPr/>
        </p:nvSpPr>
        <p:spPr>
          <a:xfrm>
            <a:off x="9024350" y="4720944"/>
            <a:ext cx="34925" cy="242888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67" name="object 324"/>
          <p:cNvSpPr/>
          <p:nvPr/>
        </p:nvSpPr>
        <p:spPr>
          <a:xfrm>
            <a:off x="8732250" y="4651094"/>
            <a:ext cx="215900" cy="13652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68" name="object 325"/>
          <p:cNvSpPr/>
          <p:nvPr/>
        </p:nvSpPr>
        <p:spPr>
          <a:xfrm>
            <a:off x="8848138" y="4714594"/>
            <a:ext cx="100012" cy="7302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69" name="object 326"/>
          <p:cNvSpPr/>
          <p:nvPr/>
        </p:nvSpPr>
        <p:spPr>
          <a:xfrm>
            <a:off x="8525875" y="4651094"/>
            <a:ext cx="215900" cy="136525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70" name="object 327"/>
          <p:cNvSpPr/>
          <p:nvPr/>
        </p:nvSpPr>
        <p:spPr>
          <a:xfrm>
            <a:off x="8525875" y="4714594"/>
            <a:ext cx="100013" cy="73025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71" name="object 328"/>
          <p:cNvSpPr/>
          <p:nvPr/>
        </p:nvSpPr>
        <p:spPr>
          <a:xfrm>
            <a:off x="8600488" y="4522507"/>
            <a:ext cx="273050" cy="27305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72" name="object 329"/>
          <p:cNvSpPr/>
          <p:nvPr/>
        </p:nvSpPr>
        <p:spPr>
          <a:xfrm>
            <a:off x="8737013" y="4687607"/>
            <a:ext cx="53975" cy="4127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73" name="object 330"/>
          <p:cNvSpPr/>
          <p:nvPr/>
        </p:nvSpPr>
        <p:spPr>
          <a:xfrm>
            <a:off x="8683038" y="4687607"/>
            <a:ext cx="53975" cy="4127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74" name="object 331"/>
          <p:cNvSpPr/>
          <p:nvPr/>
        </p:nvSpPr>
        <p:spPr>
          <a:xfrm>
            <a:off x="8668750" y="4590769"/>
            <a:ext cx="68263" cy="103188"/>
          </a:xfrm>
          <a:custGeom>
            <a:avLst/>
            <a:gdLst/>
            <a:ahLst/>
            <a:cxnLst/>
            <a:rect l="l" t="t" r="r" b="b"/>
            <a:pathLst>
              <a:path w="69215" h="103504">
                <a:moveTo>
                  <a:pt x="68707" y="0"/>
                </a:moveTo>
                <a:lnTo>
                  <a:pt x="62801" y="0"/>
                </a:lnTo>
                <a:lnTo>
                  <a:pt x="56857" y="761"/>
                </a:lnTo>
                <a:lnTo>
                  <a:pt x="15773" y="24485"/>
                </a:lnTo>
                <a:lnTo>
                  <a:pt x="0" y="62852"/>
                </a:lnTo>
                <a:lnTo>
                  <a:pt x="0" y="74625"/>
                </a:lnTo>
                <a:lnTo>
                  <a:pt x="757" y="80670"/>
                </a:lnTo>
                <a:lnTo>
                  <a:pt x="3937" y="92443"/>
                </a:lnTo>
                <a:lnTo>
                  <a:pt x="6261" y="97993"/>
                </a:lnTo>
                <a:lnTo>
                  <a:pt x="9182" y="103111"/>
                </a:lnTo>
                <a:lnTo>
                  <a:pt x="28740" y="91808"/>
                </a:lnTo>
                <a:lnTo>
                  <a:pt x="26758" y="88417"/>
                </a:lnTo>
                <a:lnTo>
                  <a:pt x="25209" y="84696"/>
                </a:lnTo>
                <a:lnTo>
                  <a:pt x="24134" y="80594"/>
                </a:lnTo>
                <a:lnTo>
                  <a:pt x="23063" y="76682"/>
                </a:lnTo>
                <a:lnTo>
                  <a:pt x="22555" y="72656"/>
                </a:lnTo>
                <a:lnTo>
                  <a:pt x="22555" y="64795"/>
                </a:lnTo>
                <a:lnTo>
                  <a:pt x="23075" y="60807"/>
                </a:lnTo>
                <a:lnTo>
                  <a:pt x="45631" y="28752"/>
                </a:lnTo>
                <a:lnTo>
                  <a:pt x="64757" y="22580"/>
                </a:lnTo>
                <a:lnTo>
                  <a:pt x="68707" y="22580"/>
                </a:lnTo>
                <a:lnTo>
                  <a:pt x="687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75" name="object 332"/>
          <p:cNvSpPr/>
          <p:nvPr/>
        </p:nvSpPr>
        <p:spPr>
          <a:xfrm>
            <a:off x="8697325" y="4678082"/>
            <a:ext cx="6350" cy="11112"/>
          </a:xfrm>
          <a:custGeom>
            <a:avLst/>
            <a:gdLst/>
            <a:ahLst/>
            <a:cxnLst/>
            <a:rect l="l" t="t" r="r" b="b"/>
            <a:pathLst>
              <a:path w="6984" h="10160">
                <a:moveTo>
                  <a:pt x="6934" y="0"/>
                </a:moveTo>
                <a:lnTo>
                  <a:pt x="0" y="3987"/>
                </a:lnTo>
                <a:lnTo>
                  <a:pt x="1168" y="5994"/>
                </a:lnTo>
                <a:lnTo>
                  <a:pt x="2844" y="7772"/>
                </a:lnTo>
                <a:lnTo>
                  <a:pt x="4343" y="9626"/>
                </a:lnTo>
                <a:lnTo>
                  <a:pt x="69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76" name="object 333"/>
          <p:cNvSpPr/>
          <p:nvPr/>
        </p:nvSpPr>
        <p:spPr>
          <a:xfrm>
            <a:off x="8670338" y="4693957"/>
            <a:ext cx="12700" cy="7937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7010" y="0"/>
                </a:moveTo>
                <a:lnTo>
                  <a:pt x="0" y="4038"/>
                </a:lnTo>
                <a:lnTo>
                  <a:pt x="12738" y="7442"/>
                </a:lnTo>
                <a:lnTo>
                  <a:pt x="10807" y="4953"/>
                </a:lnTo>
                <a:lnTo>
                  <a:pt x="8547" y="2654"/>
                </a:lnTo>
                <a:lnTo>
                  <a:pt x="7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77" name="object 334"/>
          <p:cNvSpPr/>
          <p:nvPr/>
        </p:nvSpPr>
        <p:spPr>
          <a:xfrm>
            <a:off x="8676688" y="4682844"/>
            <a:ext cx="25400" cy="22225"/>
          </a:xfrm>
          <a:custGeom>
            <a:avLst/>
            <a:gdLst/>
            <a:ahLst/>
            <a:cxnLst/>
            <a:rect l="l" t="t" r="r" b="b"/>
            <a:pathLst>
              <a:path w="24129" h="22860">
                <a:moveTo>
                  <a:pt x="19532" y="0"/>
                </a:moveTo>
                <a:lnTo>
                  <a:pt x="0" y="11290"/>
                </a:lnTo>
                <a:lnTo>
                  <a:pt x="1549" y="13969"/>
                </a:lnTo>
                <a:lnTo>
                  <a:pt x="3797" y="16268"/>
                </a:lnTo>
                <a:lnTo>
                  <a:pt x="5727" y="18757"/>
                </a:lnTo>
                <a:lnTo>
                  <a:pt x="19392" y="22402"/>
                </a:lnTo>
                <a:lnTo>
                  <a:pt x="23875" y="5638"/>
                </a:lnTo>
                <a:lnTo>
                  <a:pt x="22377" y="3784"/>
                </a:lnTo>
                <a:lnTo>
                  <a:pt x="20700" y="2006"/>
                </a:lnTo>
                <a:lnTo>
                  <a:pt x="195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78" name="object 335"/>
          <p:cNvSpPr/>
          <p:nvPr/>
        </p:nvSpPr>
        <p:spPr>
          <a:xfrm>
            <a:off x="8770350" y="4678082"/>
            <a:ext cx="6350" cy="9525"/>
          </a:xfrm>
          <a:custGeom>
            <a:avLst/>
            <a:gdLst/>
            <a:ahLst/>
            <a:cxnLst/>
            <a:rect l="l" t="t" r="r" b="b"/>
            <a:pathLst>
              <a:path w="6984" h="9525">
                <a:moveTo>
                  <a:pt x="0" y="0"/>
                </a:moveTo>
                <a:lnTo>
                  <a:pt x="2489" y="9347"/>
                </a:lnTo>
                <a:lnTo>
                  <a:pt x="3949" y="7543"/>
                </a:lnTo>
                <a:lnTo>
                  <a:pt x="5575" y="5816"/>
                </a:lnTo>
                <a:lnTo>
                  <a:pt x="6705" y="387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79" name="object 336"/>
          <p:cNvSpPr/>
          <p:nvPr/>
        </p:nvSpPr>
        <p:spPr>
          <a:xfrm>
            <a:off x="8790988" y="4693957"/>
            <a:ext cx="12700" cy="7937"/>
          </a:xfrm>
          <a:custGeom>
            <a:avLst/>
            <a:gdLst/>
            <a:ahLst/>
            <a:cxnLst/>
            <a:rect l="l" t="t" r="r" b="b"/>
            <a:pathLst>
              <a:path w="13334" h="8254">
                <a:moveTo>
                  <a:pt x="5930" y="0"/>
                </a:moveTo>
                <a:lnTo>
                  <a:pt x="4343" y="2755"/>
                </a:lnTo>
                <a:lnTo>
                  <a:pt x="1993" y="5143"/>
                </a:lnTo>
                <a:lnTo>
                  <a:pt x="0" y="7721"/>
                </a:lnTo>
                <a:lnTo>
                  <a:pt x="13169" y="4203"/>
                </a:lnTo>
                <a:lnTo>
                  <a:pt x="59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80" name="object 337"/>
          <p:cNvSpPr/>
          <p:nvPr/>
        </p:nvSpPr>
        <p:spPr>
          <a:xfrm>
            <a:off x="8737013" y="4590769"/>
            <a:ext cx="68262" cy="103188"/>
          </a:xfrm>
          <a:custGeom>
            <a:avLst/>
            <a:gdLst/>
            <a:ahLst/>
            <a:cxnLst/>
            <a:rect l="l" t="t" r="r" b="b"/>
            <a:pathLst>
              <a:path w="69215" h="103504">
                <a:moveTo>
                  <a:pt x="5880" y="0"/>
                </a:moveTo>
                <a:lnTo>
                  <a:pt x="0" y="0"/>
                </a:lnTo>
                <a:lnTo>
                  <a:pt x="0" y="22593"/>
                </a:lnTo>
                <a:lnTo>
                  <a:pt x="3924" y="22593"/>
                </a:lnTo>
                <a:lnTo>
                  <a:pt x="7924" y="23075"/>
                </a:lnTo>
                <a:lnTo>
                  <a:pt x="39966" y="45656"/>
                </a:lnTo>
                <a:lnTo>
                  <a:pt x="46164" y="64782"/>
                </a:lnTo>
                <a:lnTo>
                  <a:pt x="46164" y="72669"/>
                </a:lnTo>
                <a:lnTo>
                  <a:pt x="45656" y="76669"/>
                </a:lnTo>
                <a:lnTo>
                  <a:pt x="43497" y="84683"/>
                </a:lnTo>
                <a:lnTo>
                  <a:pt x="41922" y="88379"/>
                </a:lnTo>
                <a:lnTo>
                  <a:pt x="39966" y="91795"/>
                </a:lnTo>
                <a:lnTo>
                  <a:pt x="59499" y="103085"/>
                </a:lnTo>
                <a:lnTo>
                  <a:pt x="68706" y="74599"/>
                </a:lnTo>
                <a:lnTo>
                  <a:pt x="68706" y="62865"/>
                </a:lnTo>
                <a:lnTo>
                  <a:pt x="52933" y="24498"/>
                </a:lnTo>
                <a:lnTo>
                  <a:pt x="11849" y="774"/>
                </a:lnTo>
                <a:lnTo>
                  <a:pt x="5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81" name="object 338"/>
          <p:cNvSpPr/>
          <p:nvPr/>
        </p:nvSpPr>
        <p:spPr>
          <a:xfrm>
            <a:off x="8771938" y="4682844"/>
            <a:ext cx="25400" cy="22225"/>
          </a:xfrm>
          <a:custGeom>
            <a:avLst/>
            <a:gdLst/>
            <a:ahLst/>
            <a:cxnLst/>
            <a:rect l="l" t="t" r="r" b="b"/>
            <a:pathLst>
              <a:path w="24129" h="22860">
                <a:moveTo>
                  <a:pt x="4216" y="0"/>
                </a:moveTo>
                <a:lnTo>
                  <a:pt x="3086" y="1943"/>
                </a:lnTo>
                <a:lnTo>
                  <a:pt x="1460" y="3670"/>
                </a:lnTo>
                <a:lnTo>
                  <a:pt x="0" y="5473"/>
                </a:lnTo>
                <a:lnTo>
                  <a:pt x="4584" y="22555"/>
                </a:lnTo>
                <a:lnTo>
                  <a:pt x="17830" y="19011"/>
                </a:lnTo>
                <a:lnTo>
                  <a:pt x="19837" y="16459"/>
                </a:lnTo>
                <a:lnTo>
                  <a:pt x="22174" y="14071"/>
                </a:lnTo>
                <a:lnTo>
                  <a:pt x="23748" y="11303"/>
                </a:lnTo>
                <a:lnTo>
                  <a:pt x="42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82" name="object 341"/>
          <p:cNvSpPr/>
          <p:nvPr/>
        </p:nvSpPr>
        <p:spPr>
          <a:xfrm>
            <a:off x="7757220" y="2255559"/>
            <a:ext cx="890587" cy="261937"/>
          </a:xfrm>
          <a:custGeom>
            <a:avLst/>
            <a:gdLst/>
            <a:ahLst/>
            <a:cxnLst/>
            <a:rect l="l" t="t" r="r" b="b"/>
            <a:pathLst>
              <a:path w="891540" h="260985">
                <a:moveTo>
                  <a:pt x="445681" y="0"/>
                </a:moveTo>
                <a:lnTo>
                  <a:pt x="439165" y="62852"/>
                </a:lnTo>
                <a:lnTo>
                  <a:pt x="431295" y="112322"/>
                </a:lnTo>
                <a:lnTo>
                  <a:pt x="419046" y="157221"/>
                </a:lnTo>
                <a:lnTo>
                  <a:pt x="62115" y="188074"/>
                </a:lnTo>
                <a:lnTo>
                  <a:pt x="47941" y="189519"/>
                </a:lnTo>
                <a:lnTo>
                  <a:pt x="13134" y="215686"/>
                </a:lnTo>
                <a:lnTo>
                  <a:pt x="512" y="253179"/>
                </a:lnTo>
                <a:lnTo>
                  <a:pt x="0" y="260409"/>
                </a:lnTo>
                <a:lnTo>
                  <a:pt x="12699" y="260426"/>
                </a:lnTo>
                <a:lnTo>
                  <a:pt x="12780" y="259067"/>
                </a:lnTo>
                <a:lnTo>
                  <a:pt x="13405" y="251738"/>
                </a:lnTo>
                <a:lnTo>
                  <a:pt x="30276" y="212966"/>
                </a:lnTo>
                <a:lnTo>
                  <a:pt x="402970" y="200774"/>
                </a:lnTo>
                <a:lnTo>
                  <a:pt x="408673" y="197637"/>
                </a:lnTo>
                <a:lnTo>
                  <a:pt x="432553" y="155047"/>
                </a:lnTo>
                <a:lnTo>
                  <a:pt x="445317" y="104197"/>
                </a:lnTo>
                <a:lnTo>
                  <a:pt x="445457" y="103447"/>
                </a:lnTo>
                <a:lnTo>
                  <a:pt x="442811" y="87782"/>
                </a:lnTo>
                <a:lnTo>
                  <a:pt x="440892" y="74542"/>
                </a:lnTo>
                <a:lnTo>
                  <a:pt x="439746" y="65493"/>
                </a:lnTo>
                <a:lnTo>
                  <a:pt x="439369" y="62166"/>
                </a:lnTo>
                <a:lnTo>
                  <a:pt x="445681" y="61506"/>
                </a:lnTo>
                <a:lnTo>
                  <a:pt x="452067" y="61506"/>
                </a:lnTo>
                <a:lnTo>
                  <a:pt x="445681" y="0"/>
                </a:lnTo>
                <a:close/>
              </a:path>
              <a:path w="891540" h="260985">
                <a:moveTo>
                  <a:pt x="452067" y="61506"/>
                </a:moveTo>
                <a:lnTo>
                  <a:pt x="445681" y="61506"/>
                </a:lnTo>
                <a:lnTo>
                  <a:pt x="451779" y="64106"/>
                </a:lnTo>
                <a:lnTo>
                  <a:pt x="451056" y="69831"/>
                </a:lnTo>
                <a:lnTo>
                  <a:pt x="449770" y="78829"/>
                </a:lnTo>
                <a:lnTo>
                  <a:pt x="447854" y="90591"/>
                </a:lnTo>
                <a:lnTo>
                  <a:pt x="445457" y="103447"/>
                </a:lnTo>
                <a:lnTo>
                  <a:pt x="445666" y="104605"/>
                </a:lnTo>
                <a:lnTo>
                  <a:pt x="456643" y="150602"/>
                </a:lnTo>
                <a:lnTo>
                  <a:pt x="473671" y="188887"/>
                </a:lnTo>
                <a:lnTo>
                  <a:pt x="488403" y="200774"/>
                </a:lnTo>
                <a:lnTo>
                  <a:pt x="829259" y="200774"/>
                </a:lnTo>
                <a:lnTo>
                  <a:pt x="843569" y="202630"/>
                </a:lnTo>
                <a:lnTo>
                  <a:pt x="871636" y="228810"/>
                </a:lnTo>
                <a:lnTo>
                  <a:pt x="878674" y="260426"/>
                </a:lnTo>
                <a:lnTo>
                  <a:pt x="891374" y="260426"/>
                </a:lnTo>
                <a:lnTo>
                  <a:pt x="876312" y="212076"/>
                </a:lnTo>
                <a:lnTo>
                  <a:pt x="835169" y="188312"/>
                </a:lnTo>
                <a:lnTo>
                  <a:pt x="492556" y="188061"/>
                </a:lnTo>
                <a:lnTo>
                  <a:pt x="490092" y="187045"/>
                </a:lnTo>
                <a:lnTo>
                  <a:pt x="469885" y="149704"/>
                </a:lnTo>
                <a:lnTo>
                  <a:pt x="460028" y="111916"/>
                </a:lnTo>
                <a:lnTo>
                  <a:pt x="453591" y="73686"/>
                </a:lnTo>
                <a:lnTo>
                  <a:pt x="452337" y="64106"/>
                </a:lnTo>
                <a:lnTo>
                  <a:pt x="452067" y="61506"/>
                </a:lnTo>
                <a:close/>
              </a:path>
              <a:path w="891540" h="260985">
                <a:moveTo>
                  <a:pt x="445681" y="61506"/>
                </a:moveTo>
                <a:lnTo>
                  <a:pt x="439369" y="62166"/>
                </a:lnTo>
                <a:lnTo>
                  <a:pt x="439867" y="66446"/>
                </a:lnTo>
                <a:lnTo>
                  <a:pt x="440892" y="74542"/>
                </a:lnTo>
                <a:lnTo>
                  <a:pt x="442811" y="87782"/>
                </a:lnTo>
                <a:lnTo>
                  <a:pt x="445457" y="103447"/>
                </a:lnTo>
                <a:lnTo>
                  <a:pt x="447854" y="90591"/>
                </a:lnTo>
                <a:lnTo>
                  <a:pt x="449770" y="78829"/>
                </a:lnTo>
                <a:lnTo>
                  <a:pt x="451056" y="69831"/>
                </a:lnTo>
                <a:lnTo>
                  <a:pt x="451779" y="64106"/>
                </a:lnTo>
                <a:lnTo>
                  <a:pt x="445681" y="61506"/>
                </a:lnTo>
                <a:close/>
              </a:path>
            </a:pathLst>
          </a:custGeom>
          <a:solidFill>
            <a:srgbClr val="E73927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83" name="object 342"/>
          <p:cNvSpPr/>
          <p:nvPr/>
        </p:nvSpPr>
        <p:spPr>
          <a:xfrm>
            <a:off x="8960850" y="3165194"/>
            <a:ext cx="685800" cy="112713"/>
          </a:xfrm>
          <a:custGeom>
            <a:avLst/>
            <a:gdLst/>
            <a:ahLst/>
            <a:cxnLst/>
            <a:rect l="l" t="t" r="r" b="b"/>
            <a:pathLst>
              <a:path w="685165" h="111760">
                <a:moveTo>
                  <a:pt x="684631" y="0"/>
                </a:moveTo>
                <a:lnTo>
                  <a:pt x="102654" y="0"/>
                </a:lnTo>
                <a:lnTo>
                  <a:pt x="0" y="102654"/>
                </a:lnTo>
                <a:lnTo>
                  <a:pt x="8978" y="111633"/>
                </a:lnTo>
                <a:lnTo>
                  <a:pt x="107924" y="12700"/>
                </a:lnTo>
                <a:lnTo>
                  <a:pt x="684631" y="12700"/>
                </a:lnTo>
                <a:lnTo>
                  <a:pt x="684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84" name="object 343"/>
          <p:cNvSpPr/>
          <p:nvPr/>
        </p:nvSpPr>
        <p:spPr>
          <a:xfrm>
            <a:off x="8886238" y="3228694"/>
            <a:ext cx="123825" cy="123825"/>
          </a:xfrm>
          <a:custGeom>
            <a:avLst/>
            <a:gdLst/>
            <a:ahLst/>
            <a:cxnLst/>
            <a:rect l="l" t="t" r="r" b="b"/>
            <a:pathLst>
              <a:path w="123825" h="123825">
                <a:moveTo>
                  <a:pt x="71259" y="0"/>
                </a:moveTo>
                <a:lnTo>
                  <a:pt x="0" y="123456"/>
                </a:lnTo>
                <a:lnTo>
                  <a:pt x="123444" y="52184"/>
                </a:lnTo>
                <a:lnTo>
                  <a:pt x="712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85" name="object 347"/>
          <p:cNvSpPr txBox="1"/>
          <p:nvPr/>
        </p:nvSpPr>
        <p:spPr>
          <a:xfrm>
            <a:off x="7838448" y="2022207"/>
            <a:ext cx="684212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1600" b="1" spc="-160" dirty="0">
                <a:solidFill>
                  <a:srgbClr val="E73927"/>
                </a:solidFill>
                <a:latin typeface="Arial Black"/>
                <a:cs typeface="Arial Black"/>
              </a:rPr>
              <a:t>1</a:t>
            </a:r>
            <a:r>
              <a:rPr sz="1600" b="1" spc="-120" dirty="0">
                <a:solidFill>
                  <a:srgbClr val="E73927"/>
                </a:solidFill>
                <a:latin typeface="Arial Black"/>
                <a:cs typeface="Arial Black"/>
              </a:rPr>
              <a:t> </a:t>
            </a:r>
            <a:r>
              <a:rPr lang="ru-RU" sz="1600" b="1" spc="-160" dirty="0" smtClean="0">
                <a:solidFill>
                  <a:srgbClr val="E73927"/>
                </a:solidFill>
                <a:latin typeface="Arial Black"/>
                <a:cs typeface="Arial Black"/>
              </a:rPr>
              <a:t>290</a:t>
            </a:r>
            <a:endParaRPr sz="1600" dirty="0">
              <a:latin typeface="Arial Black"/>
              <a:cs typeface="Arial Black"/>
            </a:endParaRPr>
          </a:p>
        </p:txBody>
      </p:sp>
      <p:sp>
        <p:nvSpPr>
          <p:cNvPr id="586" name="object 348"/>
          <p:cNvSpPr txBox="1"/>
          <p:nvPr/>
        </p:nvSpPr>
        <p:spPr>
          <a:xfrm>
            <a:off x="9192625" y="2941357"/>
            <a:ext cx="484188" cy="2587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1600" b="1" spc="-125">
                <a:latin typeface="Arial Black"/>
                <a:cs typeface="Arial Black"/>
              </a:rPr>
              <a:t>559*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587" name="object 350"/>
          <p:cNvSpPr txBox="1"/>
          <p:nvPr/>
        </p:nvSpPr>
        <p:spPr>
          <a:xfrm>
            <a:off x="8436152" y="2504172"/>
            <a:ext cx="67310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lang="ru-RU" sz="1600" b="1" spc="-160" dirty="0" smtClean="0">
                <a:solidFill>
                  <a:srgbClr val="E73927"/>
                </a:solidFill>
                <a:latin typeface="Arial Black"/>
                <a:cs typeface="Arial Black"/>
              </a:rPr>
              <a:t>1017</a:t>
            </a:r>
            <a:endParaRPr sz="1600" dirty="0">
              <a:latin typeface="Arial Black"/>
              <a:cs typeface="Arial Black"/>
            </a:endParaRPr>
          </a:p>
        </p:txBody>
      </p:sp>
      <p:sp>
        <p:nvSpPr>
          <p:cNvPr id="588" name="object 353"/>
          <p:cNvSpPr txBox="1"/>
          <p:nvPr/>
        </p:nvSpPr>
        <p:spPr>
          <a:xfrm>
            <a:off x="7648781" y="3941833"/>
            <a:ext cx="373063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1600" b="1" spc="-160" dirty="0" smtClean="0">
                <a:solidFill>
                  <a:srgbClr val="004982"/>
                </a:solidFill>
                <a:latin typeface="Arial Black"/>
                <a:cs typeface="Arial Black"/>
              </a:rPr>
              <a:t>2</a:t>
            </a:r>
            <a:r>
              <a:rPr lang="ru-RU" sz="1600" b="1" spc="-160" dirty="0" smtClean="0">
                <a:solidFill>
                  <a:srgbClr val="004982"/>
                </a:solidFill>
                <a:latin typeface="Arial Black"/>
                <a:cs typeface="Arial Black"/>
              </a:rPr>
              <a:t>73</a:t>
            </a:r>
            <a:endParaRPr sz="1600" dirty="0">
              <a:latin typeface="Arial Black"/>
              <a:cs typeface="Arial Black"/>
            </a:endParaRPr>
          </a:p>
        </p:txBody>
      </p:sp>
      <p:sp>
        <p:nvSpPr>
          <p:cNvPr id="589" name="object 354"/>
          <p:cNvSpPr txBox="1"/>
          <p:nvPr/>
        </p:nvSpPr>
        <p:spPr>
          <a:xfrm>
            <a:off x="9114838" y="4070069"/>
            <a:ext cx="37465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lang="ru-RU" sz="1600" b="1" spc="-160" dirty="0" smtClean="0">
                <a:solidFill>
                  <a:srgbClr val="004982"/>
                </a:solidFill>
                <a:latin typeface="Arial Black"/>
                <a:cs typeface="Arial Black"/>
              </a:rPr>
              <a:t>45</a:t>
            </a:r>
            <a:r>
              <a:rPr lang="en-US" sz="1600" b="1" spc="-160" dirty="0" smtClean="0">
                <a:solidFill>
                  <a:srgbClr val="004982"/>
                </a:solidFill>
                <a:latin typeface="Arial Black"/>
                <a:cs typeface="Arial Black"/>
              </a:rPr>
              <a:t>8</a:t>
            </a:r>
            <a:endParaRPr sz="1600" dirty="0">
              <a:latin typeface="Arial Black"/>
              <a:cs typeface="Arial Black"/>
            </a:endParaRPr>
          </a:p>
        </p:txBody>
      </p:sp>
      <p:sp>
        <p:nvSpPr>
          <p:cNvPr id="181" name="object 181"/>
          <p:cNvSpPr txBox="1"/>
          <p:nvPr/>
        </p:nvSpPr>
        <p:spPr>
          <a:xfrm>
            <a:off x="2340217" y="1047508"/>
            <a:ext cx="6012180" cy="374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004982"/>
                </a:solidFill>
                <a:latin typeface="Arial Narrow"/>
                <a:cs typeface="Arial Narrow"/>
              </a:rPr>
              <a:t>ДЕБИТОРСКАЯ ЗАДОЛЖЕННОСТЬ, МЛН. ТЕНГЕ</a:t>
            </a:r>
            <a:endParaRPr sz="24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01253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06047" y="467314"/>
            <a:ext cx="130175" cy="148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706F6F"/>
                </a:solidFill>
                <a:latin typeface="Arial Narrow"/>
                <a:cs typeface="Arial Narrow"/>
              </a:rPr>
              <a:t>32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839291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36771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4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11803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3833495" y="0"/>
                </a:moveTo>
                <a:lnTo>
                  <a:pt x="0" y="0"/>
                </a:lnTo>
                <a:lnTo>
                  <a:pt x="0" y="91655"/>
                </a:lnTo>
                <a:lnTo>
                  <a:pt x="3833495" y="91655"/>
                </a:lnTo>
                <a:lnTo>
                  <a:pt x="3833495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99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0960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0960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99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99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7" y="0"/>
                </a:moveTo>
                <a:lnTo>
                  <a:pt x="4317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0960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0960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90103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99943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73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83405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73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834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27726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37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73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834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27726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037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227726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37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199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0960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199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0960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199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00960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18315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99299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19703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00687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2180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02790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21111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02095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22499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0348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173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983405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173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9834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173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9834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227726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037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27726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037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227726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037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908802" y="246153"/>
            <a:ext cx="710772" cy="453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3490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3490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7" y="0"/>
                </a:moveTo>
                <a:lnTo>
                  <a:pt x="4317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3228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377025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3228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37702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3490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3490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3228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3228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377025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37702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826591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29" h="124459">
                <a:moveTo>
                  <a:pt x="0" y="0"/>
                </a:moveTo>
                <a:lnTo>
                  <a:pt x="925753" y="0"/>
                </a:lnTo>
                <a:lnTo>
                  <a:pt x="925753" y="124307"/>
                </a:lnTo>
                <a:lnTo>
                  <a:pt x="0" y="124307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842212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90" h="33654">
                <a:moveTo>
                  <a:pt x="8635" y="32867"/>
                </a:moveTo>
                <a:lnTo>
                  <a:pt x="0" y="32867"/>
                </a:lnTo>
                <a:lnTo>
                  <a:pt x="0" y="33375"/>
                </a:lnTo>
                <a:lnTo>
                  <a:pt x="8635" y="33375"/>
                </a:lnTo>
                <a:lnTo>
                  <a:pt x="8635" y="32867"/>
                </a:lnTo>
                <a:close/>
              </a:path>
              <a:path w="910590" h="33654">
                <a:moveTo>
                  <a:pt x="886472" y="0"/>
                </a:moveTo>
                <a:lnTo>
                  <a:pt x="27952" y="0"/>
                </a:lnTo>
                <a:lnTo>
                  <a:pt x="27952" y="33362"/>
                </a:lnTo>
                <a:lnTo>
                  <a:pt x="886472" y="33362"/>
                </a:lnTo>
                <a:lnTo>
                  <a:pt x="886472" y="0"/>
                </a:lnTo>
                <a:close/>
              </a:path>
              <a:path w="910590" h="33654">
                <a:moveTo>
                  <a:pt x="910132" y="33337"/>
                </a:moveTo>
                <a:lnTo>
                  <a:pt x="905802" y="33337"/>
                </a:lnTo>
                <a:lnTo>
                  <a:pt x="910132" y="33337"/>
                </a:lnTo>
                <a:close/>
              </a:path>
              <a:path w="910590" h="33654">
                <a:moveTo>
                  <a:pt x="905814" y="0"/>
                </a:moveTo>
                <a:lnTo>
                  <a:pt x="905802" y="33337"/>
                </a:lnTo>
                <a:lnTo>
                  <a:pt x="905814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847203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832548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815998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815998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87016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815998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87016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87016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82559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839484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860506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853557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86744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815998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815998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815998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87016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87016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87016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738348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721814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721814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72181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748014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748014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748026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73140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74528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721814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721814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72181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325741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325741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325741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325741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316075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299541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299541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3536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299541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3536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3536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325741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325741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325741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3091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32301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344039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33708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35096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299541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299541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299541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3536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3536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3536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592443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79" h="83820">
                <a:moveTo>
                  <a:pt x="14820" y="0"/>
                </a:moveTo>
                <a:lnTo>
                  <a:pt x="2540" y="0"/>
                </a:lnTo>
                <a:lnTo>
                  <a:pt x="0" y="2539"/>
                </a:lnTo>
                <a:lnTo>
                  <a:pt x="0" y="80810"/>
                </a:lnTo>
                <a:lnTo>
                  <a:pt x="2540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542564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29891" y="35"/>
                </a:lnTo>
                <a:lnTo>
                  <a:pt x="17282" y="2860"/>
                </a:lnTo>
                <a:lnTo>
                  <a:pt x="6426" y="9893"/>
                </a:lnTo>
                <a:lnTo>
                  <a:pt x="0" y="15900"/>
                </a:lnTo>
                <a:lnTo>
                  <a:pt x="117347" y="15900"/>
                </a:lnTo>
                <a:lnTo>
                  <a:pt x="109718" y="8815"/>
                </a:lnTo>
                <a:lnTo>
                  <a:pt x="98584" y="2276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540152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59" h="145415">
                <a:moveTo>
                  <a:pt x="124091" y="0"/>
                </a:moveTo>
                <a:lnTo>
                  <a:pt x="0" y="0"/>
                </a:lnTo>
                <a:lnTo>
                  <a:pt x="0" y="144805"/>
                </a:lnTo>
                <a:lnTo>
                  <a:pt x="83756" y="143356"/>
                </a:lnTo>
                <a:lnTo>
                  <a:pt x="116557" y="119378"/>
                </a:lnTo>
                <a:lnTo>
                  <a:pt x="124091" y="92316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626172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8071" y="0"/>
                </a:moveTo>
                <a:lnTo>
                  <a:pt x="6321" y="0"/>
                </a:lnTo>
                <a:lnTo>
                  <a:pt x="6321" y="83921"/>
                </a:lnTo>
                <a:lnTo>
                  <a:pt x="4672" y="97011"/>
                </a:lnTo>
                <a:lnTo>
                  <a:pt x="0" y="108897"/>
                </a:lnTo>
                <a:lnTo>
                  <a:pt x="11923" y="107246"/>
                </a:lnTo>
                <a:lnTo>
                  <a:pt x="22553" y="100715"/>
                </a:lnTo>
                <a:lnTo>
                  <a:pt x="31024" y="90293"/>
                </a:lnTo>
                <a:lnTo>
                  <a:pt x="36469" y="76966"/>
                </a:lnTo>
                <a:lnTo>
                  <a:pt x="38071" y="48564"/>
                </a:lnTo>
                <a:lnTo>
                  <a:pt x="38071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540156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09" h="165100">
                <a:moveTo>
                  <a:pt x="92341" y="0"/>
                </a:moveTo>
                <a:lnTo>
                  <a:pt x="0" y="0"/>
                </a:lnTo>
                <a:lnTo>
                  <a:pt x="0" y="164744"/>
                </a:lnTo>
                <a:lnTo>
                  <a:pt x="52039" y="163285"/>
                </a:lnTo>
                <a:lnTo>
                  <a:pt x="84814" y="139280"/>
                </a:lnTo>
                <a:lnTo>
                  <a:pt x="92341" y="11220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540155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497869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5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497668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498239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50897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6763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50897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591018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591018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6763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68019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51282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497673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497677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497859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5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497668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498239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497673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497677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601242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685214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516812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601242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685214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516812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552747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4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552747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579535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79" h="59054">
                <a:moveTo>
                  <a:pt x="37515" y="0"/>
                </a:moveTo>
                <a:lnTo>
                  <a:pt x="5676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515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598924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90" h="1270">
                <a:moveTo>
                  <a:pt x="8559" y="0"/>
                </a:moveTo>
                <a:lnTo>
                  <a:pt x="0" y="88"/>
                </a:lnTo>
                <a:lnTo>
                  <a:pt x="6464" y="88"/>
                </a:lnTo>
                <a:lnTo>
                  <a:pt x="7619" y="495"/>
                </a:lnTo>
                <a:lnTo>
                  <a:pt x="8559" y="1181"/>
                </a:lnTo>
                <a:lnTo>
                  <a:pt x="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598926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90" h="26035">
                <a:moveTo>
                  <a:pt x="6464" y="0"/>
                </a:moveTo>
                <a:lnTo>
                  <a:pt x="0" y="0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1092"/>
                </a:lnTo>
                <a:lnTo>
                  <a:pt x="7619" y="406"/>
                </a:lnTo>
                <a:lnTo>
                  <a:pt x="6464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605388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598924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8559" y="0"/>
                </a:moveTo>
                <a:lnTo>
                  <a:pt x="0" y="0"/>
                </a:lnTo>
                <a:lnTo>
                  <a:pt x="0" y="23761"/>
                </a:lnTo>
                <a:lnTo>
                  <a:pt x="6464" y="23761"/>
                </a:lnTo>
                <a:lnTo>
                  <a:pt x="7619" y="23355"/>
                </a:lnTo>
                <a:lnTo>
                  <a:pt x="8559" y="22669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568217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40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512513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39" y="0"/>
                </a:moveTo>
                <a:lnTo>
                  <a:pt x="5435" y="0"/>
                </a:lnTo>
                <a:lnTo>
                  <a:pt x="0" y="5435"/>
                </a:lnTo>
                <a:lnTo>
                  <a:pt x="0" y="19227"/>
                </a:lnTo>
                <a:lnTo>
                  <a:pt x="5435" y="24663"/>
                </a:lnTo>
                <a:lnTo>
                  <a:pt x="172339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39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512515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512521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56821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40" h="9525">
                <a:moveTo>
                  <a:pt x="65989" y="0"/>
                </a:moveTo>
                <a:lnTo>
                  <a:pt x="0" y="0"/>
                </a:lnTo>
                <a:lnTo>
                  <a:pt x="14541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579531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90" h="59054">
                <a:moveTo>
                  <a:pt x="21590" y="0"/>
                </a:moveTo>
                <a:lnTo>
                  <a:pt x="5676" y="0"/>
                </a:lnTo>
                <a:lnTo>
                  <a:pt x="0" y="5651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547779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280245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285348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551863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278853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282107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552378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287217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288604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535186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0" y="7118667"/>
            <a:ext cx="10691964" cy="4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1170028" y="3878560"/>
            <a:ext cx="3049270" cy="0"/>
          </a:xfrm>
          <a:custGeom>
            <a:avLst/>
            <a:gdLst/>
            <a:ahLst/>
            <a:cxnLst/>
            <a:rect l="l" t="t" r="r" b="b"/>
            <a:pathLst>
              <a:path w="3049270">
                <a:moveTo>
                  <a:pt x="0" y="0"/>
                </a:moveTo>
                <a:lnTo>
                  <a:pt x="3049032" y="0"/>
                </a:lnTo>
              </a:path>
            </a:pathLst>
          </a:custGeom>
          <a:ln w="12381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1170028" y="3587203"/>
            <a:ext cx="3048635" cy="0"/>
          </a:xfrm>
          <a:custGeom>
            <a:avLst/>
            <a:gdLst/>
            <a:ahLst/>
            <a:cxnLst/>
            <a:rect l="l" t="t" r="r" b="b"/>
            <a:pathLst>
              <a:path w="3048635">
                <a:moveTo>
                  <a:pt x="0" y="0"/>
                </a:moveTo>
                <a:lnTo>
                  <a:pt x="3048330" y="0"/>
                </a:lnTo>
              </a:path>
            </a:pathLst>
          </a:custGeom>
          <a:ln w="10414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1170028" y="3296843"/>
            <a:ext cx="3048635" cy="0"/>
          </a:xfrm>
          <a:custGeom>
            <a:avLst/>
            <a:gdLst/>
            <a:ahLst/>
            <a:cxnLst/>
            <a:rect l="l" t="t" r="r" b="b"/>
            <a:pathLst>
              <a:path w="3048635">
                <a:moveTo>
                  <a:pt x="0" y="0"/>
                </a:moveTo>
                <a:lnTo>
                  <a:pt x="3048330" y="0"/>
                </a:lnTo>
              </a:path>
            </a:pathLst>
          </a:custGeom>
          <a:ln w="10414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1170028" y="3006470"/>
            <a:ext cx="3048635" cy="0"/>
          </a:xfrm>
          <a:custGeom>
            <a:avLst/>
            <a:gdLst/>
            <a:ahLst/>
            <a:cxnLst/>
            <a:rect l="l" t="t" r="r" b="b"/>
            <a:pathLst>
              <a:path w="3048635">
                <a:moveTo>
                  <a:pt x="0" y="0"/>
                </a:moveTo>
                <a:lnTo>
                  <a:pt x="3048330" y="0"/>
                </a:lnTo>
              </a:path>
            </a:pathLst>
          </a:custGeom>
          <a:ln w="10414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1722818" y="2425737"/>
            <a:ext cx="2495550" cy="0"/>
          </a:xfrm>
          <a:custGeom>
            <a:avLst/>
            <a:gdLst/>
            <a:ahLst/>
            <a:cxnLst/>
            <a:rect l="l" t="t" r="r" b="b"/>
            <a:pathLst>
              <a:path w="2495550">
                <a:moveTo>
                  <a:pt x="0" y="0"/>
                </a:moveTo>
                <a:lnTo>
                  <a:pt x="2495539" y="0"/>
                </a:lnTo>
              </a:path>
            </a:pathLst>
          </a:custGeom>
          <a:ln w="10414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1170028" y="2425737"/>
            <a:ext cx="461009" cy="0"/>
          </a:xfrm>
          <a:custGeom>
            <a:avLst/>
            <a:gdLst/>
            <a:ahLst/>
            <a:cxnLst/>
            <a:rect l="l" t="t" r="r" b="b"/>
            <a:pathLst>
              <a:path w="461010">
                <a:moveTo>
                  <a:pt x="0" y="0"/>
                </a:moveTo>
                <a:lnTo>
                  <a:pt x="460702" y="0"/>
                </a:lnTo>
              </a:path>
            </a:pathLst>
          </a:custGeom>
          <a:ln w="10414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1516933" y="3067699"/>
            <a:ext cx="284518" cy="8992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552410" y="2964217"/>
            <a:ext cx="284505" cy="10222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558131" y="2785993"/>
            <a:ext cx="284505" cy="11711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678782" y="2375434"/>
            <a:ext cx="1016635" cy="85090"/>
          </a:xfrm>
          <a:custGeom>
            <a:avLst/>
            <a:gdLst/>
            <a:ahLst/>
            <a:cxnLst/>
            <a:rect l="l" t="t" r="r" b="b"/>
            <a:pathLst>
              <a:path w="1016635" h="85089">
                <a:moveTo>
                  <a:pt x="1016114" y="0"/>
                </a:moveTo>
                <a:lnTo>
                  <a:pt x="0" y="84607"/>
                </a:lnTo>
              </a:path>
            </a:pathLst>
          </a:custGeom>
          <a:ln w="52044">
            <a:solidFill>
              <a:srgbClr val="E7392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2694896" y="2251317"/>
            <a:ext cx="1016635" cy="124460"/>
          </a:xfrm>
          <a:custGeom>
            <a:avLst/>
            <a:gdLst/>
            <a:ahLst/>
            <a:cxnLst/>
            <a:rect l="l" t="t" r="r" b="b"/>
            <a:pathLst>
              <a:path w="1016635" h="124460">
                <a:moveTo>
                  <a:pt x="1016114" y="0"/>
                </a:moveTo>
                <a:lnTo>
                  <a:pt x="0" y="124117"/>
                </a:lnTo>
              </a:path>
            </a:pathLst>
          </a:custGeom>
          <a:ln w="52044">
            <a:solidFill>
              <a:srgbClr val="E7392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630730" y="2405875"/>
            <a:ext cx="92710" cy="97155"/>
          </a:xfrm>
          <a:custGeom>
            <a:avLst/>
            <a:gdLst/>
            <a:ahLst/>
            <a:cxnLst/>
            <a:rect l="l" t="t" r="r" b="b"/>
            <a:pathLst>
              <a:path w="92710" h="97155">
                <a:moveTo>
                  <a:pt x="0" y="0"/>
                </a:moveTo>
                <a:lnTo>
                  <a:pt x="92087" y="0"/>
                </a:lnTo>
                <a:lnTo>
                  <a:pt x="92087" y="96799"/>
                </a:lnTo>
                <a:lnTo>
                  <a:pt x="0" y="96799"/>
                </a:lnTo>
                <a:lnTo>
                  <a:pt x="0" y="0"/>
                </a:lnTo>
                <a:close/>
              </a:path>
            </a:pathLst>
          </a:custGeom>
          <a:solidFill>
            <a:srgbClr val="E7392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2630474" y="2324836"/>
            <a:ext cx="90805" cy="93980"/>
          </a:xfrm>
          <a:custGeom>
            <a:avLst/>
            <a:gdLst/>
            <a:ahLst/>
            <a:cxnLst/>
            <a:rect l="l" t="t" r="r" b="b"/>
            <a:pathLst>
              <a:path w="90805" h="93980">
                <a:moveTo>
                  <a:pt x="0" y="0"/>
                </a:moveTo>
                <a:lnTo>
                  <a:pt x="90525" y="0"/>
                </a:lnTo>
                <a:lnTo>
                  <a:pt x="90525" y="93675"/>
                </a:lnTo>
                <a:lnTo>
                  <a:pt x="0" y="93675"/>
                </a:lnTo>
                <a:lnTo>
                  <a:pt x="0" y="0"/>
                </a:lnTo>
                <a:close/>
              </a:path>
            </a:pathLst>
          </a:custGeom>
          <a:solidFill>
            <a:srgbClr val="E7392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674541" y="2202433"/>
            <a:ext cx="90805" cy="93980"/>
          </a:xfrm>
          <a:custGeom>
            <a:avLst/>
            <a:gdLst/>
            <a:ahLst/>
            <a:cxnLst/>
            <a:rect l="l" t="t" r="r" b="b"/>
            <a:pathLst>
              <a:path w="90804" h="93980">
                <a:moveTo>
                  <a:pt x="0" y="0"/>
                </a:moveTo>
                <a:lnTo>
                  <a:pt x="90525" y="0"/>
                </a:lnTo>
                <a:lnTo>
                  <a:pt x="90525" y="93675"/>
                </a:lnTo>
                <a:lnTo>
                  <a:pt x="0" y="93675"/>
                </a:lnTo>
                <a:lnTo>
                  <a:pt x="0" y="0"/>
                </a:lnTo>
                <a:close/>
              </a:path>
            </a:pathLst>
          </a:custGeom>
          <a:solidFill>
            <a:srgbClr val="E7392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1376921" y="3873119"/>
            <a:ext cx="3046665" cy="2058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1455318" y="3786987"/>
            <a:ext cx="440905" cy="2993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1537614" y="3783685"/>
            <a:ext cx="275907" cy="1637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1619732" y="3546411"/>
            <a:ext cx="109524" cy="7480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662963" y="3538397"/>
            <a:ext cx="68224" cy="826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488126" y="3684561"/>
            <a:ext cx="340826" cy="33721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1648383" y="3701059"/>
            <a:ext cx="21970" cy="1548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648383" y="3701059"/>
            <a:ext cx="21970" cy="1548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1648383" y="3701059"/>
            <a:ext cx="21970" cy="15481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1656714" y="3851059"/>
            <a:ext cx="139839" cy="8928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1730108" y="3891559"/>
            <a:ext cx="66446" cy="472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1522260" y="3851173"/>
            <a:ext cx="139954" cy="8911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1522260" y="3891584"/>
            <a:ext cx="66497" cy="4714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1572298" y="3768750"/>
            <a:ext cx="174244" cy="17424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1659432" y="3874820"/>
            <a:ext cx="34213" cy="2566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625091" y="3874947"/>
            <a:ext cx="34340" cy="2553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1615559" y="3812729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43865" y="0"/>
                </a:moveTo>
                <a:lnTo>
                  <a:pt x="40106" y="0"/>
                </a:lnTo>
                <a:lnTo>
                  <a:pt x="36309" y="482"/>
                </a:lnTo>
                <a:lnTo>
                  <a:pt x="5867" y="21958"/>
                </a:lnTo>
                <a:lnTo>
                  <a:pt x="3987" y="25196"/>
                </a:lnTo>
                <a:lnTo>
                  <a:pt x="2514" y="28740"/>
                </a:lnTo>
                <a:lnTo>
                  <a:pt x="469" y="36334"/>
                </a:lnTo>
                <a:lnTo>
                  <a:pt x="0" y="40131"/>
                </a:lnTo>
                <a:lnTo>
                  <a:pt x="0" y="47650"/>
                </a:lnTo>
                <a:lnTo>
                  <a:pt x="483" y="51511"/>
                </a:lnTo>
                <a:lnTo>
                  <a:pt x="2514" y="59029"/>
                </a:lnTo>
                <a:lnTo>
                  <a:pt x="3987" y="62572"/>
                </a:lnTo>
                <a:lnTo>
                  <a:pt x="5867" y="65836"/>
                </a:lnTo>
                <a:lnTo>
                  <a:pt x="18351" y="58623"/>
                </a:lnTo>
                <a:lnTo>
                  <a:pt x="17081" y="56451"/>
                </a:lnTo>
                <a:lnTo>
                  <a:pt x="16090" y="54089"/>
                </a:lnTo>
                <a:lnTo>
                  <a:pt x="15403" y="51460"/>
                </a:lnTo>
                <a:lnTo>
                  <a:pt x="14719" y="48958"/>
                </a:lnTo>
                <a:lnTo>
                  <a:pt x="14401" y="46393"/>
                </a:lnTo>
                <a:lnTo>
                  <a:pt x="14401" y="41376"/>
                </a:lnTo>
                <a:lnTo>
                  <a:pt x="14731" y="38823"/>
                </a:lnTo>
                <a:lnTo>
                  <a:pt x="41351" y="14414"/>
                </a:lnTo>
                <a:lnTo>
                  <a:pt x="43865" y="14414"/>
                </a:lnTo>
                <a:lnTo>
                  <a:pt x="438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1633915" y="3868807"/>
            <a:ext cx="4445" cy="6350"/>
          </a:xfrm>
          <a:custGeom>
            <a:avLst/>
            <a:gdLst/>
            <a:ahLst/>
            <a:cxnLst/>
            <a:rect l="l" t="t" r="r" b="b"/>
            <a:pathLst>
              <a:path w="4444" h="6350">
                <a:moveTo>
                  <a:pt x="4419" y="0"/>
                </a:moveTo>
                <a:lnTo>
                  <a:pt x="0" y="2539"/>
                </a:lnTo>
                <a:lnTo>
                  <a:pt x="736" y="3822"/>
                </a:lnTo>
                <a:lnTo>
                  <a:pt x="1803" y="4965"/>
                </a:lnTo>
                <a:lnTo>
                  <a:pt x="2768" y="6146"/>
                </a:lnTo>
                <a:lnTo>
                  <a:pt x="44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1616956" y="3878581"/>
            <a:ext cx="8255" cy="5080"/>
          </a:xfrm>
          <a:custGeom>
            <a:avLst/>
            <a:gdLst/>
            <a:ahLst/>
            <a:cxnLst/>
            <a:rect l="l" t="t" r="r" b="b"/>
            <a:pathLst>
              <a:path w="8255" h="5079">
                <a:moveTo>
                  <a:pt x="4483" y="0"/>
                </a:moveTo>
                <a:lnTo>
                  <a:pt x="0" y="2565"/>
                </a:lnTo>
                <a:lnTo>
                  <a:pt x="8128" y="4737"/>
                </a:lnTo>
                <a:lnTo>
                  <a:pt x="6896" y="3149"/>
                </a:lnTo>
                <a:lnTo>
                  <a:pt x="5461" y="1689"/>
                </a:lnTo>
                <a:lnTo>
                  <a:pt x="44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1621431" y="3871347"/>
            <a:ext cx="15240" cy="14604"/>
          </a:xfrm>
          <a:custGeom>
            <a:avLst/>
            <a:gdLst/>
            <a:ahLst/>
            <a:cxnLst/>
            <a:rect l="l" t="t" r="r" b="b"/>
            <a:pathLst>
              <a:path w="15239" h="14604">
                <a:moveTo>
                  <a:pt x="12484" y="0"/>
                </a:moveTo>
                <a:lnTo>
                  <a:pt x="0" y="7213"/>
                </a:lnTo>
                <a:lnTo>
                  <a:pt x="990" y="8928"/>
                </a:lnTo>
                <a:lnTo>
                  <a:pt x="2425" y="10388"/>
                </a:lnTo>
                <a:lnTo>
                  <a:pt x="3657" y="11988"/>
                </a:lnTo>
                <a:lnTo>
                  <a:pt x="12382" y="14300"/>
                </a:lnTo>
                <a:lnTo>
                  <a:pt x="15252" y="3606"/>
                </a:lnTo>
                <a:lnTo>
                  <a:pt x="14287" y="2425"/>
                </a:lnTo>
                <a:lnTo>
                  <a:pt x="13220" y="1282"/>
                </a:lnTo>
                <a:lnTo>
                  <a:pt x="124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1680676" y="3868864"/>
            <a:ext cx="4445" cy="6350"/>
          </a:xfrm>
          <a:custGeom>
            <a:avLst/>
            <a:gdLst/>
            <a:ahLst/>
            <a:cxnLst/>
            <a:rect l="l" t="t" r="r" b="b"/>
            <a:pathLst>
              <a:path w="4444" h="6350">
                <a:moveTo>
                  <a:pt x="0" y="0"/>
                </a:moveTo>
                <a:lnTo>
                  <a:pt x="1587" y="5969"/>
                </a:lnTo>
                <a:lnTo>
                  <a:pt x="2527" y="4813"/>
                </a:lnTo>
                <a:lnTo>
                  <a:pt x="3568" y="3721"/>
                </a:lnTo>
                <a:lnTo>
                  <a:pt x="4279" y="24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1693653" y="3878554"/>
            <a:ext cx="8890" cy="5080"/>
          </a:xfrm>
          <a:custGeom>
            <a:avLst/>
            <a:gdLst/>
            <a:ahLst/>
            <a:cxnLst/>
            <a:rect l="l" t="t" r="r" b="b"/>
            <a:pathLst>
              <a:path w="8889" h="5079">
                <a:moveTo>
                  <a:pt x="3784" y="0"/>
                </a:moveTo>
                <a:lnTo>
                  <a:pt x="2768" y="1765"/>
                </a:lnTo>
                <a:lnTo>
                  <a:pt x="1270" y="3289"/>
                </a:lnTo>
                <a:lnTo>
                  <a:pt x="0" y="4927"/>
                </a:lnTo>
                <a:lnTo>
                  <a:pt x="8407" y="2679"/>
                </a:lnTo>
                <a:lnTo>
                  <a:pt x="37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1659430" y="3812716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59" y="0"/>
                </a:moveTo>
                <a:lnTo>
                  <a:pt x="0" y="0"/>
                </a:lnTo>
                <a:lnTo>
                  <a:pt x="0" y="14427"/>
                </a:lnTo>
                <a:lnTo>
                  <a:pt x="2514" y="14427"/>
                </a:lnTo>
                <a:lnTo>
                  <a:pt x="5067" y="14744"/>
                </a:lnTo>
                <a:lnTo>
                  <a:pt x="29489" y="41363"/>
                </a:lnTo>
                <a:lnTo>
                  <a:pt x="29489" y="46418"/>
                </a:lnTo>
                <a:lnTo>
                  <a:pt x="29159" y="48958"/>
                </a:lnTo>
                <a:lnTo>
                  <a:pt x="27774" y="54076"/>
                </a:lnTo>
                <a:lnTo>
                  <a:pt x="26771" y="56426"/>
                </a:lnTo>
                <a:lnTo>
                  <a:pt x="25526" y="58610"/>
                </a:lnTo>
                <a:lnTo>
                  <a:pt x="38011" y="65836"/>
                </a:lnTo>
                <a:lnTo>
                  <a:pt x="39877" y="62585"/>
                </a:lnTo>
                <a:lnTo>
                  <a:pt x="41376" y="59042"/>
                </a:lnTo>
                <a:lnTo>
                  <a:pt x="43383" y="51460"/>
                </a:lnTo>
                <a:lnTo>
                  <a:pt x="43878" y="47637"/>
                </a:lnTo>
                <a:lnTo>
                  <a:pt x="43878" y="40144"/>
                </a:lnTo>
                <a:lnTo>
                  <a:pt x="18694" y="4025"/>
                </a:lnTo>
                <a:lnTo>
                  <a:pt x="7569" y="495"/>
                </a:lnTo>
                <a:lnTo>
                  <a:pt x="37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1682267" y="3871332"/>
            <a:ext cx="15240" cy="14604"/>
          </a:xfrm>
          <a:custGeom>
            <a:avLst/>
            <a:gdLst/>
            <a:ahLst/>
            <a:cxnLst/>
            <a:rect l="l" t="t" r="r" b="b"/>
            <a:pathLst>
              <a:path w="15239" h="14604">
                <a:moveTo>
                  <a:pt x="2692" y="0"/>
                </a:moveTo>
                <a:lnTo>
                  <a:pt x="1968" y="1257"/>
                </a:lnTo>
                <a:lnTo>
                  <a:pt x="927" y="2349"/>
                </a:lnTo>
                <a:lnTo>
                  <a:pt x="0" y="3492"/>
                </a:lnTo>
                <a:lnTo>
                  <a:pt x="2920" y="14414"/>
                </a:lnTo>
                <a:lnTo>
                  <a:pt x="11379" y="12141"/>
                </a:lnTo>
                <a:lnTo>
                  <a:pt x="12661" y="10515"/>
                </a:lnTo>
                <a:lnTo>
                  <a:pt x="14160" y="8991"/>
                </a:lnTo>
                <a:lnTo>
                  <a:pt x="15163" y="7226"/>
                </a:lnTo>
                <a:lnTo>
                  <a:pt x="26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2481922" y="3786987"/>
            <a:ext cx="440893" cy="29938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2564218" y="3783685"/>
            <a:ext cx="275907" cy="16375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2646324" y="3546411"/>
            <a:ext cx="109893" cy="7480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2689567" y="3538397"/>
            <a:ext cx="68224" cy="8265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2514730" y="3684561"/>
            <a:ext cx="340826" cy="33721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2674988" y="3701059"/>
            <a:ext cx="21971" cy="15481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2674988" y="3701059"/>
            <a:ext cx="21971" cy="15481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2674988" y="3701059"/>
            <a:ext cx="21971" cy="15481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2683306" y="3851059"/>
            <a:ext cx="139839" cy="8928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2756725" y="3891559"/>
            <a:ext cx="66420" cy="4723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2548851" y="3851173"/>
            <a:ext cx="139966" cy="8911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2548851" y="3891584"/>
            <a:ext cx="66509" cy="4714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2598889" y="3768750"/>
            <a:ext cx="174256" cy="17424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2686037" y="3874820"/>
            <a:ext cx="34213" cy="2566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2651696" y="3874947"/>
            <a:ext cx="34340" cy="25539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2642156" y="3812729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43878" y="0"/>
                </a:moveTo>
                <a:lnTo>
                  <a:pt x="40106" y="0"/>
                </a:lnTo>
                <a:lnTo>
                  <a:pt x="36321" y="482"/>
                </a:lnTo>
                <a:lnTo>
                  <a:pt x="4000" y="25196"/>
                </a:lnTo>
                <a:lnTo>
                  <a:pt x="0" y="40131"/>
                </a:lnTo>
                <a:lnTo>
                  <a:pt x="0" y="47650"/>
                </a:lnTo>
                <a:lnTo>
                  <a:pt x="483" y="51511"/>
                </a:lnTo>
                <a:lnTo>
                  <a:pt x="2514" y="59029"/>
                </a:lnTo>
                <a:lnTo>
                  <a:pt x="4000" y="62572"/>
                </a:lnTo>
                <a:lnTo>
                  <a:pt x="5867" y="65836"/>
                </a:lnTo>
                <a:lnTo>
                  <a:pt x="18351" y="58623"/>
                </a:lnTo>
                <a:lnTo>
                  <a:pt x="17094" y="56451"/>
                </a:lnTo>
                <a:lnTo>
                  <a:pt x="16103" y="54089"/>
                </a:lnTo>
                <a:lnTo>
                  <a:pt x="15416" y="51460"/>
                </a:lnTo>
                <a:lnTo>
                  <a:pt x="14731" y="48958"/>
                </a:lnTo>
                <a:lnTo>
                  <a:pt x="14401" y="46393"/>
                </a:lnTo>
                <a:lnTo>
                  <a:pt x="14401" y="41376"/>
                </a:lnTo>
                <a:lnTo>
                  <a:pt x="14744" y="38823"/>
                </a:lnTo>
                <a:lnTo>
                  <a:pt x="41351" y="14414"/>
                </a:lnTo>
                <a:lnTo>
                  <a:pt x="43878" y="14414"/>
                </a:lnTo>
                <a:lnTo>
                  <a:pt x="438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2660505" y="3868807"/>
            <a:ext cx="4445" cy="6350"/>
          </a:xfrm>
          <a:custGeom>
            <a:avLst/>
            <a:gdLst/>
            <a:ahLst/>
            <a:cxnLst/>
            <a:rect l="l" t="t" r="r" b="b"/>
            <a:pathLst>
              <a:path w="4444" h="6350">
                <a:moveTo>
                  <a:pt x="4432" y="0"/>
                </a:moveTo>
                <a:lnTo>
                  <a:pt x="0" y="2539"/>
                </a:lnTo>
                <a:lnTo>
                  <a:pt x="749" y="3822"/>
                </a:lnTo>
                <a:lnTo>
                  <a:pt x="1816" y="4965"/>
                </a:lnTo>
                <a:lnTo>
                  <a:pt x="2781" y="6146"/>
                </a:lnTo>
                <a:lnTo>
                  <a:pt x="44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2643563" y="3878581"/>
            <a:ext cx="8255" cy="5080"/>
          </a:xfrm>
          <a:custGeom>
            <a:avLst/>
            <a:gdLst/>
            <a:ahLst/>
            <a:cxnLst/>
            <a:rect l="l" t="t" r="r" b="b"/>
            <a:pathLst>
              <a:path w="8255" h="5079">
                <a:moveTo>
                  <a:pt x="4470" y="0"/>
                </a:moveTo>
                <a:lnTo>
                  <a:pt x="0" y="2565"/>
                </a:lnTo>
                <a:lnTo>
                  <a:pt x="8115" y="4737"/>
                </a:lnTo>
                <a:lnTo>
                  <a:pt x="6896" y="3149"/>
                </a:lnTo>
                <a:lnTo>
                  <a:pt x="5461" y="1689"/>
                </a:lnTo>
                <a:lnTo>
                  <a:pt x="44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2648033" y="3871347"/>
            <a:ext cx="15240" cy="14604"/>
          </a:xfrm>
          <a:custGeom>
            <a:avLst/>
            <a:gdLst/>
            <a:ahLst/>
            <a:cxnLst/>
            <a:rect l="l" t="t" r="r" b="b"/>
            <a:pathLst>
              <a:path w="15239" h="14604">
                <a:moveTo>
                  <a:pt x="12471" y="0"/>
                </a:moveTo>
                <a:lnTo>
                  <a:pt x="0" y="7213"/>
                </a:lnTo>
                <a:lnTo>
                  <a:pt x="990" y="8928"/>
                </a:lnTo>
                <a:lnTo>
                  <a:pt x="2425" y="10388"/>
                </a:lnTo>
                <a:lnTo>
                  <a:pt x="3657" y="11988"/>
                </a:lnTo>
                <a:lnTo>
                  <a:pt x="12395" y="14300"/>
                </a:lnTo>
                <a:lnTo>
                  <a:pt x="15252" y="3606"/>
                </a:lnTo>
                <a:lnTo>
                  <a:pt x="14287" y="2425"/>
                </a:lnTo>
                <a:lnTo>
                  <a:pt x="13220" y="1282"/>
                </a:lnTo>
                <a:lnTo>
                  <a:pt x="124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2707283" y="3868864"/>
            <a:ext cx="4445" cy="6350"/>
          </a:xfrm>
          <a:custGeom>
            <a:avLst/>
            <a:gdLst/>
            <a:ahLst/>
            <a:cxnLst/>
            <a:rect l="l" t="t" r="r" b="b"/>
            <a:pathLst>
              <a:path w="4444" h="6350">
                <a:moveTo>
                  <a:pt x="0" y="0"/>
                </a:moveTo>
                <a:lnTo>
                  <a:pt x="1587" y="5969"/>
                </a:lnTo>
                <a:lnTo>
                  <a:pt x="2514" y="4813"/>
                </a:lnTo>
                <a:lnTo>
                  <a:pt x="3556" y="3721"/>
                </a:lnTo>
                <a:lnTo>
                  <a:pt x="4279" y="24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2720254" y="3878554"/>
            <a:ext cx="8890" cy="5080"/>
          </a:xfrm>
          <a:custGeom>
            <a:avLst/>
            <a:gdLst/>
            <a:ahLst/>
            <a:cxnLst/>
            <a:rect l="l" t="t" r="r" b="b"/>
            <a:pathLst>
              <a:path w="8889" h="5079">
                <a:moveTo>
                  <a:pt x="3784" y="0"/>
                </a:moveTo>
                <a:lnTo>
                  <a:pt x="2781" y="1765"/>
                </a:lnTo>
                <a:lnTo>
                  <a:pt x="1270" y="3289"/>
                </a:lnTo>
                <a:lnTo>
                  <a:pt x="0" y="4927"/>
                </a:lnTo>
                <a:lnTo>
                  <a:pt x="8407" y="2679"/>
                </a:lnTo>
                <a:lnTo>
                  <a:pt x="37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2686041" y="3812716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59" y="0"/>
                </a:moveTo>
                <a:lnTo>
                  <a:pt x="0" y="0"/>
                </a:lnTo>
                <a:lnTo>
                  <a:pt x="0" y="14427"/>
                </a:lnTo>
                <a:lnTo>
                  <a:pt x="2501" y="14427"/>
                </a:lnTo>
                <a:lnTo>
                  <a:pt x="5054" y="14744"/>
                </a:lnTo>
                <a:lnTo>
                  <a:pt x="29476" y="41363"/>
                </a:lnTo>
                <a:lnTo>
                  <a:pt x="29476" y="46418"/>
                </a:lnTo>
                <a:lnTo>
                  <a:pt x="29146" y="48958"/>
                </a:lnTo>
                <a:lnTo>
                  <a:pt x="27774" y="54076"/>
                </a:lnTo>
                <a:lnTo>
                  <a:pt x="26771" y="56426"/>
                </a:lnTo>
                <a:lnTo>
                  <a:pt x="25514" y="58610"/>
                </a:lnTo>
                <a:lnTo>
                  <a:pt x="37998" y="65836"/>
                </a:lnTo>
                <a:lnTo>
                  <a:pt x="39865" y="62585"/>
                </a:lnTo>
                <a:lnTo>
                  <a:pt x="41363" y="59042"/>
                </a:lnTo>
                <a:lnTo>
                  <a:pt x="43383" y="51460"/>
                </a:lnTo>
                <a:lnTo>
                  <a:pt x="43878" y="47637"/>
                </a:lnTo>
                <a:lnTo>
                  <a:pt x="43878" y="40144"/>
                </a:lnTo>
                <a:lnTo>
                  <a:pt x="18681" y="4025"/>
                </a:lnTo>
                <a:lnTo>
                  <a:pt x="7556" y="495"/>
                </a:lnTo>
                <a:lnTo>
                  <a:pt x="37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2708880" y="3871332"/>
            <a:ext cx="15240" cy="14604"/>
          </a:xfrm>
          <a:custGeom>
            <a:avLst/>
            <a:gdLst/>
            <a:ahLst/>
            <a:cxnLst/>
            <a:rect l="l" t="t" r="r" b="b"/>
            <a:pathLst>
              <a:path w="15239" h="14604">
                <a:moveTo>
                  <a:pt x="2679" y="0"/>
                </a:moveTo>
                <a:lnTo>
                  <a:pt x="1955" y="1257"/>
                </a:lnTo>
                <a:lnTo>
                  <a:pt x="914" y="2349"/>
                </a:lnTo>
                <a:lnTo>
                  <a:pt x="0" y="3492"/>
                </a:lnTo>
                <a:lnTo>
                  <a:pt x="2921" y="14414"/>
                </a:lnTo>
                <a:lnTo>
                  <a:pt x="11366" y="12141"/>
                </a:lnTo>
                <a:lnTo>
                  <a:pt x="12661" y="10515"/>
                </a:lnTo>
                <a:lnTo>
                  <a:pt x="14147" y="8991"/>
                </a:lnTo>
                <a:lnTo>
                  <a:pt x="15163" y="7226"/>
                </a:lnTo>
                <a:lnTo>
                  <a:pt x="26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3508540" y="3786987"/>
            <a:ext cx="440880" cy="299389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3590823" y="3783685"/>
            <a:ext cx="275856" cy="163759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3672941" y="3546411"/>
            <a:ext cx="107450" cy="7480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3716172" y="3538397"/>
            <a:ext cx="68211" cy="8265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3541318" y="3684561"/>
            <a:ext cx="340842" cy="33721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3701580" y="3701059"/>
            <a:ext cx="21983" cy="15481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3701580" y="3701059"/>
            <a:ext cx="21983" cy="15481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3701580" y="3701059"/>
            <a:ext cx="21983" cy="15481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3709898" y="3851059"/>
            <a:ext cx="139852" cy="8928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3783329" y="3891559"/>
            <a:ext cx="66421" cy="4723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3575468" y="3851173"/>
            <a:ext cx="139953" cy="89115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3575468" y="3891584"/>
            <a:ext cx="66497" cy="4714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3625506" y="3768750"/>
            <a:ext cx="174243" cy="17424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3712629" y="3874820"/>
            <a:ext cx="34226" cy="2566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3678301" y="3874947"/>
            <a:ext cx="34328" cy="2553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3668758" y="3812729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43878" y="0"/>
                </a:moveTo>
                <a:lnTo>
                  <a:pt x="40106" y="0"/>
                </a:lnTo>
                <a:lnTo>
                  <a:pt x="36309" y="482"/>
                </a:lnTo>
                <a:lnTo>
                  <a:pt x="5880" y="21958"/>
                </a:lnTo>
                <a:lnTo>
                  <a:pt x="4000" y="25196"/>
                </a:lnTo>
                <a:lnTo>
                  <a:pt x="2514" y="28740"/>
                </a:lnTo>
                <a:lnTo>
                  <a:pt x="482" y="36334"/>
                </a:lnTo>
                <a:lnTo>
                  <a:pt x="0" y="40131"/>
                </a:lnTo>
                <a:lnTo>
                  <a:pt x="0" y="47650"/>
                </a:lnTo>
                <a:lnTo>
                  <a:pt x="469" y="51460"/>
                </a:lnTo>
                <a:lnTo>
                  <a:pt x="2514" y="59029"/>
                </a:lnTo>
                <a:lnTo>
                  <a:pt x="4000" y="62572"/>
                </a:lnTo>
                <a:lnTo>
                  <a:pt x="5880" y="65836"/>
                </a:lnTo>
                <a:lnTo>
                  <a:pt x="18364" y="58623"/>
                </a:lnTo>
                <a:lnTo>
                  <a:pt x="17094" y="56451"/>
                </a:lnTo>
                <a:lnTo>
                  <a:pt x="16090" y="54089"/>
                </a:lnTo>
                <a:lnTo>
                  <a:pt x="14732" y="48958"/>
                </a:lnTo>
                <a:lnTo>
                  <a:pt x="14401" y="46393"/>
                </a:lnTo>
                <a:lnTo>
                  <a:pt x="14401" y="41376"/>
                </a:lnTo>
                <a:lnTo>
                  <a:pt x="41351" y="14414"/>
                </a:lnTo>
                <a:lnTo>
                  <a:pt x="43878" y="14414"/>
                </a:lnTo>
                <a:lnTo>
                  <a:pt x="438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3687109" y="3868807"/>
            <a:ext cx="4445" cy="6350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4432" y="0"/>
                </a:moveTo>
                <a:lnTo>
                  <a:pt x="0" y="2539"/>
                </a:lnTo>
                <a:lnTo>
                  <a:pt x="749" y="3822"/>
                </a:lnTo>
                <a:lnTo>
                  <a:pt x="1816" y="4965"/>
                </a:lnTo>
                <a:lnTo>
                  <a:pt x="2781" y="6146"/>
                </a:lnTo>
                <a:lnTo>
                  <a:pt x="44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3670156" y="3878581"/>
            <a:ext cx="8255" cy="5080"/>
          </a:xfrm>
          <a:custGeom>
            <a:avLst/>
            <a:gdLst/>
            <a:ahLst/>
            <a:cxnLst/>
            <a:rect l="l" t="t" r="r" b="b"/>
            <a:pathLst>
              <a:path w="8254" h="5079">
                <a:moveTo>
                  <a:pt x="4483" y="0"/>
                </a:moveTo>
                <a:lnTo>
                  <a:pt x="0" y="2565"/>
                </a:lnTo>
                <a:lnTo>
                  <a:pt x="8140" y="4737"/>
                </a:lnTo>
                <a:lnTo>
                  <a:pt x="6896" y="3149"/>
                </a:lnTo>
                <a:lnTo>
                  <a:pt x="5473" y="1689"/>
                </a:lnTo>
                <a:lnTo>
                  <a:pt x="44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3674638" y="3871347"/>
            <a:ext cx="15875" cy="14604"/>
          </a:xfrm>
          <a:custGeom>
            <a:avLst/>
            <a:gdLst/>
            <a:ahLst/>
            <a:cxnLst/>
            <a:rect l="l" t="t" r="r" b="b"/>
            <a:pathLst>
              <a:path w="15875" h="14604">
                <a:moveTo>
                  <a:pt x="12471" y="0"/>
                </a:moveTo>
                <a:lnTo>
                  <a:pt x="0" y="7213"/>
                </a:lnTo>
                <a:lnTo>
                  <a:pt x="990" y="8928"/>
                </a:lnTo>
                <a:lnTo>
                  <a:pt x="2425" y="10388"/>
                </a:lnTo>
                <a:lnTo>
                  <a:pt x="3657" y="11988"/>
                </a:lnTo>
                <a:lnTo>
                  <a:pt x="12382" y="14300"/>
                </a:lnTo>
                <a:lnTo>
                  <a:pt x="15252" y="3606"/>
                </a:lnTo>
                <a:lnTo>
                  <a:pt x="14287" y="2425"/>
                </a:lnTo>
                <a:lnTo>
                  <a:pt x="13220" y="1282"/>
                </a:lnTo>
                <a:lnTo>
                  <a:pt x="124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3733876" y="3868864"/>
            <a:ext cx="4445" cy="6350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0" y="0"/>
                </a:moveTo>
                <a:lnTo>
                  <a:pt x="1600" y="5969"/>
                </a:lnTo>
                <a:lnTo>
                  <a:pt x="2527" y="4813"/>
                </a:lnTo>
                <a:lnTo>
                  <a:pt x="3568" y="3721"/>
                </a:lnTo>
                <a:lnTo>
                  <a:pt x="4292" y="24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3746859" y="3878554"/>
            <a:ext cx="8890" cy="5080"/>
          </a:xfrm>
          <a:custGeom>
            <a:avLst/>
            <a:gdLst/>
            <a:ahLst/>
            <a:cxnLst/>
            <a:rect l="l" t="t" r="r" b="b"/>
            <a:pathLst>
              <a:path w="8889" h="5079">
                <a:moveTo>
                  <a:pt x="3784" y="0"/>
                </a:moveTo>
                <a:lnTo>
                  <a:pt x="2768" y="1765"/>
                </a:lnTo>
                <a:lnTo>
                  <a:pt x="1270" y="3289"/>
                </a:lnTo>
                <a:lnTo>
                  <a:pt x="0" y="4927"/>
                </a:lnTo>
                <a:lnTo>
                  <a:pt x="8407" y="2679"/>
                </a:lnTo>
                <a:lnTo>
                  <a:pt x="37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3712630" y="3812716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71" y="0"/>
                </a:moveTo>
                <a:lnTo>
                  <a:pt x="0" y="0"/>
                </a:lnTo>
                <a:lnTo>
                  <a:pt x="0" y="14427"/>
                </a:lnTo>
                <a:lnTo>
                  <a:pt x="2514" y="14427"/>
                </a:lnTo>
                <a:lnTo>
                  <a:pt x="5067" y="14744"/>
                </a:lnTo>
                <a:lnTo>
                  <a:pt x="29489" y="41363"/>
                </a:lnTo>
                <a:lnTo>
                  <a:pt x="29489" y="46418"/>
                </a:lnTo>
                <a:lnTo>
                  <a:pt x="29171" y="48958"/>
                </a:lnTo>
                <a:lnTo>
                  <a:pt x="27787" y="54076"/>
                </a:lnTo>
                <a:lnTo>
                  <a:pt x="26784" y="56426"/>
                </a:lnTo>
                <a:lnTo>
                  <a:pt x="25539" y="58610"/>
                </a:lnTo>
                <a:lnTo>
                  <a:pt x="38011" y="65836"/>
                </a:lnTo>
                <a:lnTo>
                  <a:pt x="43891" y="47637"/>
                </a:lnTo>
                <a:lnTo>
                  <a:pt x="43891" y="40144"/>
                </a:lnTo>
                <a:lnTo>
                  <a:pt x="18694" y="4025"/>
                </a:lnTo>
                <a:lnTo>
                  <a:pt x="7569" y="495"/>
                </a:lnTo>
                <a:lnTo>
                  <a:pt x="37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3735484" y="3871332"/>
            <a:ext cx="15240" cy="14604"/>
          </a:xfrm>
          <a:custGeom>
            <a:avLst/>
            <a:gdLst/>
            <a:ahLst/>
            <a:cxnLst/>
            <a:rect l="l" t="t" r="r" b="b"/>
            <a:pathLst>
              <a:path w="15239" h="14604">
                <a:moveTo>
                  <a:pt x="2679" y="0"/>
                </a:moveTo>
                <a:lnTo>
                  <a:pt x="1955" y="1257"/>
                </a:lnTo>
                <a:lnTo>
                  <a:pt x="927" y="2349"/>
                </a:lnTo>
                <a:lnTo>
                  <a:pt x="0" y="3492"/>
                </a:lnTo>
                <a:lnTo>
                  <a:pt x="2908" y="14414"/>
                </a:lnTo>
                <a:lnTo>
                  <a:pt x="11366" y="12141"/>
                </a:lnTo>
                <a:lnTo>
                  <a:pt x="12661" y="10515"/>
                </a:lnTo>
                <a:lnTo>
                  <a:pt x="14147" y="8991"/>
                </a:lnTo>
                <a:lnTo>
                  <a:pt x="15163" y="7226"/>
                </a:lnTo>
                <a:lnTo>
                  <a:pt x="26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2875724" y="4363630"/>
            <a:ext cx="89535" cy="64135"/>
          </a:xfrm>
          <a:custGeom>
            <a:avLst/>
            <a:gdLst/>
            <a:ahLst/>
            <a:cxnLst/>
            <a:rect l="l" t="t" r="r" b="b"/>
            <a:pathLst>
              <a:path w="89535" h="64135">
                <a:moveTo>
                  <a:pt x="0" y="63652"/>
                </a:moveTo>
                <a:lnTo>
                  <a:pt x="89115" y="63652"/>
                </a:lnTo>
                <a:lnTo>
                  <a:pt x="89115" y="0"/>
                </a:lnTo>
                <a:lnTo>
                  <a:pt x="0" y="0"/>
                </a:lnTo>
                <a:lnTo>
                  <a:pt x="0" y="63652"/>
                </a:lnTo>
                <a:close/>
              </a:path>
            </a:pathLst>
          </a:custGeom>
          <a:solidFill>
            <a:srgbClr val="E7392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2668574" y="4363630"/>
            <a:ext cx="89535" cy="64135"/>
          </a:xfrm>
          <a:custGeom>
            <a:avLst/>
            <a:gdLst/>
            <a:ahLst/>
            <a:cxnLst/>
            <a:rect l="l" t="t" r="r" b="b"/>
            <a:pathLst>
              <a:path w="89535" h="64135">
                <a:moveTo>
                  <a:pt x="0" y="63652"/>
                </a:moveTo>
                <a:lnTo>
                  <a:pt x="89128" y="63652"/>
                </a:lnTo>
                <a:lnTo>
                  <a:pt x="89128" y="0"/>
                </a:lnTo>
                <a:lnTo>
                  <a:pt x="0" y="0"/>
                </a:lnTo>
                <a:lnTo>
                  <a:pt x="0" y="63652"/>
                </a:lnTo>
                <a:close/>
              </a:path>
            </a:pathLst>
          </a:custGeom>
          <a:solidFill>
            <a:srgbClr val="E7392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2757703" y="4336453"/>
            <a:ext cx="118110" cy="118110"/>
          </a:xfrm>
          <a:custGeom>
            <a:avLst/>
            <a:gdLst/>
            <a:ahLst/>
            <a:cxnLst/>
            <a:rect l="l" t="t" r="r" b="b"/>
            <a:pathLst>
              <a:path w="118110" h="118110">
                <a:moveTo>
                  <a:pt x="118021" y="118021"/>
                </a:moveTo>
                <a:lnTo>
                  <a:pt x="0" y="118021"/>
                </a:lnTo>
                <a:lnTo>
                  <a:pt x="0" y="0"/>
                </a:lnTo>
                <a:lnTo>
                  <a:pt x="118021" y="0"/>
                </a:lnTo>
                <a:lnTo>
                  <a:pt x="118021" y="118021"/>
                </a:lnTo>
                <a:close/>
              </a:path>
            </a:pathLst>
          </a:custGeom>
          <a:solidFill>
            <a:srgbClr val="E7392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989444" y="4350727"/>
            <a:ext cx="265556" cy="118008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4" name="object 354"/>
          <p:cNvSpPr txBox="1"/>
          <p:nvPr/>
        </p:nvSpPr>
        <p:spPr>
          <a:xfrm>
            <a:off x="3203942" y="1047508"/>
            <a:ext cx="477647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004982"/>
                </a:solidFill>
                <a:latin typeface="Arial Narrow"/>
                <a:cs typeface="Arial Narrow"/>
              </a:rPr>
              <a:t>ПРИБОРИЗАЦИЯ </a:t>
            </a:r>
            <a:r>
              <a:rPr sz="24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ПОТРЕБИТЕЛЕЙ</a:t>
            </a:r>
            <a:endParaRPr sz="2400" dirty="0" smtClean="0">
              <a:latin typeface="Arial Narrow"/>
              <a:cs typeface="Arial Narrow"/>
            </a:endParaRPr>
          </a:p>
        </p:txBody>
      </p:sp>
      <p:sp>
        <p:nvSpPr>
          <p:cNvPr id="355" name="object 355"/>
          <p:cNvSpPr txBox="1"/>
          <p:nvPr/>
        </p:nvSpPr>
        <p:spPr>
          <a:xfrm>
            <a:off x="999670" y="3849928"/>
            <a:ext cx="79375" cy="121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30" dirty="0">
                <a:solidFill>
                  <a:srgbClr val="4B4A4A"/>
                </a:solidFill>
                <a:latin typeface="Arial Unicode MS"/>
                <a:cs typeface="Arial Unicode MS"/>
              </a:rPr>
              <a:t>0</a:t>
            </a:r>
            <a:endParaRPr sz="700">
              <a:latin typeface="Arial Unicode MS"/>
              <a:cs typeface="Arial Unicode MS"/>
            </a:endParaRPr>
          </a:p>
        </p:txBody>
      </p:sp>
      <p:sp>
        <p:nvSpPr>
          <p:cNvPr id="356" name="object 356"/>
          <p:cNvSpPr txBox="1"/>
          <p:nvPr/>
        </p:nvSpPr>
        <p:spPr>
          <a:xfrm>
            <a:off x="760895" y="3559539"/>
            <a:ext cx="318135" cy="121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30" dirty="0">
                <a:solidFill>
                  <a:srgbClr val="4B4A4A"/>
                </a:solidFill>
                <a:latin typeface="Arial Unicode MS"/>
                <a:cs typeface="Arial Unicode MS"/>
              </a:rPr>
              <a:t>50</a:t>
            </a:r>
            <a:r>
              <a:rPr sz="700" spc="-5" dirty="0">
                <a:solidFill>
                  <a:srgbClr val="4B4A4A"/>
                </a:solidFill>
                <a:latin typeface="Arial Unicode MS"/>
                <a:cs typeface="Arial Unicode MS"/>
              </a:rPr>
              <a:t> </a:t>
            </a:r>
            <a:r>
              <a:rPr sz="700" spc="30" dirty="0">
                <a:solidFill>
                  <a:srgbClr val="4B4A4A"/>
                </a:solidFill>
                <a:latin typeface="Arial Unicode MS"/>
                <a:cs typeface="Arial Unicode MS"/>
              </a:rPr>
              <a:t>000</a:t>
            </a:r>
            <a:endParaRPr sz="700">
              <a:latin typeface="Arial Unicode MS"/>
              <a:cs typeface="Arial Unicode MS"/>
            </a:endParaRPr>
          </a:p>
        </p:txBody>
      </p:sp>
      <p:sp>
        <p:nvSpPr>
          <p:cNvPr id="357" name="object 357"/>
          <p:cNvSpPr txBox="1"/>
          <p:nvPr/>
        </p:nvSpPr>
        <p:spPr>
          <a:xfrm>
            <a:off x="707299" y="2978803"/>
            <a:ext cx="4997261" cy="2282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30" dirty="0" smtClean="0">
                <a:solidFill>
                  <a:srgbClr val="4B4A4A"/>
                </a:solidFill>
                <a:latin typeface="Arial Unicode MS"/>
                <a:cs typeface="Arial Unicode MS"/>
              </a:rPr>
              <a:t>1</a:t>
            </a:r>
            <a:r>
              <a:rPr lang="ru-RU" sz="700" spc="30" dirty="0" smtClean="0">
                <a:solidFill>
                  <a:srgbClr val="4B4A4A"/>
                </a:solidFill>
                <a:latin typeface="Arial Unicode MS"/>
                <a:cs typeface="Arial Unicode MS"/>
              </a:rPr>
              <a:t>7</a:t>
            </a:r>
            <a:r>
              <a:rPr sz="700" spc="30" dirty="0" smtClean="0">
                <a:solidFill>
                  <a:srgbClr val="4B4A4A"/>
                </a:solidFill>
                <a:latin typeface="Arial Unicode MS"/>
                <a:cs typeface="Arial Unicode MS"/>
              </a:rPr>
              <a:t>0</a:t>
            </a:r>
            <a:r>
              <a:rPr sz="700" spc="-5" dirty="0" smtClean="0">
                <a:solidFill>
                  <a:srgbClr val="4B4A4A"/>
                </a:solidFill>
                <a:latin typeface="Arial Unicode MS"/>
                <a:cs typeface="Arial Unicode MS"/>
              </a:rPr>
              <a:t> </a:t>
            </a:r>
            <a:r>
              <a:rPr sz="700" spc="30" dirty="0">
                <a:solidFill>
                  <a:srgbClr val="4B4A4A"/>
                </a:solidFill>
                <a:latin typeface="Arial Unicode MS"/>
                <a:cs typeface="Arial Unicode MS"/>
              </a:rPr>
              <a:t>000</a:t>
            </a:r>
            <a:endParaRPr sz="700" dirty="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700" spc="30" dirty="0" smtClean="0">
                <a:solidFill>
                  <a:srgbClr val="4B4A4A"/>
                </a:solidFill>
                <a:latin typeface="Arial Unicode MS"/>
                <a:cs typeface="Arial Unicode MS"/>
              </a:rPr>
              <a:t>100</a:t>
            </a:r>
            <a:r>
              <a:rPr sz="700" spc="-5" dirty="0" smtClean="0">
                <a:solidFill>
                  <a:srgbClr val="4B4A4A"/>
                </a:solidFill>
                <a:latin typeface="Arial Unicode MS"/>
                <a:cs typeface="Arial Unicode MS"/>
              </a:rPr>
              <a:t> </a:t>
            </a:r>
            <a:r>
              <a:rPr sz="700" spc="30" dirty="0">
                <a:solidFill>
                  <a:srgbClr val="4B4A4A"/>
                </a:solidFill>
                <a:latin typeface="Arial Unicode MS"/>
                <a:cs typeface="Arial Unicode MS"/>
              </a:rPr>
              <a:t>000</a:t>
            </a:r>
            <a:endParaRPr sz="700" dirty="0">
              <a:latin typeface="Arial Unicode MS"/>
              <a:cs typeface="Arial Unicode MS"/>
            </a:endParaRPr>
          </a:p>
        </p:txBody>
      </p:sp>
      <p:sp>
        <p:nvSpPr>
          <p:cNvPr id="358" name="object 358"/>
          <p:cNvSpPr txBox="1"/>
          <p:nvPr/>
        </p:nvSpPr>
        <p:spPr>
          <a:xfrm>
            <a:off x="707299" y="2688413"/>
            <a:ext cx="371475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30" dirty="0" smtClean="0">
                <a:solidFill>
                  <a:srgbClr val="4B4A4A"/>
                </a:solidFill>
                <a:latin typeface="Arial Unicode MS"/>
                <a:cs typeface="Arial Unicode MS"/>
              </a:rPr>
              <a:t>2</a:t>
            </a:r>
            <a:r>
              <a:rPr lang="ru-RU" sz="700" spc="30" dirty="0" smtClean="0">
                <a:solidFill>
                  <a:srgbClr val="4B4A4A"/>
                </a:solidFill>
                <a:latin typeface="Arial Unicode MS"/>
                <a:cs typeface="Arial Unicode MS"/>
              </a:rPr>
              <a:t>10</a:t>
            </a:r>
            <a:r>
              <a:rPr sz="700" spc="-5" dirty="0" smtClean="0">
                <a:solidFill>
                  <a:srgbClr val="4B4A4A"/>
                </a:solidFill>
                <a:latin typeface="Arial Unicode MS"/>
                <a:cs typeface="Arial Unicode MS"/>
              </a:rPr>
              <a:t> </a:t>
            </a:r>
            <a:r>
              <a:rPr sz="700" spc="30" dirty="0">
                <a:solidFill>
                  <a:srgbClr val="4B4A4A"/>
                </a:solidFill>
                <a:latin typeface="Arial Unicode MS"/>
                <a:cs typeface="Arial Unicode MS"/>
              </a:rPr>
              <a:t>000</a:t>
            </a:r>
            <a:endParaRPr sz="700" dirty="0">
              <a:latin typeface="Arial Unicode MS"/>
              <a:cs typeface="Arial Unicode MS"/>
            </a:endParaRPr>
          </a:p>
        </p:txBody>
      </p:sp>
      <p:sp>
        <p:nvSpPr>
          <p:cNvPr id="359" name="object 359"/>
          <p:cNvSpPr txBox="1"/>
          <p:nvPr/>
        </p:nvSpPr>
        <p:spPr>
          <a:xfrm>
            <a:off x="707299" y="2398024"/>
            <a:ext cx="371475" cy="121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30" dirty="0">
                <a:solidFill>
                  <a:srgbClr val="4B4A4A"/>
                </a:solidFill>
                <a:latin typeface="Arial Unicode MS"/>
                <a:cs typeface="Arial Unicode MS"/>
              </a:rPr>
              <a:t>250</a:t>
            </a:r>
            <a:r>
              <a:rPr sz="700" spc="-5" dirty="0">
                <a:solidFill>
                  <a:srgbClr val="4B4A4A"/>
                </a:solidFill>
                <a:latin typeface="Arial Unicode MS"/>
                <a:cs typeface="Arial Unicode MS"/>
              </a:rPr>
              <a:t> </a:t>
            </a:r>
            <a:r>
              <a:rPr sz="700" spc="30" dirty="0">
                <a:solidFill>
                  <a:srgbClr val="4B4A4A"/>
                </a:solidFill>
                <a:latin typeface="Arial Unicode MS"/>
                <a:cs typeface="Arial Unicode MS"/>
              </a:rPr>
              <a:t>000</a:t>
            </a:r>
            <a:endParaRPr sz="700">
              <a:latin typeface="Arial Unicode MS"/>
              <a:cs typeface="Arial Unicode MS"/>
            </a:endParaRPr>
          </a:p>
        </p:txBody>
      </p:sp>
      <p:sp>
        <p:nvSpPr>
          <p:cNvPr id="360" name="object 360"/>
          <p:cNvSpPr txBox="1"/>
          <p:nvPr/>
        </p:nvSpPr>
        <p:spPr>
          <a:xfrm>
            <a:off x="707299" y="2107635"/>
            <a:ext cx="371475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700" spc="30" dirty="0" smtClean="0">
                <a:solidFill>
                  <a:srgbClr val="4B4A4A"/>
                </a:solidFill>
                <a:latin typeface="Arial Unicode MS"/>
                <a:cs typeface="Arial Unicode MS"/>
              </a:rPr>
              <a:t>29</a:t>
            </a:r>
            <a:r>
              <a:rPr sz="700" spc="30" dirty="0" smtClean="0">
                <a:solidFill>
                  <a:srgbClr val="4B4A4A"/>
                </a:solidFill>
                <a:latin typeface="Arial Unicode MS"/>
                <a:cs typeface="Arial Unicode MS"/>
              </a:rPr>
              <a:t>0</a:t>
            </a:r>
            <a:r>
              <a:rPr sz="700" spc="-5" dirty="0" smtClean="0">
                <a:solidFill>
                  <a:srgbClr val="4B4A4A"/>
                </a:solidFill>
                <a:latin typeface="Arial Unicode MS"/>
                <a:cs typeface="Arial Unicode MS"/>
              </a:rPr>
              <a:t> </a:t>
            </a:r>
            <a:r>
              <a:rPr sz="700" spc="30" dirty="0">
                <a:solidFill>
                  <a:srgbClr val="4B4A4A"/>
                </a:solidFill>
                <a:latin typeface="Arial Unicode MS"/>
                <a:cs typeface="Arial Unicode MS"/>
              </a:rPr>
              <a:t>000</a:t>
            </a:r>
            <a:endParaRPr sz="700" dirty="0">
              <a:latin typeface="Arial Unicode MS"/>
              <a:cs typeface="Arial Unicode MS"/>
            </a:endParaRPr>
          </a:p>
        </p:txBody>
      </p:sp>
      <p:sp>
        <p:nvSpPr>
          <p:cNvPr id="361" name="object 361"/>
          <p:cNvSpPr txBox="1"/>
          <p:nvPr/>
        </p:nvSpPr>
        <p:spPr>
          <a:xfrm>
            <a:off x="2986644" y="4162175"/>
            <a:ext cx="1052830" cy="300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15950">
              <a:lnSpc>
                <a:spcPct val="100000"/>
              </a:lnSpc>
            </a:pPr>
            <a:r>
              <a:rPr sz="700" spc="30" dirty="0">
                <a:solidFill>
                  <a:srgbClr val="4B4A4A"/>
                </a:solidFill>
                <a:latin typeface="Arial Unicode MS"/>
                <a:cs typeface="Arial Unicode MS"/>
              </a:rPr>
              <a:t>2018</a:t>
            </a:r>
            <a:endParaRPr sz="700" dirty="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800" spc="15" dirty="0">
                <a:solidFill>
                  <a:srgbClr val="4A4A49"/>
                </a:solidFill>
                <a:latin typeface="Arial Unicode MS"/>
                <a:cs typeface="Arial Unicode MS"/>
              </a:rPr>
              <a:t>Всего</a:t>
            </a:r>
            <a:r>
              <a:rPr sz="800" spc="-10" dirty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800" spc="30" dirty="0">
                <a:solidFill>
                  <a:srgbClr val="4A4A49"/>
                </a:solidFill>
                <a:latin typeface="Arial Unicode MS"/>
                <a:cs typeface="Arial Unicode MS"/>
              </a:rPr>
              <a:t>потребителей</a:t>
            </a:r>
            <a:endParaRPr sz="800" dirty="0">
              <a:latin typeface="Arial Unicode MS"/>
              <a:cs typeface="Arial Unicode MS"/>
            </a:endParaRPr>
          </a:p>
        </p:txBody>
      </p:sp>
      <p:sp>
        <p:nvSpPr>
          <p:cNvPr id="362" name="object 362"/>
          <p:cNvSpPr txBox="1"/>
          <p:nvPr/>
        </p:nvSpPr>
        <p:spPr>
          <a:xfrm>
            <a:off x="2574409" y="4162175"/>
            <a:ext cx="240029" cy="121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30" dirty="0">
                <a:solidFill>
                  <a:srgbClr val="4B4A4A"/>
                </a:solidFill>
                <a:latin typeface="Arial Unicode MS"/>
                <a:cs typeface="Arial Unicode MS"/>
              </a:rPr>
              <a:t>2017</a:t>
            </a:r>
            <a:endParaRPr sz="700" dirty="0">
              <a:latin typeface="Arial Unicode MS"/>
              <a:cs typeface="Arial Unicode MS"/>
            </a:endParaRPr>
          </a:p>
        </p:txBody>
      </p:sp>
      <p:sp>
        <p:nvSpPr>
          <p:cNvPr id="363" name="object 363"/>
          <p:cNvSpPr txBox="1"/>
          <p:nvPr/>
        </p:nvSpPr>
        <p:spPr>
          <a:xfrm>
            <a:off x="1321131" y="4162175"/>
            <a:ext cx="1019175" cy="306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9554">
              <a:lnSpc>
                <a:spcPct val="100000"/>
              </a:lnSpc>
            </a:pPr>
            <a:r>
              <a:rPr sz="700" spc="30" dirty="0">
                <a:solidFill>
                  <a:srgbClr val="4B4A4A"/>
                </a:solidFill>
                <a:latin typeface="Arial Unicode MS"/>
                <a:cs typeface="Arial Unicode MS"/>
              </a:rPr>
              <a:t>2016</a:t>
            </a:r>
            <a:endParaRPr sz="70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800" spc="30" dirty="0">
                <a:solidFill>
                  <a:srgbClr val="4A4A49"/>
                </a:solidFill>
                <a:latin typeface="Arial Unicode MS"/>
                <a:cs typeface="Arial Unicode MS"/>
              </a:rPr>
              <a:t>Потребители</a:t>
            </a:r>
            <a:r>
              <a:rPr sz="800" spc="-10" dirty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800" spc="-15" dirty="0">
                <a:solidFill>
                  <a:srgbClr val="4A4A49"/>
                </a:solidFill>
                <a:latin typeface="Arial Unicode MS"/>
                <a:cs typeface="Arial Unicode MS"/>
              </a:rPr>
              <a:t>с</a:t>
            </a:r>
            <a:r>
              <a:rPr sz="800" spc="-10" dirty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800" spc="20" dirty="0">
                <a:solidFill>
                  <a:srgbClr val="4A4A49"/>
                </a:solidFill>
                <a:latin typeface="Arial Unicode MS"/>
                <a:cs typeface="Arial Unicode MS"/>
              </a:rPr>
              <a:t>ИПУ</a:t>
            </a:r>
            <a:endParaRPr sz="800">
              <a:latin typeface="Arial Unicode MS"/>
              <a:cs typeface="Arial Unicode MS"/>
            </a:endParaRPr>
          </a:p>
        </p:txBody>
      </p:sp>
      <p:sp>
        <p:nvSpPr>
          <p:cNvPr id="364" name="object 364"/>
          <p:cNvSpPr txBox="1"/>
          <p:nvPr/>
        </p:nvSpPr>
        <p:spPr>
          <a:xfrm>
            <a:off x="1101407" y="2688104"/>
            <a:ext cx="3074035" cy="287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9875" marR="6350" indent="-257810">
              <a:lnSpc>
                <a:spcPct val="77800"/>
              </a:lnSpc>
              <a:tabLst>
                <a:tab pos="1328420" algn="l"/>
                <a:tab pos="3060700" algn="l"/>
              </a:tabLst>
            </a:pPr>
            <a:r>
              <a:rPr sz="1150" b="1" strike="sngStrike" spc="-25" dirty="0">
                <a:solidFill>
                  <a:srgbClr val="004982"/>
                </a:solidFill>
                <a:latin typeface="Arial"/>
                <a:cs typeface="Arial"/>
              </a:rPr>
              <a:t> 		</a:t>
            </a:r>
            <a:r>
              <a:rPr sz="1150" b="1" strike="sngStrike" spc="10" dirty="0">
                <a:solidFill>
                  <a:srgbClr val="004982"/>
                </a:solidFill>
                <a:latin typeface="Arial"/>
                <a:cs typeface="Arial"/>
              </a:rPr>
              <a:t>176</a:t>
            </a:r>
            <a:r>
              <a:rPr sz="1150" b="1" strike="sngStrike" spc="-25" dirty="0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sz="1150" b="1" strike="sngStrike" spc="10" dirty="0">
                <a:solidFill>
                  <a:srgbClr val="004982"/>
                </a:solidFill>
                <a:latin typeface="Arial"/>
                <a:cs typeface="Arial"/>
              </a:rPr>
              <a:t>027</a:t>
            </a:r>
            <a:r>
              <a:rPr sz="1150" b="1" strike="sngStrike" spc="-25" dirty="0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sz="1150" b="1" strike="sngStrike" spc="-25" dirty="0" smtClean="0">
                <a:solidFill>
                  <a:srgbClr val="004982"/>
                </a:solidFill>
                <a:latin typeface="Arial"/>
                <a:cs typeface="Arial"/>
              </a:rPr>
              <a:t>	</a:t>
            </a:r>
            <a:r>
              <a:rPr sz="1150" b="1" strike="noStrike" spc="-25" dirty="0" smtClean="0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sz="1150" b="1" strike="noStrike" spc="10" dirty="0">
                <a:solidFill>
                  <a:srgbClr val="004982"/>
                </a:solidFill>
                <a:latin typeface="Arial"/>
                <a:cs typeface="Arial"/>
              </a:rPr>
              <a:t>154</a:t>
            </a:r>
            <a:r>
              <a:rPr sz="1150" b="1" strike="noStrike" spc="-25" dirty="0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sz="1150" b="1" strike="noStrike" spc="10" dirty="0">
                <a:solidFill>
                  <a:srgbClr val="004982"/>
                </a:solidFill>
                <a:latin typeface="Arial"/>
                <a:cs typeface="Arial"/>
              </a:rPr>
              <a:t>849</a:t>
            </a:r>
            <a:endParaRPr sz="1150" dirty="0">
              <a:latin typeface="Arial"/>
              <a:cs typeface="Arial"/>
            </a:endParaRPr>
          </a:p>
        </p:txBody>
      </p:sp>
      <p:sp>
        <p:nvSpPr>
          <p:cNvPr id="365" name="object 365"/>
          <p:cNvSpPr txBox="1"/>
          <p:nvPr/>
        </p:nvSpPr>
        <p:spPr>
          <a:xfrm>
            <a:off x="1608236" y="3245195"/>
            <a:ext cx="190500" cy="32321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b="1" dirty="0">
                <a:solidFill>
                  <a:srgbClr val="FFFFFF"/>
                </a:solidFill>
                <a:latin typeface="Arial"/>
                <a:cs typeface="Arial"/>
              </a:rPr>
              <a:t>63%</a:t>
            </a:r>
            <a:endParaRPr sz="1150">
              <a:latin typeface="Arial"/>
              <a:cs typeface="Arial"/>
            </a:endParaRPr>
          </a:p>
        </p:txBody>
      </p:sp>
      <p:sp>
        <p:nvSpPr>
          <p:cNvPr id="366" name="object 366"/>
          <p:cNvSpPr txBox="1"/>
          <p:nvPr/>
        </p:nvSpPr>
        <p:spPr>
          <a:xfrm>
            <a:off x="2617456" y="3245195"/>
            <a:ext cx="190500" cy="32321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b="1" dirty="0">
                <a:solidFill>
                  <a:srgbClr val="FFFFFF"/>
                </a:solidFill>
                <a:latin typeface="Arial"/>
                <a:cs typeface="Arial"/>
              </a:rPr>
              <a:t>68%</a:t>
            </a:r>
            <a:endParaRPr sz="1150">
              <a:latin typeface="Arial"/>
              <a:cs typeface="Arial"/>
            </a:endParaRPr>
          </a:p>
        </p:txBody>
      </p:sp>
      <p:sp>
        <p:nvSpPr>
          <p:cNvPr id="367" name="object 367"/>
          <p:cNvSpPr txBox="1"/>
          <p:nvPr/>
        </p:nvSpPr>
        <p:spPr>
          <a:xfrm>
            <a:off x="3618225" y="3245195"/>
            <a:ext cx="190500" cy="32321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b="1" dirty="0">
                <a:solidFill>
                  <a:srgbClr val="FFFFFF"/>
                </a:solidFill>
                <a:latin typeface="Arial"/>
                <a:cs typeface="Arial"/>
              </a:rPr>
              <a:t>71%</a:t>
            </a:r>
            <a:endParaRPr sz="1150" dirty="0">
              <a:latin typeface="Arial"/>
              <a:cs typeface="Arial"/>
            </a:endParaRPr>
          </a:p>
        </p:txBody>
      </p:sp>
      <p:sp>
        <p:nvSpPr>
          <p:cNvPr id="368" name="object 368"/>
          <p:cNvSpPr txBox="1"/>
          <p:nvPr/>
        </p:nvSpPr>
        <p:spPr>
          <a:xfrm>
            <a:off x="3453349" y="2506729"/>
            <a:ext cx="56261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b="1" spc="10" dirty="0">
                <a:solidFill>
                  <a:srgbClr val="004982"/>
                </a:solidFill>
                <a:latin typeface="Arial"/>
                <a:cs typeface="Arial"/>
              </a:rPr>
              <a:t>201</a:t>
            </a:r>
            <a:r>
              <a:rPr sz="1150" b="1" spc="-25" dirty="0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sz="1150" b="1" spc="10" dirty="0">
                <a:solidFill>
                  <a:srgbClr val="004982"/>
                </a:solidFill>
                <a:latin typeface="Arial"/>
                <a:cs typeface="Arial"/>
              </a:rPr>
              <a:t>663</a:t>
            </a:r>
            <a:endParaRPr sz="1150" dirty="0">
              <a:latin typeface="Arial"/>
              <a:cs typeface="Arial"/>
            </a:endParaRPr>
          </a:p>
        </p:txBody>
      </p:sp>
      <p:sp>
        <p:nvSpPr>
          <p:cNvPr id="369" name="object 369"/>
          <p:cNvSpPr txBox="1"/>
          <p:nvPr/>
        </p:nvSpPr>
        <p:spPr>
          <a:xfrm>
            <a:off x="1317694" y="2144845"/>
            <a:ext cx="639445" cy="213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b="1" spc="20" dirty="0">
                <a:solidFill>
                  <a:srgbClr val="E73927"/>
                </a:solidFill>
                <a:latin typeface="Arial"/>
                <a:cs typeface="Arial"/>
              </a:rPr>
              <a:t>244</a:t>
            </a:r>
            <a:r>
              <a:rPr sz="1300" b="1" spc="-25" dirty="0">
                <a:solidFill>
                  <a:srgbClr val="E73927"/>
                </a:solidFill>
                <a:latin typeface="Arial"/>
                <a:cs typeface="Arial"/>
              </a:rPr>
              <a:t> </a:t>
            </a:r>
            <a:r>
              <a:rPr sz="1300" b="1" spc="20" dirty="0">
                <a:solidFill>
                  <a:srgbClr val="E73927"/>
                </a:solidFill>
                <a:latin typeface="Arial"/>
                <a:cs typeface="Arial"/>
              </a:rPr>
              <a:t>430</a:t>
            </a:r>
            <a:endParaRPr sz="1300">
              <a:latin typeface="Arial"/>
              <a:cs typeface="Arial"/>
            </a:endParaRPr>
          </a:p>
        </p:txBody>
      </p:sp>
      <p:sp>
        <p:nvSpPr>
          <p:cNvPr id="370" name="object 370"/>
          <p:cNvSpPr txBox="1"/>
          <p:nvPr/>
        </p:nvSpPr>
        <p:spPr>
          <a:xfrm>
            <a:off x="2364510" y="2083062"/>
            <a:ext cx="639445" cy="213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b="1" spc="20" dirty="0">
                <a:solidFill>
                  <a:srgbClr val="E73927"/>
                </a:solidFill>
                <a:latin typeface="Arial"/>
                <a:cs typeface="Arial"/>
              </a:rPr>
              <a:t>259</a:t>
            </a:r>
            <a:r>
              <a:rPr sz="1300" b="1" spc="-25" dirty="0">
                <a:solidFill>
                  <a:srgbClr val="E73927"/>
                </a:solidFill>
                <a:latin typeface="Arial"/>
                <a:cs typeface="Arial"/>
              </a:rPr>
              <a:t> </a:t>
            </a:r>
            <a:r>
              <a:rPr sz="1300" b="1" spc="20" dirty="0">
                <a:solidFill>
                  <a:srgbClr val="E73927"/>
                </a:solidFill>
                <a:latin typeface="Arial"/>
                <a:cs typeface="Arial"/>
              </a:rPr>
              <a:t>000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372" name="object 372"/>
          <p:cNvSpPr txBox="1"/>
          <p:nvPr/>
        </p:nvSpPr>
        <p:spPr>
          <a:xfrm>
            <a:off x="1810792" y="1648142"/>
            <a:ext cx="1412875" cy="213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b="1" dirty="0">
                <a:solidFill>
                  <a:srgbClr val="009FE3"/>
                </a:solidFill>
                <a:latin typeface="Arial Narrow"/>
                <a:cs typeface="Arial Narrow"/>
              </a:rPr>
              <a:t>ФИЗИЧЕСКИЕ ЛИЦА</a:t>
            </a:r>
            <a:endParaRPr sz="1300" dirty="0">
              <a:latin typeface="Arial Narrow"/>
              <a:cs typeface="Arial Narrow"/>
            </a:endParaRPr>
          </a:p>
        </p:txBody>
      </p:sp>
      <p:sp>
        <p:nvSpPr>
          <p:cNvPr id="394" name="object 394"/>
          <p:cNvSpPr/>
          <p:nvPr/>
        </p:nvSpPr>
        <p:spPr>
          <a:xfrm>
            <a:off x="1290921" y="5468960"/>
            <a:ext cx="1362710" cy="1362710"/>
          </a:xfrm>
          <a:custGeom>
            <a:avLst/>
            <a:gdLst/>
            <a:ahLst/>
            <a:cxnLst/>
            <a:rect l="l" t="t" r="r" b="b"/>
            <a:pathLst>
              <a:path w="1362710" h="1362709">
                <a:moveTo>
                  <a:pt x="672039" y="0"/>
                </a:moveTo>
                <a:lnTo>
                  <a:pt x="633737" y="1592"/>
                </a:lnTo>
                <a:lnTo>
                  <a:pt x="578154" y="7742"/>
                </a:lnTo>
                <a:lnTo>
                  <a:pt x="524120" y="18194"/>
                </a:lnTo>
                <a:lnTo>
                  <a:pt x="471796" y="32762"/>
                </a:lnTo>
                <a:lnTo>
                  <a:pt x="421345" y="51258"/>
                </a:lnTo>
                <a:lnTo>
                  <a:pt x="372931" y="73495"/>
                </a:lnTo>
                <a:lnTo>
                  <a:pt x="326715" y="99287"/>
                </a:lnTo>
                <a:lnTo>
                  <a:pt x="282860" y="128445"/>
                </a:lnTo>
                <a:lnTo>
                  <a:pt x="241530" y="160783"/>
                </a:lnTo>
                <a:lnTo>
                  <a:pt x="202886" y="196114"/>
                </a:lnTo>
                <a:lnTo>
                  <a:pt x="167091" y="234250"/>
                </a:lnTo>
                <a:lnTo>
                  <a:pt x="134308" y="275004"/>
                </a:lnTo>
                <a:lnTo>
                  <a:pt x="104700" y="318190"/>
                </a:lnTo>
                <a:lnTo>
                  <a:pt x="78430" y="363619"/>
                </a:lnTo>
                <a:lnTo>
                  <a:pt x="55659" y="411105"/>
                </a:lnTo>
                <a:lnTo>
                  <a:pt x="36551" y="460460"/>
                </a:lnTo>
                <a:lnTo>
                  <a:pt x="21269" y="511498"/>
                </a:lnTo>
                <a:lnTo>
                  <a:pt x="9974" y="564031"/>
                </a:lnTo>
                <a:lnTo>
                  <a:pt x="2830" y="617873"/>
                </a:lnTo>
                <a:lnTo>
                  <a:pt x="0" y="672835"/>
                </a:lnTo>
                <a:lnTo>
                  <a:pt x="1645" y="728731"/>
                </a:lnTo>
                <a:lnTo>
                  <a:pt x="7794" y="784312"/>
                </a:lnTo>
                <a:lnTo>
                  <a:pt x="18246" y="838345"/>
                </a:lnTo>
                <a:lnTo>
                  <a:pt x="32814" y="890668"/>
                </a:lnTo>
                <a:lnTo>
                  <a:pt x="51309" y="941117"/>
                </a:lnTo>
                <a:lnTo>
                  <a:pt x="73546" y="989532"/>
                </a:lnTo>
                <a:lnTo>
                  <a:pt x="99337" y="1035747"/>
                </a:lnTo>
                <a:lnTo>
                  <a:pt x="128495" y="1079602"/>
                </a:lnTo>
                <a:lnTo>
                  <a:pt x="160832" y="1120933"/>
                </a:lnTo>
                <a:lnTo>
                  <a:pt x="196162" y="1159578"/>
                </a:lnTo>
                <a:lnTo>
                  <a:pt x="234298" y="1195373"/>
                </a:lnTo>
                <a:lnTo>
                  <a:pt x="275052" y="1228157"/>
                </a:lnTo>
                <a:lnTo>
                  <a:pt x="318237" y="1257766"/>
                </a:lnTo>
                <a:lnTo>
                  <a:pt x="363666" y="1284038"/>
                </a:lnTo>
                <a:lnTo>
                  <a:pt x="411152" y="1306810"/>
                </a:lnTo>
                <a:lnTo>
                  <a:pt x="460508" y="1325920"/>
                </a:lnTo>
                <a:lnTo>
                  <a:pt x="511546" y="1341204"/>
                </a:lnTo>
                <a:lnTo>
                  <a:pt x="564080" y="1352500"/>
                </a:lnTo>
                <a:lnTo>
                  <a:pt x="617922" y="1359646"/>
                </a:lnTo>
                <a:lnTo>
                  <a:pt x="672886" y="1362479"/>
                </a:lnTo>
                <a:lnTo>
                  <a:pt x="728783" y="1360835"/>
                </a:lnTo>
                <a:lnTo>
                  <a:pt x="784364" y="1354682"/>
                </a:lnTo>
                <a:lnTo>
                  <a:pt x="838397" y="1344227"/>
                </a:lnTo>
                <a:lnTo>
                  <a:pt x="890720" y="1329657"/>
                </a:lnTo>
                <a:lnTo>
                  <a:pt x="941170" y="1311158"/>
                </a:lnTo>
                <a:lnTo>
                  <a:pt x="989584" y="1288919"/>
                </a:lnTo>
                <a:lnTo>
                  <a:pt x="1035800" y="1263127"/>
                </a:lnTo>
                <a:lnTo>
                  <a:pt x="1079655" y="1233967"/>
                </a:lnTo>
                <a:lnTo>
                  <a:pt x="1120986" y="1201629"/>
                </a:lnTo>
                <a:lnTo>
                  <a:pt x="1159630" y="1166298"/>
                </a:lnTo>
                <a:lnTo>
                  <a:pt x="1195426" y="1128162"/>
                </a:lnTo>
                <a:lnTo>
                  <a:pt x="1228210" y="1087407"/>
                </a:lnTo>
                <a:lnTo>
                  <a:pt x="1257819" y="1044222"/>
                </a:lnTo>
                <a:lnTo>
                  <a:pt x="1284091" y="998793"/>
                </a:lnTo>
                <a:lnTo>
                  <a:pt x="1306863" y="951308"/>
                </a:lnTo>
                <a:lnTo>
                  <a:pt x="1325972" y="901953"/>
                </a:lnTo>
                <a:lnTo>
                  <a:pt x="1341257" y="850915"/>
                </a:lnTo>
                <a:lnTo>
                  <a:pt x="1352553" y="798383"/>
                </a:lnTo>
                <a:lnTo>
                  <a:pt x="1359699" y="744542"/>
                </a:lnTo>
                <a:lnTo>
                  <a:pt x="1362531" y="689580"/>
                </a:lnTo>
                <a:lnTo>
                  <a:pt x="1362285" y="681207"/>
                </a:lnTo>
                <a:lnTo>
                  <a:pt x="681260" y="681207"/>
                </a:lnTo>
                <a:lnTo>
                  <a:pt x="672039" y="0"/>
                </a:lnTo>
                <a:close/>
              </a:path>
              <a:path w="1362710" h="1362709">
                <a:moveTo>
                  <a:pt x="1360888" y="633684"/>
                </a:moveTo>
                <a:lnTo>
                  <a:pt x="681260" y="681207"/>
                </a:lnTo>
                <a:lnTo>
                  <a:pt x="1362285" y="681207"/>
                </a:lnTo>
                <a:lnTo>
                  <a:pt x="1360888" y="633684"/>
                </a:lnTo>
                <a:close/>
              </a:path>
            </a:pathLst>
          </a:custGeom>
          <a:solidFill>
            <a:srgbClr val="008AB5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1280604" y="5470229"/>
            <a:ext cx="1383157" cy="137160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1972181" y="5468889"/>
            <a:ext cx="680085" cy="681355"/>
          </a:xfrm>
          <a:custGeom>
            <a:avLst/>
            <a:gdLst/>
            <a:ahLst/>
            <a:cxnLst/>
            <a:rect l="l" t="t" r="r" b="b"/>
            <a:pathLst>
              <a:path w="680085" h="681354">
                <a:moveTo>
                  <a:pt x="0" y="0"/>
                </a:moveTo>
                <a:lnTo>
                  <a:pt x="0" y="681278"/>
                </a:lnTo>
                <a:lnTo>
                  <a:pt x="679627" y="633755"/>
                </a:lnTo>
                <a:lnTo>
                  <a:pt x="673863" y="580381"/>
                </a:lnTo>
                <a:lnTo>
                  <a:pt x="664227" y="528451"/>
                </a:lnTo>
                <a:lnTo>
                  <a:pt x="650872" y="478104"/>
                </a:lnTo>
                <a:lnTo>
                  <a:pt x="633946" y="429480"/>
                </a:lnTo>
                <a:lnTo>
                  <a:pt x="613599" y="382719"/>
                </a:lnTo>
                <a:lnTo>
                  <a:pt x="589983" y="337961"/>
                </a:lnTo>
                <a:lnTo>
                  <a:pt x="563246" y="295345"/>
                </a:lnTo>
                <a:lnTo>
                  <a:pt x="533539" y="255013"/>
                </a:lnTo>
                <a:lnTo>
                  <a:pt x="501012" y="217103"/>
                </a:lnTo>
                <a:lnTo>
                  <a:pt x="465815" y="181756"/>
                </a:lnTo>
                <a:lnTo>
                  <a:pt x="428098" y="149111"/>
                </a:lnTo>
                <a:lnTo>
                  <a:pt x="388011" y="119308"/>
                </a:lnTo>
                <a:lnTo>
                  <a:pt x="345703" y="92488"/>
                </a:lnTo>
                <a:lnTo>
                  <a:pt x="301326" y="68789"/>
                </a:lnTo>
                <a:lnTo>
                  <a:pt x="255030" y="48353"/>
                </a:lnTo>
                <a:lnTo>
                  <a:pt x="206963" y="31319"/>
                </a:lnTo>
                <a:lnTo>
                  <a:pt x="157277" y="17827"/>
                </a:lnTo>
                <a:lnTo>
                  <a:pt x="106121" y="8016"/>
                </a:lnTo>
                <a:lnTo>
                  <a:pt x="53645" y="2027"/>
                </a:lnTo>
                <a:lnTo>
                  <a:pt x="0" y="0"/>
                </a:lnTo>
                <a:close/>
              </a:path>
            </a:pathLst>
          </a:custGeom>
          <a:solidFill>
            <a:srgbClr val="EE7D31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2530233" y="5756719"/>
            <a:ext cx="123977" cy="335546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1301397" y="5479669"/>
            <a:ext cx="1341560" cy="134127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1712763" y="6780504"/>
            <a:ext cx="208540" cy="50800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2018855" y="6120104"/>
            <a:ext cx="637959" cy="711200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1297736" y="5777204"/>
            <a:ext cx="413010" cy="1002763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1418043" y="5472404"/>
            <a:ext cx="1237710" cy="698499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1972182" y="5472252"/>
            <a:ext cx="679627" cy="677925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1748754" y="5911084"/>
            <a:ext cx="477520" cy="477520"/>
          </a:xfrm>
          <a:custGeom>
            <a:avLst/>
            <a:gdLst/>
            <a:ahLst/>
            <a:cxnLst/>
            <a:rect l="l" t="t" r="r" b="b"/>
            <a:pathLst>
              <a:path w="477519" h="477520">
                <a:moveTo>
                  <a:pt x="238594" y="0"/>
                </a:moveTo>
                <a:lnTo>
                  <a:pt x="199892" y="3123"/>
                </a:lnTo>
                <a:lnTo>
                  <a:pt x="145721" y="18751"/>
                </a:lnTo>
                <a:lnTo>
                  <a:pt x="97682" y="46037"/>
                </a:lnTo>
                <a:lnTo>
                  <a:pt x="57433" y="83323"/>
                </a:lnTo>
                <a:lnTo>
                  <a:pt x="26630" y="128951"/>
                </a:lnTo>
                <a:lnTo>
                  <a:pt x="6934" y="181260"/>
                </a:lnTo>
                <a:lnTo>
                  <a:pt x="790" y="219027"/>
                </a:lnTo>
                <a:lnTo>
                  <a:pt x="0" y="238594"/>
                </a:lnTo>
                <a:lnTo>
                  <a:pt x="790" y="258163"/>
                </a:lnTo>
                <a:lnTo>
                  <a:pt x="6934" y="295932"/>
                </a:lnTo>
                <a:lnTo>
                  <a:pt x="26630" y="348244"/>
                </a:lnTo>
                <a:lnTo>
                  <a:pt x="57433" y="393871"/>
                </a:lnTo>
                <a:lnTo>
                  <a:pt x="97682" y="431155"/>
                </a:lnTo>
                <a:lnTo>
                  <a:pt x="145721" y="458440"/>
                </a:lnTo>
                <a:lnTo>
                  <a:pt x="199892" y="474067"/>
                </a:lnTo>
                <a:lnTo>
                  <a:pt x="238594" y="477189"/>
                </a:lnTo>
                <a:lnTo>
                  <a:pt x="258163" y="476398"/>
                </a:lnTo>
                <a:lnTo>
                  <a:pt x="295932" y="470255"/>
                </a:lnTo>
                <a:lnTo>
                  <a:pt x="348244" y="450558"/>
                </a:lnTo>
                <a:lnTo>
                  <a:pt x="393871" y="419756"/>
                </a:lnTo>
                <a:lnTo>
                  <a:pt x="431155" y="379507"/>
                </a:lnTo>
                <a:lnTo>
                  <a:pt x="458440" y="331468"/>
                </a:lnTo>
                <a:lnTo>
                  <a:pt x="474067" y="277296"/>
                </a:lnTo>
                <a:lnTo>
                  <a:pt x="477189" y="238594"/>
                </a:lnTo>
                <a:lnTo>
                  <a:pt x="476398" y="219027"/>
                </a:lnTo>
                <a:lnTo>
                  <a:pt x="470255" y="181260"/>
                </a:lnTo>
                <a:lnTo>
                  <a:pt x="450558" y="128951"/>
                </a:lnTo>
                <a:lnTo>
                  <a:pt x="419756" y="83323"/>
                </a:lnTo>
                <a:lnTo>
                  <a:pt x="379507" y="46037"/>
                </a:lnTo>
                <a:lnTo>
                  <a:pt x="331468" y="18751"/>
                </a:lnTo>
                <a:lnTo>
                  <a:pt x="277296" y="3123"/>
                </a:lnTo>
                <a:lnTo>
                  <a:pt x="2385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1731473" y="5893765"/>
            <a:ext cx="511813" cy="511860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 flipH="1" flipV="1">
            <a:off x="2690430" y="5047541"/>
            <a:ext cx="935076" cy="408213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2251749" y="5409604"/>
            <a:ext cx="991869" cy="224790"/>
          </a:xfrm>
          <a:custGeom>
            <a:avLst/>
            <a:gdLst/>
            <a:ahLst/>
            <a:cxnLst/>
            <a:rect l="l" t="t" r="r" b="b"/>
            <a:pathLst>
              <a:path w="991869" h="224789">
                <a:moveTo>
                  <a:pt x="991628" y="0"/>
                </a:moveTo>
                <a:lnTo>
                  <a:pt x="127469" y="17500"/>
                </a:lnTo>
                <a:lnTo>
                  <a:pt x="0" y="221729"/>
                </a:lnTo>
                <a:lnTo>
                  <a:pt x="4406" y="224485"/>
                </a:lnTo>
                <a:lnTo>
                  <a:pt x="130378" y="22644"/>
                </a:lnTo>
                <a:lnTo>
                  <a:pt x="991730" y="5207"/>
                </a:lnTo>
                <a:lnTo>
                  <a:pt x="991628" y="0"/>
                </a:lnTo>
                <a:close/>
              </a:path>
            </a:pathLst>
          </a:custGeom>
          <a:solidFill>
            <a:srgbClr val="4A4A4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3224062" y="5392665"/>
            <a:ext cx="38100" cy="38735"/>
          </a:xfrm>
          <a:custGeom>
            <a:avLst/>
            <a:gdLst/>
            <a:ahLst/>
            <a:cxnLst/>
            <a:rect l="l" t="t" r="r" b="b"/>
            <a:pathLst>
              <a:path w="38100" h="38735">
                <a:moveTo>
                  <a:pt x="17858" y="0"/>
                </a:moveTo>
                <a:lnTo>
                  <a:pt x="10381" y="1752"/>
                </a:lnTo>
                <a:lnTo>
                  <a:pt x="2157" y="10497"/>
                </a:lnTo>
                <a:lnTo>
                  <a:pt x="0" y="26478"/>
                </a:lnTo>
                <a:lnTo>
                  <a:pt x="8307" y="35520"/>
                </a:lnTo>
                <a:lnTo>
                  <a:pt x="23703" y="38349"/>
                </a:lnTo>
                <a:lnTo>
                  <a:pt x="33892" y="30686"/>
                </a:lnTo>
                <a:lnTo>
                  <a:pt x="37547" y="16244"/>
                </a:lnTo>
                <a:lnTo>
                  <a:pt x="30787" y="4530"/>
                </a:lnTo>
                <a:lnTo>
                  <a:pt x="178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3221134" y="5390062"/>
            <a:ext cx="43815" cy="41910"/>
          </a:xfrm>
          <a:custGeom>
            <a:avLst/>
            <a:gdLst/>
            <a:ahLst/>
            <a:cxnLst/>
            <a:rect l="l" t="t" r="r" b="b"/>
            <a:pathLst>
              <a:path w="43814" h="41910">
                <a:moveTo>
                  <a:pt x="20749" y="0"/>
                </a:moveTo>
                <a:lnTo>
                  <a:pt x="7730" y="4561"/>
                </a:lnTo>
                <a:lnTo>
                  <a:pt x="0" y="15634"/>
                </a:lnTo>
                <a:lnTo>
                  <a:pt x="2703" y="31963"/>
                </a:lnTo>
                <a:lnTo>
                  <a:pt x="10904" y="41556"/>
                </a:lnTo>
                <a:lnTo>
                  <a:pt x="28430" y="40597"/>
                </a:lnTo>
                <a:lnTo>
                  <a:pt x="30577" y="39319"/>
                </a:lnTo>
                <a:lnTo>
                  <a:pt x="12176" y="39319"/>
                </a:lnTo>
                <a:lnTo>
                  <a:pt x="4519" y="31963"/>
                </a:lnTo>
                <a:lnTo>
                  <a:pt x="4403" y="31178"/>
                </a:lnTo>
                <a:lnTo>
                  <a:pt x="4035" y="13157"/>
                </a:lnTo>
                <a:lnTo>
                  <a:pt x="11490" y="5397"/>
                </a:lnTo>
                <a:lnTo>
                  <a:pt x="30197" y="5016"/>
                </a:lnTo>
                <a:lnTo>
                  <a:pt x="33329" y="5016"/>
                </a:lnTo>
                <a:lnTo>
                  <a:pt x="29221" y="1541"/>
                </a:lnTo>
                <a:lnTo>
                  <a:pt x="21221" y="800"/>
                </a:lnTo>
                <a:lnTo>
                  <a:pt x="21169" y="288"/>
                </a:lnTo>
                <a:lnTo>
                  <a:pt x="23744" y="2"/>
                </a:lnTo>
                <a:lnTo>
                  <a:pt x="20749" y="0"/>
                </a:lnTo>
                <a:close/>
              </a:path>
              <a:path w="43814" h="41910">
                <a:moveTo>
                  <a:pt x="30972" y="39084"/>
                </a:moveTo>
                <a:lnTo>
                  <a:pt x="23719" y="39084"/>
                </a:lnTo>
                <a:lnTo>
                  <a:pt x="12176" y="39319"/>
                </a:lnTo>
                <a:lnTo>
                  <a:pt x="30577" y="39319"/>
                </a:lnTo>
                <a:lnTo>
                  <a:pt x="30972" y="39084"/>
                </a:lnTo>
                <a:close/>
              </a:path>
              <a:path w="43814" h="41910">
                <a:moveTo>
                  <a:pt x="33329" y="5016"/>
                </a:moveTo>
                <a:lnTo>
                  <a:pt x="30197" y="5016"/>
                </a:lnTo>
                <a:lnTo>
                  <a:pt x="37957" y="12471"/>
                </a:lnTo>
                <a:lnTo>
                  <a:pt x="38351" y="31178"/>
                </a:lnTo>
                <a:lnTo>
                  <a:pt x="30883" y="38938"/>
                </a:lnTo>
                <a:lnTo>
                  <a:pt x="19511" y="39169"/>
                </a:lnTo>
                <a:lnTo>
                  <a:pt x="23719" y="39084"/>
                </a:lnTo>
                <a:lnTo>
                  <a:pt x="30972" y="39084"/>
                </a:lnTo>
                <a:lnTo>
                  <a:pt x="39018" y="34294"/>
                </a:lnTo>
                <a:lnTo>
                  <a:pt x="43231" y="24499"/>
                </a:lnTo>
                <a:lnTo>
                  <a:pt x="39226" y="10005"/>
                </a:lnTo>
                <a:lnTo>
                  <a:pt x="33329" y="5016"/>
                </a:lnTo>
                <a:close/>
              </a:path>
            </a:pathLst>
          </a:custGeom>
          <a:solidFill>
            <a:srgbClr val="4A4A4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2235005" y="5613687"/>
            <a:ext cx="39370" cy="36830"/>
          </a:xfrm>
          <a:custGeom>
            <a:avLst/>
            <a:gdLst/>
            <a:ahLst/>
            <a:cxnLst/>
            <a:rect l="l" t="t" r="r" b="b"/>
            <a:pathLst>
              <a:path w="39369" h="36829">
                <a:moveTo>
                  <a:pt x="21999" y="0"/>
                </a:moveTo>
                <a:lnTo>
                  <a:pt x="11172" y="707"/>
                </a:lnTo>
                <a:lnTo>
                  <a:pt x="3438" y="6946"/>
                </a:lnTo>
                <a:lnTo>
                  <a:pt x="2928" y="7720"/>
                </a:lnTo>
                <a:lnTo>
                  <a:pt x="0" y="19334"/>
                </a:lnTo>
                <a:lnTo>
                  <a:pt x="4214" y="30260"/>
                </a:lnTo>
                <a:lnTo>
                  <a:pt x="17265" y="36286"/>
                </a:lnTo>
                <a:lnTo>
                  <a:pt x="28098" y="35386"/>
                </a:lnTo>
                <a:lnTo>
                  <a:pt x="35803" y="28935"/>
                </a:lnTo>
                <a:lnTo>
                  <a:pt x="38992" y="17145"/>
                </a:lnTo>
                <a:lnTo>
                  <a:pt x="35102" y="6235"/>
                </a:lnTo>
                <a:lnTo>
                  <a:pt x="21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2232481" y="5609661"/>
            <a:ext cx="43180" cy="44450"/>
          </a:xfrm>
          <a:custGeom>
            <a:avLst/>
            <a:gdLst/>
            <a:ahLst/>
            <a:cxnLst/>
            <a:rect l="l" t="t" r="r" b="b"/>
            <a:pathLst>
              <a:path w="43180" h="44450">
                <a:moveTo>
                  <a:pt x="23686" y="0"/>
                </a:moveTo>
                <a:lnTo>
                  <a:pt x="12175" y="2266"/>
                </a:lnTo>
                <a:lnTo>
                  <a:pt x="3267" y="10375"/>
                </a:lnTo>
                <a:lnTo>
                  <a:pt x="2789" y="11148"/>
                </a:lnTo>
                <a:lnTo>
                  <a:pt x="0" y="22081"/>
                </a:lnTo>
                <a:lnTo>
                  <a:pt x="3348" y="33088"/>
                </a:lnTo>
                <a:lnTo>
                  <a:pt x="12850" y="42270"/>
                </a:lnTo>
                <a:lnTo>
                  <a:pt x="23351" y="43938"/>
                </a:lnTo>
                <a:lnTo>
                  <a:pt x="33938" y="39566"/>
                </a:lnTo>
                <a:lnTo>
                  <a:pt x="35190" y="38091"/>
                </a:lnTo>
                <a:lnTo>
                  <a:pt x="21617" y="38091"/>
                </a:lnTo>
                <a:lnTo>
                  <a:pt x="8719" y="32528"/>
                </a:lnTo>
                <a:lnTo>
                  <a:pt x="5775" y="22336"/>
                </a:lnTo>
                <a:lnTo>
                  <a:pt x="10558" y="9632"/>
                </a:lnTo>
                <a:lnTo>
                  <a:pt x="20767" y="5521"/>
                </a:lnTo>
                <a:lnTo>
                  <a:pt x="31860" y="5521"/>
                </a:lnTo>
                <a:lnTo>
                  <a:pt x="23686" y="0"/>
                </a:lnTo>
                <a:close/>
              </a:path>
              <a:path w="43180" h="44450">
                <a:moveTo>
                  <a:pt x="36064" y="30749"/>
                </a:moveTo>
                <a:lnTo>
                  <a:pt x="31799" y="35888"/>
                </a:lnTo>
                <a:lnTo>
                  <a:pt x="21617" y="38091"/>
                </a:lnTo>
                <a:lnTo>
                  <a:pt x="35190" y="38091"/>
                </a:lnTo>
                <a:lnTo>
                  <a:pt x="39407" y="33120"/>
                </a:lnTo>
                <a:lnTo>
                  <a:pt x="35176" y="33120"/>
                </a:lnTo>
                <a:lnTo>
                  <a:pt x="35535" y="32351"/>
                </a:lnTo>
                <a:lnTo>
                  <a:pt x="36064" y="30749"/>
                </a:lnTo>
                <a:close/>
              </a:path>
              <a:path w="43180" h="44450">
                <a:moveTo>
                  <a:pt x="31860" y="5521"/>
                </a:moveTo>
                <a:lnTo>
                  <a:pt x="20767" y="5521"/>
                </a:lnTo>
                <a:lnTo>
                  <a:pt x="33062" y="9202"/>
                </a:lnTo>
                <a:lnTo>
                  <a:pt x="38800" y="19448"/>
                </a:lnTo>
                <a:lnTo>
                  <a:pt x="36448" y="31088"/>
                </a:lnTo>
                <a:lnTo>
                  <a:pt x="35176" y="33120"/>
                </a:lnTo>
                <a:lnTo>
                  <a:pt x="39407" y="33120"/>
                </a:lnTo>
                <a:lnTo>
                  <a:pt x="43175" y="28680"/>
                </a:lnTo>
                <a:lnTo>
                  <a:pt x="43151" y="18867"/>
                </a:lnTo>
                <a:lnTo>
                  <a:pt x="36993" y="8989"/>
                </a:lnTo>
                <a:lnTo>
                  <a:pt x="31860" y="5521"/>
                </a:lnTo>
                <a:close/>
              </a:path>
              <a:path w="43180" h="44450">
                <a:moveTo>
                  <a:pt x="4863" y="7795"/>
                </a:moveTo>
                <a:lnTo>
                  <a:pt x="1391" y="13346"/>
                </a:lnTo>
                <a:lnTo>
                  <a:pt x="3250" y="10375"/>
                </a:lnTo>
                <a:lnTo>
                  <a:pt x="4863" y="7795"/>
                </a:lnTo>
                <a:close/>
              </a:path>
            </a:pathLst>
          </a:custGeom>
          <a:solidFill>
            <a:srgbClr val="4A4A4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2270269" y="6443686"/>
            <a:ext cx="998855" cy="339090"/>
          </a:xfrm>
          <a:custGeom>
            <a:avLst/>
            <a:gdLst/>
            <a:ahLst/>
            <a:cxnLst/>
            <a:rect l="l" t="t" r="r" b="b"/>
            <a:pathLst>
              <a:path w="998854" h="339090">
                <a:moveTo>
                  <a:pt x="3771" y="0"/>
                </a:moveTo>
                <a:lnTo>
                  <a:pt x="0" y="3581"/>
                </a:lnTo>
                <a:lnTo>
                  <a:pt x="318452" y="338962"/>
                </a:lnTo>
                <a:lnTo>
                  <a:pt x="523774" y="333717"/>
                </a:lnTo>
                <a:lnTo>
                  <a:pt x="320636" y="333717"/>
                </a:lnTo>
                <a:lnTo>
                  <a:pt x="3771" y="0"/>
                </a:lnTo>
                <a:close/>
              </a:path>
              <a:path w="998854" h="339090">
                <a:moveTo>
                  <a:pt x="998410" y="316382"/>
                </a:moveTo>
                <a:lnTo>
                  <a:pt x="320636" y="333717"/>
                </a:lnTo>
                <a:lnTo>
                  <a:pt x="523774" y="333717"/>
                </a:lnTo>
                <a:lnTo>
                  <a:pt x="998550" y="321589"/>
                </a:lnTo>
                <a:lnTo>
                  <a:pt x="998410" y="316382"/>
                </a:lnTo>
                <a:close/>
              </a:path>
            </a:pathLst>
          </a:custGeom>
          <a:solidFill>
            <a:srgbClr val="4A4A4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3249495" y="6743144"/>
            <a:ext cx="37465" cy="38735"/>
          </a:xfrm>
          <a:custGeom>
            <a:avLst/>
            <a:gdLst/>
            <a:ahLst/>
            <a:cxnLst/>
            <a:rect l="l" t="t" r="r" b="b"/>
            <a:pathLst>
              <a:path w="37464" h="38734">
                <a:moveTo>
                  <a:pt x="17643" y="0"/>
                </a:moveTo>
                <a:lnTo>
                  <a:pt x="9995" y="1879"/>
                </a:lnTo>
                <a:lnTo>
                  <a:pt x="1961" y="10722"/>
                </a:lnTo>
                <a:lnTo>
                  <a:pt x="0" y="26734"/>
                </a:lnTo>
                <a:lnTo>
                  <a:pt x="8403" y="35605"/>
                </a:lnTo>
                <a:lnTo>
                  <a:pt x="23826" y="38267"/>
                </a:lnTo>
                <a:lnTo>
                  <a:pt x="33871" y="30504"/>
                </a:lnTo>
                <a:lnTo>
                  <a:pt x="37397" y="16032"/>
                </a:lnTo>
                <a:lnTo>
                  <a:pt x="30549" y="4418"/>
                </a:lnTo>
                <a:lnTo>
                  <a:pt x="17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3246442" y="6740526"/>
            <a:ext cx="43815" cy="41910"/>
          </a:xfrm>
          <a:custGeom>
            <a:avLst/>
            <a:gdLst/>
            <a:ahLst/>
            <a:cxnLst/>
            <a:rect l="l" t="t" r="r" b="b"/>
            <a:pathLst>
              <a:path w="43814" h="41909">
                <a:moveTo>
                  <a:pt x="23627" y="0"/>
                </a:moveTo>
                <a:lnTo>
                  <a:pt x="20630" y="13"/>
                </a:lnTo>
                <a:lnTo>
                  <a:pt x="7673" y="4615"/>
                </a:lnTo>
                <a:lnTo>
                  <a:pt x="0" y="15681"/>
                </a:lnTo>
                <a:lnTo>
                  <a:pt x="2762" y="32028"/>
                </a:lnTo>
                <a:lnTo>
                  <a:pt x="10990" y="41601"/>
                </a:lnTo>
                <a:lnTo>
                  <a:pt x="28527" y="40561"/>
                </a:lnTo>
                <a:lnTo>
                  <a:pt x="30505" y="39371"/>
                </a:lnTo>
                <a:lnTo>
                  <a:pt x="12274" y="39371"/>
                </a:lnTo>
                <a:lnTo>
                  <a:pt x="4554" y="32028"/>
                </a:lnTo>
                <a:lnTo>
                  <a:pt x="4454" y="31090"/>
                </a:lnTo>
                <a:lnTo>
                  <a:pt x="4006" y="13260"/>
                </a:lnTo>
                <a:lnTo>
                  <a:pt x="11410" y="5449"/>
                </a:lnTo>
                <a:lnTo>
                  <a:pt x="30117" y="4966"/>
                </a:lnTo>
                <a:lnTo>
                  <a:pt x="33265" y="4966"/>
                </a:lnTo>
                <a:lnTo>
                  <a:pt x="29189" y="1537"/>
                </a:lnTo>
                <a:lnTo>
                  <a:pt x="21155" y="820"/>
                </a:lnTo>
                <a:lnTo>
                  <a:pt x="21069" y="300"/>
                </a:lnTo>
                <a:lnTo>
                  <a:pt x="23627" y="0"/>
                </a:lnTo>
                <a:close/>
              </a:path>
              <a:path w="43814" h="41909">
                <a:moveTo>
                  <a:pt x="33265" y="4966"/>
                </a:moveTo>
                <a:lnTo>
                  <a:pt x="30117" y="4966"/>
                </a:lnTo>
                <a:lnTo>
                  <a:pt x="37928" y="12383"/>
                </a:lnTo>
                <a:lnTo>
                  <a:pt x="38398" y="31090"/>
                </a:lnTo>
                <a:lnTo>
                  <a:pt x="30994" y="38888"/>
                </a:lnTo>
                <a:lnTo>
                  <a:pt x="12274" y="39371"/>
                </a:lnTo>
                <a:lnTo>
                  <a:pt x="30505" y="39371"/>
                </a:lnTo>
                <a:lnTo>
                  <a:pt x="39085" y="34210"/>
                </a:lnTo>
                <a:lnTo>
                  <a:pt x="43243" y="24399"/>
                </a:lnTo>
                <a:lnTo>
                  <a:pt x="39192" y="9953"/>
                </a:lnTo>
                <a:lnTo>
                  <a:pt x="33265" y="4966"/>
                </a:lnTo>
                <a:close/>
              </a:path>
            </a:pathLst>
          </a:custGeom>
          <a:solidFill>
            <a:srgbClr val="4A4A4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2254116" y="6427031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2301" y="0"/>
                </a:moveTo>
                <a:lnTo>
                  <a:pt x="10508" y="1520"/>
                </a:lnTo>
                <a:lnTo>
                  <a:pt x="1462" y="12932"/>
                </a:lnTo>
                <a:lnTo>
                  <a:pt x="0" y="23924"/>
                </a:lnTo>
                <a:lnTo>
                  <a:pt x="11301" y="35036"/>
                </a:lnTo>
                <a:lnTo>
                  <a:pt x="21891" y="38080"/>
                </a:lnTo>
                <a:lnTo>
                  <a:pt x="30864" y="34655"/>
                </a:lnTo>
                <a:lnTo>
                  <a:pt x="37592" y="23656"/>
                </a:lnTo>
                <a:lnTo>
                  <a:pt x="37009" y="12147"/>
                </a:lnTo>
                <a:lnTo>
                  <a:pt x="32995" y="5782"/>
                </a:lnTo>
                <a:lnTo>
                  <a:pt x="223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2251523" y="6424995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7191" y="0"/>
                </a:moveTo>
                <a:lnTo>
                  <a:pt x="15595" y="367"/>
                </a:lnTo>
                <a:lnTo>
                  <a:pt x="4231" y="7259"/>
                </a:lnTo>
                <a:lnTo>
                  <a:pt x="0" y="16884"/>
                </a:lnTo>
                <a:lnTo>
                  <a:pt x="11" y="17531"/>
                </a:lnTo>
                <a:lnTo>
                  <a:pt x="1503" y="28393"/>
                </a:lnTo>
                <a:lnTo>
                  <a:pt x="9742" y="40104"/>
                </a:lnTo>
                <a:lnTo>
                  <a:pt x="19238" y="42562"/>
                </a:lnTo>
                <a:lnTo>
                  <a:pt x="30307" y="39173"/>
                </a:lnTo>
                <a:lnTo>
                  <a:pt x="31439" y="38187"/>
                </a:lnTo>
                <a:lnTo>
                  <a:pt x="19951" y="38187"/>
                </a:lnTo>
                <a:lnTo>
                  <a:pt x="9090" y="32975"/>
                </a:lnTo>
                <a:lnTo>
                  <a:pt x="7585" y="31387"/>
                </a:lnTo>
                <a:lnTo>
                  <a:pt x="8363" y="31387"/>
                </a:lnTo>
                <a:lnTo>
                  <a:pt x="5979" y="28275"/>
                </a:lnTo>
                <a:lnTo>
                  <a:pt x="5627" y="17531"/>
                </a:lnTo>
                <a:lnTo>
                  <a:pt x="13792" y="6152"/>
                </a:lnTo>
                <a:lnTo>
                  <a:pt x="24677" y="5200"/>
                </a:lnTo>
                <a:lnTo>
                  <a:pt x="36314" y="5200"/>
                </a:lnTo>
                <a:lnTo>
                  <a:pt x="27191" y="0"/>
                </a:lnTo>
                <a:close/>
              </a:path>
              <a:path w="43180" h="43179">
                <a:moveTo>
                  <a:pt x="36314" y="5200"/>
                </a:moveTo>
                <a:lnTo>
                  <a:pt x="24677" y="5200"/>
                </a:lnTo>
                <a:lnTo>
                  <a:pt x="36001" y="12672"/>
                </a:lnTo>
                <a:lnTo>
                  <a:pt x="37899" y="23798"/>
                </a:lnTo>
                <a:lnTo>
                  <a:pt x="31434" y="34957"/>
                </a:lnTo>
                <a:lnTo>
                  <a:pt x="19951" y="38187"/>
                </a:lnTo>
                <a:lnTo>
                  <a:pt x="31439" y="38187"/>
                </a:lnTo>
                <a:lnTo>
                  <a:pt x="42258" y="28766"/>
                </a:lnTo>
                <a:lnTo>
                  <a:pt x="43111" y="16884"/>
                </a:lnTo>
                <a:lnTo>
                  <a:pt x="37466" y="6025"/>
                </a:lnTo>
                <a:lnTo>
                  <a:pt x="37117" y="5657"/>
                </a:lnTo>
                <a:lnTo>
                  <a:pt x="36314" y="5200"/>
                </a:lnTo>
                <a:close/>
              </a:path>
              <a:path w="43180" h="43179">
                <a:moveTo>
                  <a:pt x="8363" y="31387"/>
                </a:moveTo>
                <a:lnTo>
                  <a:pt x="7585" y="31387"/>
                </a:lnTo>
                <a:lnTo>
                  <a:pt x="9647" y="33064"/>
                </a:lnTo>
                <a:lnTo>
                  <a:pt x="8363" y="31387"/>
                </a:lnTo>
                <a:close/>
              </a:path>
            </a:pathLst>
          </a:custGeom>
          <a:solidFill>
            <a:srgbClr val="4A4A4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7" name="object 417"/>
          <p:cNvSpPr txBox="1"/>
          <p:nvPr/>
        </p:nvSpPr>
        <p:spPr>
          <a:xfrm>
            <a:off x="826405" y="4744646"/>
            <a:ext cx="2244090" cy="908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indent="527685">
              <a:lnSpc>
                <a:spcPct val="100899"/>
              </a:lnSpc>
            </a:pPr>
            <a:r>
              <a:rPr sz="1300" b="1" dirty="0">
                <a:solidFill>
                  <a:srgbClr val="009FE3"/>
                </a:solidFill>
                <a:latin typeface="Arial Narrow"/>
                <a:cs typeface="Arial Narrow"/>
              </a:rPr>
              <a:t>ПРИБОРИЗАЦИЯ БЛАГОУСТРОЕННОГО СЕКТОРА</a:t>
            </a:r>
            <a:endParaRPr sz="1300" dirty="0">
              <a:latin typeface="Arial Narrow"/>
              <a:cs typeface="Arial Narrow"/>
            </a:endParaRPr>
          </a:p>
          <a:p>
            <a:pPr marR="42545" algn="r">
              <a:lnSpc>
                <a:spcPct val="100000"/>
              </a:lnSpc>
              <a:spcBef>
                <a:spcPts val="1085"/>
              </a:spcBef>
            </a:pPr>
            <a:r>
              <a:rPr sz="900" spc="-45" dirty="0">
                <a:solidFill>
                  <a:srgbClr val="4A4A49"/>
                </a:solidFill>
                <a:latin typeface="Arial Unicode MS"/>
                <a:cs typeface="Arial Unicode MS"/>
              </a:rPr>
              <a:t>БЕЗ</a:t>
            </a:r>
            <a:r>
              <a:rPr sz="900" spc="-10" dirty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900" spc="25" dirty="0">
                <a:solidFill>
                  <a:srgbClr val="4A4A49"/>
                </a:solidFill>
                <a:latin typeface="Arial Unicode MS"/>
                <a:cs typeface="Arial Unicode MS"/>
              </a:rPr>
              <a:t>ИПУ</a:t>
            </a:r>
            <a:endParaRPr sz="900" dirty="0">
              <a:latin typeface="Arial Unicode MS"/>
              <a:cs typeface="Arial Unicode MS"/>
            </a:endParaRPr>
          </a:p>
          <a:p>
            <a:pPr marR="127635" algn="r">
              <a:lnSpc>
                <a:spcPct val="100000"/>
              </a:lnSpc>
              <a:spcBef>
                <a:spcPts val="90"/>
              </a:spcBef>
            </a:pPr>
            <a:r>
              <a:rPr sz="1300" b="1" spc="20" dirty="0">
                <a:solidFill>
                  <a:srgbClr val="004982"/>
                </a:solidFill>
                <a:latin typeface="Arial"/>
                <a:cs typeface="Arial"/>
              </a:rPr>
              <a:t>2</a:t>
            </a:r>
            <a:r>
              <a:rPr sz="1300" b="1" spc="20" dirty="0">
                <a:solidFill>
                  <a:srgbClr val="004982"/>
                </a:solidFill>
                <a:latin typeface="Palatino Linotype"/>
                <a:cs typeface="Palatino Linotype"/>
              </a:rPr>
              <a:t>2</a:t>
            </a:r>
            <a:r>
              <a:rPr sz="1300" b="1" spc="20" dirty="0">
                <a:solidFill>
                  <a:srgbClr val="004982"/>
                </a:solidFill>
                <a:latin typeface="Arial"/>
                <a:cs typeface="Arial"/>
              </a:rPr>
              <a:t>%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418" name="object 418"/>
          <p:cNvSpPr txBox="1"/>
          <p:nvPr/>
        </p:nvSpPr>
        <p:spPr>
          <a:xfrm>
            <a:off x="2679240" y="6625900"/>
            <a:ext cx="380365" cy="37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65" dirty="0">
                <a:solidFill>
                  <a:srgbClr val="4A4A49"/>
                </a:solidFill>
                <a:latin typeface="Arial Unicode MS"/>
                <a:cs typeface="Arial Unicode MS"/>
              </a:rPr>
              <a:t>С</a:t>
            </a:r>
            <a:r>
              <a:rPr sz="900" spc="-10" dirty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900" spc="25" dirty="0">
                <a:solidFill>
                  <a:srgbClr val="4A4A49"/>
                </a:solidFill>
                <a:latin typeface="Arial Unicode MS"/>
                <a:cs typeface="Arial Unicode MS"/>
              </a:rPr>
              <a:t>ИПУ</a:t>
            </a:r>
            <a:endParaRPr sz="900">
              <a:latin typeface="Arial Unicode MS"/>
              <a:cs typeface="Arial Unicode MS"/>
            </a:endParaRPr>
          </a:p>
          <a:p>
            <a:pPr marL="19685">
              <a:lnSpc>
                <a:spcPct val="100000"/>
              </a:lnSpc>
              <a:spcBef>
                <a:spcPts val="90"/>
              </a:spcBef>
            </a:pPr>
            <a:r>
              <a:rPr sz="1300" b="1" spc="20" dirty="0">
                <a:solidFill>
                  <a:srgbClr val="004982"/>
                </a:solidFill>
                <a:latin typeface="Arial"/>
                <a:cs typeface="Arial"/>
              </a:rPr>
              <a:t>7</a:t>
            </a:r>
            <a:r>
              <a:rPr sz="1300" b="1" spc="20" dirty="0">
                <a:solidFill>
                  <a:srgbClr val="004982"/>
                </a:solidFill>
                <a:latin typeface="Palatino Linotype"/>
                <a:cs typeface="Palatino Linotype"/>
              </a:rPr>
              <a:t>8</a:t>
            </a:r>
            <a:r>
              <a:rPr sz="1300" b="1" spc="20" dirty="0">
                <a:solidFill>
                  <a:srgbClr val="004982"/>
                </a:solidFill>
                <a:latin typeface="Arial"/>
                <a:cs typeface="Arial"/>
              </a:rPr>
              <a:t>%</a:t>
            </a:r>
            <a:endParaRPr sz="1300">
              <a:latin typeface="Arial"/>
              <a:cs typeface="Arial"/>
            </a:endParaRPr>
          </a:p>
        </p:txBody>
      </p:sp>
      <p:sp>
        <p:nvSpPr>
          <p:cNvPr id="419" name="object 419"/>
          <p:cNvSpPr/>
          <p:nvPr/>
        </p:nvSpPr>
        <p:spPr>
          <a:xfrm>
            <a:off x="4284948" y="5428190"/>
            <a:ext cx="1362710" cy="1362710"/>
          </a:xfrm>
          <a:custGeom>
            <a:avLst/>
            <a:gdLst/>
            <a:ahLst/>
            <a:cxnLst/>
            <a:rect l="l" t="t" r="r" b="b"/>
            <a:pathLst>
              <a:path w="1362710" h="1362709">
                <a:moveTo>
                  <a:pt x="672050" y="0"/>
                </a:moveTo>
                <a:lnTo>
                  <a:pt x="633749" y="1592"/>
                </a:lnTo>
                <a:lnTo>
                  <a:pt x="578167" y="7742"/>
                </a:lnTo>
                <a:lnTo>
                  <a:pt x="524132" y="18194"/>
                </a:lnTo>
                <a:lnTo>
                  <a:pt x="471808" y="32762"/>
                </a:lnTo>
                <a:lnTo>
                  <a:pt x="421356" y="51258"/>
                </a:lnTo>
                <a:lnTo>
                  <a:pt x="372941" y="73495"/>
                </a:lnTo>
                <a:lnTo>
                  <a:pt x="326725" y="99287"/>
                </a:lnTo>
                <a:lnTo>
                  <a:pt x="282869" y="128445"/>
                </a:lnTo>
                <a:lnTo>
                  <a:pt x="241538" y="160783"/>
                </a:lnTo>
                <a:lnTo>
                  <a:pt x="202893" y="196114"/>
                </a:lnTo>
                <a:lnTo>
                  <a:pt x="167097" y="234250"/>
                </a:lnTo>
                <a:lnTo>
                  <a:pt x="134314" y="275004"/>
                </a:lnTo>
                <a:lnTo>
                  <a:pt x="104705" y="318190"/>
                </a:lnTo>
                <a:lnTo>
                  <a:pt x="78433" y="363619"/>
                </a:lnTo>
                <a:lnTo>
                  <a:pt x="55662" y="411105"/>
                </a:lnTo>
                <a:lnTo>
                  <a:pt x="36553" y="460460"/>
                </a:lnTo>
                <a:lnTo>
                  <a:pt x="21270" y="511498"/>
                </a:lnTo>
                <a:lnTo>
                  <a:pt x="9975" y="564031"/>
                </a:lnTo>
                <a:lnTo>
                  <a:pt x="2830" y="617873"/>
                </a:lnTo>
                <a:lnTo>
                  <a:pt x="0" y="672835"/>
                </a:lnTo>
                <a:lnTo>
                  <a:pt x="1645" y="728731"/>
                </a:lnTo>
                <a:lnTo>
                  <a:pt x="7796" y="784312"/>
                </a:lnTo>
                <a:lnTo>
                  <a:pt x="18250" y="838345"/>
                </a:lnTo>
                <a:lnTo>
                  <a:pt x="32818" y="890668"/>
                </a:lnTo>
                <a:lnTo>
                  <a:pt x="51315" y="941117"/>
                </a:lnTo>
                <a:lnTo>
                  <a:pt x="73553" y="989532"/>
                </a:lnTo>
                <a:lnTo>
                  <a:pt x="99345" y="1035747"/>
                </a:lnTo>
                <a:lnTo>
                  <a:pt x="128503" y="1079602"/>
                </a:lnTo>
                <a:lnTo>
                  <a:pt x="160841" y="1120933"/>
                </a:lnTo>
                <a:lnTo>
                  <a:pt x="196172" y="1159578"/>
                </a:lnTo>
                <a:lnTo>
                  <a:pt x="234307" y="1195373"/>
                </a:lnTo>
                <a:lnTo>
                  <a:pt x="275061" y="1228157"/>
                </a:lnTo>
                <a:lnTo>
                  <a:pt x="318246" y="1257766"/>
                </a:lnTo>
                <a:lnTo>
                  <a:pt x="363674" y="1284038"/>
                </a:lnTo>
                <a:lnTo>
                  <a:pt x="411160" y="1306810"/>
                </a:lnTo>
                <a:lnTo>
                  <a:pt x="460515" y="1325920"/>
                </a:lnTo>
                <a:lnTo>
                  <a:pt x="511552" y="1341204"/>
                </a:lnTo>
                <a:lnTo>
                  <a:pt x="564085" y="1352500"/>
                </a:lnTo>
                <a:lnTo>
                  <a:pt x="617926" y="1359646"/>
                </a:lnTo>
                <a:lnTo>
                  <a:pt x="672888" y="1362479"/>
                </a:lnTo>
                <a:lnTo>
                  <a:pt x="728783" y="1360835"/>
                </a:lnTo>
                <a:lnTo>
                  <a:pt x="784366" y="1354682"/>
                </a:lnTo>
                <a:lnTo>
                  <a:pt x="838401" y="1344227"/>
                </a:lnTo>
                <a:lnTo>
                  <a:pt x="890725" y="1329657"/>
                </a:lnTo>
                <a:lnTo>
                  <a:pt x="941176" y="1311158"/>
                </a:lnTo>
                <a:lnTo>
                  <a:pt x="989591" y="1288919"/>
                </a:lnTo>
                <a:lnTo>
                  <a:pt x="1035808" y="1263127"/>
                </a:lnTo>
                <a:lnTo>
                  <a:pt x="1079663" y="1233967"/>
                </a:lnTo>
                <a:lnTo>
                  <a:pt x="1120995" y="1201629"/>
                </a:lnTo>
                <a:lnTo>
                  <a:pt x="1159640" y="1166298"/>
                </a:lnTo>
                <a:lnTo>
                  <a:pt x="1195435" y="1128162"/>
                </a:lnTo>
                <a:lnTo>
                  <a:pt x="1228219" y="1087407"/>
                </a:lnTo>
                <a:lnTo>
                  <a:pt x="1257828" y="1044222"/>
                </a:lnTo>
                <a:lnTo>
                  <a:pt x="1284099" y="998793"/>
                </a:lnTo>
                <a:lnTo>
                  <a:pt x="1306871" y="951308"/>
                </a:lnTo>
                <a:lnTo>
                  <a:pt x="1325979" y="901953"/>
                </a:lnTo>
                <a:lnTo>
                  <a:pt x="1341263" y="850915"/>
                </a:lnTo>
                <a:lnTo>
                  <a:pt x="1352558" y="798383"/>
                </a:lnTo>
                <a:lnTo>
                  <a:pt x="1359702" y="744542"/>
                </a:lnTo>
                <a:lnTo>
                  <a:pt x="1362533" y="689580"/>
                </a:lnTo>
                <a:lnTo>
                  <a:pt x="1362287" y="681207"/>
                </a:lnTo>
                <a:lnTo>
                  <a:pt x="681273" y="681207"/>
                </a:lnTo>
                <a:lnTo>
                  <a:pt x="672050" y="0"/>
                </a:lnTo>
                <a:close/>
              </a:path>
              <a:path w="1362710" h="1362709">
                <a:moveTo>
                  <a:pt x="1360888" y="633684"/>
                </a:moveTo>
                <a:lnTo>
                  <a:pt x="681273" y="681207"/>
                </a:lnTo>
                <a:lnTo>
                  <a:pt x="1362287" y="681207"/>
                </a:lnTo>
                <a:lnTo>
                  <a:pt x="1360888" y="633684"/>
                </a:lnTo>
                <a:close/>
              </a:path>
            </a:pathLst>
          </a:custGeom>
          <a:solidFill>
            <a:schemeClr val="accent6">
              <a:lumMod val="75000"/>
              <a:alpha val="89000"/>
            </a:schemeClr>
          </a:solidFill>
          <a:scene3d>
            <a:camera prst="orthographicFront">
              <a:rot lat="10800000" lon="0" rev="0"/>
            </a:camera>
            <a:lightRig rig="threePt" dir="t"/>
          </a:scene3d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4964929" y="6101409"/>
            <a:ext cx="680085" cy="681355"/>
          </a:xfrm>
          <a:custGeom>
            <a:avLst/>
            <a:gdLst/>
            <a:ahLst/>
            <a:cxnLst/>
            <a:rect l="l" t="t" r="r" b="b"/>
            <a:pathLst>
              <a:path w="680085" h="681354">
                <a:moveTo>
                  <a:pt x="0" y="0"/>
                </a:moveTo>
                <a:lnTo>
                  <a:pt x="0" y="681278"/>
                </a:lnTo>
                <a:lnTo>
                  <a:pt x="679615" y="633755"/>
                </a:lnTo>
                <a:lnTo>
                  <a:pt x="673850" y="580381"/>
                </a:lnTo>
                <a:lnTo>
                  <a:pt x="664215" y="528451"/>
                </a:lnTo>
                <a:lnTo>
                  <a:pt x="650860" y="478104"/>
                </a:lnTo>
                <a:lnTo>
                  <a:pt x="633934" y="429480"/>
                </a:lnTo>
                <a:lnTo>
                  <a:pt x="613589" y="382719"/>
                </a:lnTo>
                <a:lnTo>
                  <a:pt x="589973" y="337961"/>
                </a:lnTo>
                <a:lnTo>
                  <a:pt x="563237" y="295345"/>
                </a:lnTo>
                <a:lnTo>
                  <a:pt x="533531" y="255013"/>
                </a:lnTo>
                <a:lnTo>
                  <a:pt x="501005" y="217103"/>
                </a:lnTo>
                <a:lnTo>
                  <a:pt x="465809" y="181756"/>
                </a:lnTo>
                <a:lnTo>
                  <a:pt x="428092" y="149111"/>
                </a:lnTo>
                <a:lnTo>
                  <a:pt x="388006" y="119308"/>
                </a:lnTo>
                <a:lnTo>
                  <a:pt x="345700" y="92488"/>
                </a:lnTo>
                <a:lnTo>
                  <a:pt x="301324" y="68789"/>
                </a:lnTo>
                <a:lnTo>
                  <a:pt x="255028" y="48353"/>
                </a:lnTo>
                <a:lnTo>
                  <a:pt x="206962" y="31319"/>
                </a:lnTo>
                <a:lnTo>
                  <a:pt x="157276" y="17827"/>
                </a:lnTo>
                <a:lnTo>
                  <a:pt x="106120" y="8016"/>
                </a:lnTo>
                <a:lnTo>
                  <a:pt x="53645" y="20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scene3d>
            <a:camera prst="orthographicFront">
              <a:rot lat="10800000" lon="0" rev="0"/>
            </a:camera>
            <a:lightRig rig="threePt" dir="t"/>
          </a:scene3d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5544375" y="5756744"/>
            <a:ext cx="123977" cy="335521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4753454" y="5852061"/>
            <a:ext cx="477520" cy="477520"/>
          </a:xfrm>
          <a:custGeom>
            <a:avLst/>
            <a:gdLst/>
            <a:ahLst/>
            <a:cxnLst/>
            <a:rect l="l" t="t" r="r" b="b"/>
            <a:pathLst>
              <a:path w="477520" h="477520">
                <a:moveTo>
                  <a:pt x="238594" y="0"/>
                </a:moveTo>
                <a:lnTo>
                  <a:pt x="199892" y="3123"/>
                </a:lnTo>
                <a:lnTo>
                  <a:pt x="145721" y="18751"/>
                </a:lnTo>
                <a:lnTo>
                  <a:pt x="97682" y="46037"/>
                </a:lnTo>
                <a:lnTo>
                  <a:pt x="57433" y="83323"/>
                </a:lnTo>
                <a:lnTo>
                  <a:pt x="26630" y="128951"/>
                </a:lnTo>
                <a:lnTo>
                  <a:pt x="6934" y="181260"/>
                </a:lnTo>
                <a:lnTo>
                  <a:pt x="790" y="219027"/>
                </a:lnTo>
                <a:lnTo>
                  <a:pt x="0" y="238594"/>
                </a:lnTo>
                <a:lnTo>
                  <a:pt x="790" y="258163"/>
                </a:lnTo>
                <a:lnTo>
                  <a:pt x="6934" y="295932"/>
                </a:lnTo>
                <a:lnTo>
                  <a:pt x="26630" y="348244"/>
                </a:lnTo>
                <a:lnTo>
                  <a:pt x="57433" y="393871"/>
                </a:lnTo>
                <a:lnTo>
                  <a:pt x="97682" y="431155"/>
                </a:lnTo>
                <a:lnTo>
                  <a:pt x="145721" y="458440"/>
                </a:lnTo>
                <a:lnTo>
                  <a:pt x="199892" y="474067"/>
                </a:lnTo>
                <a:lnTo>
                  <a:pt x="238594" y="477189"/>
                </a:lnTo>
                <a:lnTo>
                  <a:pt x="258162" y="476398"/>
                </a:lnTo>
                <a:lnTo>
                  <a:pt x="295928" y="470255"/>
                </a:lnTo>
                <a:lnTo>
                  <a:pt x="348238" y="450558"/>
                </a:lnTo>
                <a:lnTo>
                  <a:pt x="393865" y="419756"/>
                </a:lnTo>
                <a:lnTo>
                  <a:pt x="431151" y="379507"/>
                </a:lnTo>
                <a:lnTo>
                  <a:pt x="458438" y="331468"/>
                </a:lnTo>
                <a:lnTo>
                  <a:pt x="474066" y="277296"/>
                </a:lnTo>
                <a:lnTo>
                  <a:pt x="477189" y="238594"/>
                </a:lnTo>
                <a:lnTo>
                  <a:pt x="476398" y="219027"/>
                </a:lnTo>
                <a:lnTo>
                  <a:pt x="470255" y="181260"/>
                </a:lnTo>
                <a:lnTo>
                  <a:pt x="450556" y="128951"/>
                </a:lnTo>
                <a:lnTo>
                  <a:pt x="419752" y="83323"/>
                </a:lnTo>
                <a:lnTo>
                  <a:pt x="379501" y="46037"/>
                </a:lnTo>
                <a:lnTo>
                  <a:pt x="331462" y="18751"/>
                </a:lnTo>
                <a:lnTo>
                  <a:pt x="277293" y="3123"/>
                </a:lnTo>
                <a:lnTo>
                  <a:pt x="2385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 rot="3049268">
            <a:off x="5187611" y="6035117"/>
            <a:ext cx="511799" cy="511860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 rot="2812644">
            <a:off x="9645116" y="5455754"/>
            <a:ext cx="1406143" cy="1397000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5265878" y="5409604"/>
            <a:ext cx="991869" cy="224790"/>
          </a:xfrm>
          <a:custGeom>
            <a:avLst/>
            <a:gdLst/>
            <a:ahLst/>
            <a:cxnLst/>
            <a:rect l="l" t="t" r="r" b="b"/>
            <a:pathLst>
              <a:path w="991870" h="224789">
                <a:moveTo>
                  <a:pt x="991628" y="0"/>
                </a:moveTo>
                <a:lnTo>
                  <a:pt x="127469" y="17500"/>
                </a:lnTo>
                <a:lnTo>
                  <a:pt x="0" y="221729"/>
                </a:lnTo>
                <a:lnTo>
                  <a:pt x="4406" y="224485"/>
                </a:lnTo>
                <a:lnTo>
                  <a:pt x="130378" y="22644"/>
                </a:lnTo>
                <a:lnTo>
                  <a:pt x="991730" y="5207"/>
                </a:lnTo>
                <a:lnTo>
                  <a:pt x="991628" y="0"/>
                </a:lnTo>
                <a:close/>
              </a:path>
            </a:pathLst>
          </a:custGeom>
          <a:solidFill>
            <a:srgbClr val="4A4A4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6238197" y="5392665"/>
            <a:ext cx="38100" cy="38735"/>
          </a:xfrm>
          <a:custGeom>
            <a:avLst/>
            <a:gdLst/>
            <a:ahLst/>
            <a:cxnLst/>
            <a:rect l="l" t="t" r="r" b="b"/>
            <a:pathLst>
              <a:path w="38100" h="38735">
                <a:moveTo>
                  <a:pt x="17862" y="0"/>
                </a:moveTo>
                <a:lnTo>
                  <a:pt x="10380" y="1753"/>
                </a:lnTo>
                <a:lnTo>
                  <a:pt x="2154" y="10496"/>
                </a:lnTo>
                <a:lnTo>
                  <a:pt x="0" y="26468"/>
                </a:lnTo>
                <a:lnTo>
                  <a:pt x="8302" y="35518"/>
                </a:lnTo>
                <a:lnTo>
                  <a:pt x="23690" y="38351"/>
                </a:lnTo>
                <a:lnTo>
                  <a:pt x="33884" y="30688"/>
                </a:lnTo>
                <a:lnTo>
                  <a:pt x="37548" y="16244"/>
                </a:lnTo>
                <a:lnTo>
                  <a:pt x="30782" y="4530"/>
                </a:lnTo>
                <a:lnTo>
                  <a:pt x="178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6235273" y="5390062"/>
            <a:ext cx="43815" cy="41910"/>
          </a:xfrm>
          <a:custGeom>
            <a:avLst/>
            <a:gdLst/>
            <a:ahLst/>
            <a:cxnLst/>
            <a:rect l="l" t="t" r="r" b="b"/>
            <a:pathLst>
              <a:path w="43814" h="41910">
                <a:moveTo>
                  <a:pt x="20739" y="0"/>
                </a:moveTo>
                <a:lnTo>
                  <a:pt x="7730" y="4559"/>
                </a:lnTo>
                <a:lnTo>
                  <a:pt x="0" y="15627"/>
                </a:lnTo>
                <a:lnTo>
                  <a:pt x="2694" y="31956"/>
                </a:lnTo>
                <a:lnTo>
                  <a:pt x="10888" y="41552"/>
                </a:lnTo>
                <a:lnTo>
                  <a:pt x="28425" y="40596"/>
                </a:lnTo>
                <a:lnTo>
                  <a:pt x="30570" y="39319"/>
                </a:lnTo>
                <a:lnTo>
                  <a:pt x="12179" y="39319"/>
                </a:lnTo>
                <a:lnTo>
                  <a:pt x="4503" y="31956"/>
                </a:lnTo>
                <a:lnTo>
                  <a:pt x="4393" y="31178"/>
                </a:lnTo>
                <a:lnTo>
                  <a:pt x="4025" y="13157"/>
                </a:lnTo>
                <a:lnTo>
                  <a:pt x="11480" y="5397"/>
                </a:lnTo>
                <a:lnTo>
                  <a:pt x="30200" y="5016"/>
                </a:lnTo>
                <a:lnTo>
                  <a:pt x="33325" y="5016"/>
                </a:lnTo>
                <a:lnTo>
                  <a:pt x="29220" y="1542"/>
                </a:lnTo>
                <a:lnTo>
                  <a:pt x="21223" y="801"/>
                </a:lnTo>
                <a:lnTo>
                  <a:pt x="21169" y="288"/>
                </a:lnTo>
                <a:lnTo>
                  <a:pt x="23742" y="2"/>
                </a:lnTo>
                <a:lnTo>
                  <a:pt x="20739" y="0"/>
                </a:lnTo>
                <a:close/>
              </a:path>
              <a:path w="43814" h="41910">
                <a:moveTo>
                  <a:pt x="33325" y="5016"/>
                </a:moveTo>
                <a:lnTo>
                  <a:pt x="30200" y="5016"/>
                </a:lnTo>
                <a:lnTo>
                  <a:pt x="37947" y="12471"/>
                </a:lnTo>
                <a:lnTo>
                  <a:pt x="38341" y="31178"/>
                </a:lnTo>
                <a:lnTo>
                  <a:pt x="30873" y="38938"/>
                </a:lnTo>
                <a:lnTo>
                  <a:pt x="12179" y="39319"/>
                </a:lnTo>
                <a:lnTo>
                  <a:pt x="30570" y="39319"/>
                </a:lnTo>
                <a:lnTo>
                  <a:pt x="39014" y="34293"/>
                </a:lnTo>
                <a:lnTo>
                  <a:pt x="43232" y="24497"/>
                </a:lnTo>
                <a:lnTo>
                  <a:pt x="39223" y="10007"/>
                </a:lnTo>
                <a:lnTo>
                  <a:pt x="33325" y="5016"/>
                </a:lnTo>
                <a:close/>
              </a:path>
            </a:pathLst>
          </a:custGeom>
          <a:solidFill>
            <a:srgbClr val="4A4A4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5249140" y="5613687"/>
            <a:ext cx="39370" cy="36830"/>
          </a:xfrm>
          <a:custGeom>
            <a:avLst/>
            <a:gdLst/>
            <a:ahLst/>
            <a:cxnLst/>
            <a:rect l="l" t="t" r="r" b="b"/>
            <a:pathLst>
              <a:path w="39370" h="36829">
                <a:moveTo>
                  <a:pt x="21999" y="0"/>
                </a:moveTo>
                <a:lnTo>
                  <a:pt x="11169" y="707"/>
                </a:lnTo>
                <a:lnTo>
                  <a:pt x="3440" y="6946"/>
                </a:lnTo>
                <a:lnTo>
                  <a:pt x="2933" y="7719"/>
                </a:lnTo>
                <a:lnTo>
                  <a:pt x="0" y="19336"/>
                </a:lnTo>
                <a:lnTo>
                  <a:pt x="4210" y="30263"/>
                </a:lnTo>
                <a:lnTo>
                  <a:pt x="17263" y="36287"/>
                </a:lnTo>
                <a:lnTo>
                  <a:pt x="28094" y="35386"/>
                </a:lnTo>
                <a:lnTo>
                  <a:pt x="35804" y="28938"/>
                </a:lnTo>
                <a:lnTo>
                  <a:pt x="38992" y="17147"/>
                </a:lnTo>
                <a:lnTo>
                  <a:pt x="35103" y="6236"/>
                </a:lnTo>
                <a:lnTo>
                  <a:pt x="21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5246617" y="5609661"/>
            <a:ext cx="43180" cy="44450"/>
          </a:xfrm>
          <a:custGeom>
            <a:avLst/>
            <a:gdLst/>
            <a:ahLst/>
            <a:cxnLst/>
            <a:rect l="l" t="t" r="r" b="b"/>
            <a:pathLst>
              <a:path w="43179" h="44450">
                <a:moveTo>
                  <a:pt x="23685" y="0"/>
                </a:moveTo>
                <a:lnTo>
                  <a:pt x="12172" y="2266"/>
                </a:lnTo>
                <a:lnTo>
                  <a:pt x="3262" y="10375"/>
                </a:lnTo>
                <a:lnTo>
                  <a:pt x="2787" y="11142"/>
                </a:lnTo>
                <a:lnTo>
                  <a:pt x="0" y="22077"/>
                </a:lnTo>
                <a:lnTo>
                  <a:pt x="3348" y="33086"/>
                </a:lnTo>
                <a:lnTo>
                  <a:pt x="12857" y="42270"/>
                </a:lnTo>
                <a:lnTo>
                  <a:pt x="23358" y="43937"/>
                </a:lnTo>
                <a:lnTo>
                  <a:pt x="33943" y="39563"/>
                </a:lnTo>
                <a:lnTo>
                  <a:pt x="35189" y="38093"/>
                </a:lnTo>
                <a:lnTo>
                  <a:pt x="21622" y="38093"/>
                </a:lnTo>
                <a:lnTo>
                  <a:pt x="8720" y="32535"/>
                </a:lnTo>
                <a:lnTo>
                  <a:pt x="5775" y="22342"/>
                </a:lnTo>
                <a:lnTo>
                  <a:pt x="10559" y="9636"/>
                </a:lnTo>
                <a:lnTo>
                  <a:pt x="20763" y="5522"/>
                </a:lnTo>
                <a:lnTo>
                  <a:pt x="31860" y="5522"/>
                </a:lnTo>
                <a:lnTo>
                  <a:pt x="23685" y="0"/>
                </a:lnTo>
                <a:close/>
              </a:path>
              <a:path w="43179" h="44450">
                <a:moveTo>
                  <a:pt x="36061" y="30748"/>
                </a:moveTo>
                <a:lnTo>
                  <a:pt x="31799" y="35885"/>
                </a:lnTo>
                <a:lnTo>
                  <a:pt x="21622" y="38093"/>
                </a:lnTo>
                <a:lnTo>
                  <a:pt x="35189" y="38093"/>
                </a:lnTo>
                <a:lnTo>
                  <a:pt x="39405" y="33119"/>
                </a:lnTo>
                <a:lnTo>
                  <a:pt x="35171" y="33119"/>
                </a:lnTo>
                <a:lnTo>
                  <a:pt x="35529" y="32352"/>
                </a:lnTo>
                <a:lnTo>
                  <a:pt x="36061" y="30748"/>
                </a:lnTo>
                <a:close/>
              </a:path>
              <a:path w="43179" h="44450">
                <a:moveTo>
                  <a:pt x="31860" y="5522"/>
                </a:moveTo>
                <a:lnTo>
                  <a:pt x="20763" y="5522"/>
                </a:lnTo>
                <a:lnTo>
                  <a:pt x="33059" y="9202"/>
                </a:lnTo>
                <a:lnTo>
                  <a:pt x="38798" y="19448"/>
                </a:lnTo>
                <a:lnTo>
                  <a:pt x="36442" y="31088"/>
                </a:lnTo>
                <a:lnTo>
                  <a:pt x="35171" y="33119"/>
                </a:lnTo>
                <a:lnTo>
                  <a:pt x="39405" y="33119"/>
                </a:lnTo>
                <a:lnTo>
                  <a:pt x="43176" y="28672"/>
                </a:lnTo>
                <a:lnTo>
                  <a:pt x="43149" y="18862"/>
                </a:lnTo>
                <a:lnTo>
                  <a:pt x="36988" y="8986"/>
                </a:lnTo>
                <a:lnTo>
                  <a:pt x="31860" y="5522"/>
                </a:lnTo>
                <a:close/>
              </a:path>
            </a:pathLst>
          </a:custGeom>
          <a:solidFill>
            <a:srgbClr val="4A4A4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5284400" y="6443686"/>
            <a:ext cx="998855" cy="339090"/>
          </a:xfrm>
          <a:custGeom>
            <a:avLst/>
            <a:gdLst/>
            <a:ahLst/>
            <a:cxnLst/>
            <a:rect l="l" t="t" r="r" b="b"/>
            <a:pathLst>
              <a:path w="998854" h="339090">
                <a:moveTo>
                  <a:pt x="3784" y="0"/>
                </a:moveTo>
                <a:lnTo>
                  <a:pt x="0" y="3581"/>
                </a:lnTo>
                <a:lnTo>
                  <a:pt x="318465" y="338962"/>
                </a:lnTo>
                <a:lnTo>
                  <a:pt x="523783" y="333717"/>
                </a:lnTo>
                <a:lnTo>
                  <a:pt x="320636" y="333717"/>
                </a:lnTo>
                <a:lnTo>
                  <a:pt x="3784" y="0"/>
                </a:lnTo>
                <a:close/>
              </a:path>
              <a:path w="998854" h="339090">
                <a:moveTo>
                  <a:pt x="998410" y="316382"/>
                </a:moveTo>
                <a:lnTo>
                  <a:pt x="320636" y="333717"/>
                </a:lnTo>
                <a:lnTo>
                  <a:pt x="523783" y="333717"/>
                </a:lnTo>
                <a:lnTo>
                  <a:pt x="998550" y="321589"/>
                </a:lnTo>
                <a:lnTo>
                  <a:pt x="998410" y="316382"/>
                </a:lnTo>
                <a:close/>
              </a:path>
            </a:pathLst>
          </a:custGeom>
          <a:solidFill>
            <a:srgbClr val="4A4A4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6263630" y="6743144"/>
            <a:ext cx="37465" cy="38735"/>
          </a:xfrm>
          <a:custGeom>
            <a:avLst/>
            <a:gdLst/>
            <a:ahLst/>
            <a:cxnLst/>
            <a:rect l="l" t="t" r="r" b="b"/>
            <a:pathLst>
              <a:path w="37464" h="38734">
                <a:moveTo>
                  <a:pt x="17648" y="0"/>
                </a:moveTo>
                <a:lnTo>
                  <a:pt x="10001" y="1878"/>
                </a:lnTo>
                <a:lnTo>
                  <a:pt x="1966" y="10721"/>
                </a:lnTo>
                <a:lnTo>
                  <a:pt x="0" y="26734"/>
                </a:lnTo>
                <a:lnTo>
                  <a:pt x="8404" y="35605"/>
                </a:lnTo>
                <a:lnTo>
                  <a:pt x="23830" y="38265"/>
                </a:lnTo>
                <a:lnTo>
                  <a:pt x="33874" y="30503"/>
                </a:lnTo>
                <a:lnTo>
                  <a:pt x="37391" y="16041"/>
                </a:lnTo>
                <a:lnTo>
                  <a:pt x="30551" y="4421"/>
                </a:lnTo>
                <a:lnTo>
                  <a:pt x="17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6260573" y="6740526"/>
            <a:ext cx="43815" cy="41910"/>
          </a:xfrm>
          <a:custGeom>
            <a:avLst/>
            <a:gdLst/>
            <a:ahLst/>
            <a:cxnLst/>
            <a:rect l="l" t="t" r="r" b="b"/>
            <a:pathLst>
              <a:path w="43814" h="41909">
                <a:moveTo>
                  <a:pt x="23629" y="0"/>
                </a:moveTo>
                <a:lnTo>
                  <a:pt x="20630" y="13"/>
                </a:lnTo>
                <a:lnTo>
                  <a:pt x="7673" y="4615"/>
                </a:lnTo>
                <a:lnTo>
                  <a:pt x="0" y="15680"/>
                </a:lnTo>
                <a:lnTo>
                  <a:pt x="2770" y="32031"/>
                </a:lnTo>
                <a:lnTo>
                  <a:pt x="11001" y="41603"/>
                </a:lnTo>
                <a:lnTo>
                  <a:pt x="28530" y="40562"/>
                </a:lnTo>
                <a:lnTo>
                  <a:pt x="30512" y="39370"/>
                </a:lnTo>
                <a:lnTo>
                  <a:pt x="12287" y="39370"/>
                </a:lnTo>
                <a:lnTo>
                  <a:pt x="4557" y="32031"/>
                </a:lnTo>
                <a:lnTo>
                  <a:pt x="4454" y="31090"/>
                </a:lnTo>
                <a:lnTo>
                  <a:pt x="4006" y="13259"/>
                </a:lnTo>
                <a:lnTo>
                  <a:pt x="11410" y="5449"/>
                </a:lnTo>
                <a:lnTo>
                  <a:pt x="30130" y="4966"/>
                </a:lnTo>
                <a:lnTo>
                  <a:pt x="33273" y="4966"/>
                </a:lnTo>
                <a:lnTo>
                  <a:pt x="29201" y="1539"/>
                </a:lnTo>
                <a:lnTo>
                  <a:pt x="21165" y="821"/>
                </a:lnTo>
                <a:lnTo>
                  <a:pt x="21072" y="301"/>
                </a:lnTo>
                <a:lnTo>
                  <a:pt x="23629" y="0"/>
                </a:lnTo>
                <a:close/>
              </a:path>
              <a:path w="43814" h="41909">
                <a:moveTo>
                  <a:pt x="33273" y="4966"/>
                </a:moveTo>
                <a:lnTo>
                  <a:pt x="30130" y="4966"/>
                </a:lnTo>
                <a:lnTo>
                  <a:pt x="37928" y="12383"/>
                </a:lnTo>
                <a:lnTo>
                  <a:pt x="38398" y="31090"/>
                </a:lnTo>
                <a:lnTo>
                  <a:pt x="30994" y="38888"/>
                </a:lnTo>
                <a:lnTo>
                  <a:pt x="12287" y="39370"/>
                </a:lnTo>
                <a:lnTo>
                  <a:pt x="30512" y="39370"/>
                </a:lnTo>
                <a:lnTo>
                  <a:pt x="39087" y="34214"/>
                </a:lnTo>
                <a:lnTo>
                  <a:pt x="43245" y="24407"/>
                </a:lnTo>
                <a:lnTo>
                  <a:pt x="39203" y="9957"/>
                </a:lnTo>
                <a:lnTo>
                  <a:pt x="33273" y="4966"/>
                </a:lnTo>
                <a:close/>
              </a:path>
            </a:pathLst>
          </a:custGeom>
          <a:solidFill>
            <a:srgbClr val="4A4A4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5268247" y="6427031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2304" y="0"/>
                </a:moveTo>
                <a:lnTo>
                  <a:pt x="10513" y="1520"/>
                </a:lnTo>
                <a:lnTo>
                  <a:pt x="1464" y="12931"/>
                </a:lnTo>
                <a:lnTo>
                  <a:pt x="0" y="23923"/>
                </a:lnTo>
                <a:lnTo>
                  <a:pt x="11301" y="35035"/>
                </a:lnTo>
                <a:lnTo>
                  <a:pt x="21890" y="38080"/>
                </a:lnTo>
                <a:lnTo>
                  <a:pt x="30864" y="34655"/>
                </a:lnTo>
                <a:lnTo>
                  <a:pt x="37600" y="23661"/>
                </a:lnTo>
                <a:lnTo>
                  <a:pt x="37020" y="12156"/>
                </a:lnTo>
                <a:lnTo>
                  <a:pt x="32995" y="5782"/>
                </a:lnTo>
                <a:lnTo>
                  <a:pt x="223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5092305" y="6324248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79">
                <a:moveTo>
                  <a:pt x="27187" y="0"/>
                </a:moveTo>
                <a:lnTo>
                  <a:pt x="15593" y="365"/>
                </a:lnTo>
                <a:lnTo>
                  <a:pt x="4225" y="7255"/>
                </a:lnTo>
                <a:lnTo>
                  <a:pt x="0" y="16879"/>
                </a:lnTo>
                <a:lnTo>
                  <a:pt x="11" y="17532"/>
                </a:lnTo>
                <a:lnTo>
                  <a:pt x="1505" y="28391"/>
                </a:lnTo>
                <a:lnTo>
                  <a:pt x="9746" y="40105"/>
                </a:lnTo>
                <a:lnTo>
                  <a:pt x="19241" y="42560"/>
                </a:lnTo>
                <a:lnTo>
                  <a:pt x="30309" y="39168"/>
                </a:lnTo>
                <a:lnTo>
                  <a:pt x="31436" y="38186"/>
                </a:lnTo>
                <a:lnTo>
                  <a:pt x="19949" y="38186"/>
                </a:lnTo>
                <a:lnTo>
                  <a:pt x="9092" y="32974"/>
                </a:lnTo>
                <a:lnTo>
                  <a:pt x="7587" y="31387"/>
                </a:lnTo>
                <a:lnTo>
                  <a:pt x="8364" y="31387"/>
                </a:lnTo>
                <a:lnTo>
                  <a:pt x="5982" y="28277"/>
                </a:lnTo>
                <a:lnTo>
                  <a:pt x="5627" y="17532"/>
                </a:lnTo>
                <a:lnTo>
                  <a:pt x="13786" y="6152"/>
                </a:lnTo>
                <a:lnTo>
                  <a:pt x="24676" y="5197"/>
                </a:lnTo>
                <a:lnTo>
                  <a:pt x="36298" y="5197"/>
                </a:lnTo>
                <a:lnTo>
                  <a:pt x="27187" y="0"/>
                </a:lnTo>
                <a:close/>
              </a:path>
              <a:path w="43179" h="43179">
                <a:moveTo>
                  <a:pt x="36298" y="5197"/>
                </a:moveTo>
                <a:lnTo>
                  <a:pt x="24676" y="5197"/>
                </a:lnTo>
                <a:lnTo>
                  <a:pt x="35994" y="12663"/>
                </a:lnTo>
                <a:lnTo>
                  <a:pt x="37897" y="23792"/>
                </a:lnTo>
                <a:lnTo>
                  <a:pt x="31433" y="34957"/>
                </a:lnTo>
                <a:lnTo>
                  <a:pt x="19949" y="38186"/>
                </a:lnTo>
                <a:lnTo>
                  <a:pt x="31436" y="38186"/>
                </a:lnTo>
                <a:lnTo>
                  <a:pt x="42258" y="28758"/>
                </a:lnTo>
                <a:lnTo>
                  <a:pt x="43108" y="16879"/>
                </a:lnTo>
                <a:lnTo>
                  <a:pt x="37457" y="6025"/>
                </a:lnTo>
                <a:lnTo>
                  <a:pt x="37110" y="5661"/>
                </a:lnTo>
                <a:lnTo>
                  <a:pt x="36298" y="5197"/>
                </a:lnTo>
                <a:close/>
              </a:path>
              <a:path w="43179" h="43179">
                <a:moveTo>
                  <a:pt x="8364" y="31387"/>
                </a:moveTo>
                <a:lnTo>
                  <a:pt x="7587" y="31387"/>
                </a:lnTo>
                <a:lnTo>
                  <a:pt x="9649" y="33064"/>
                </a:lnTo>
                <a:lnTo>
                  <a:pt x="8364" y="31387"/>
                </a:lnTo>
                <a:close/>
              </a:path>
            </a:pathLst>
          </a:custGeom>
          <a:solidFill>
            <a:srgbClr val="4A4A4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2" name="object 442"/>
          <p:cNvSpPr txBox="1"/>
          <p:nvPr/>
        </p:nvSpPr>
        <p:spPr>
          <a:xfrm>
            <a:off x="5671388" y="6621496"/>
            <a:ext cx="516890" cy="372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">
              <a:lnSpc>
                <a:spcPts val="1070"/>
              </a:lnSpc>
            </a:pPr>
            <a:r>
              <a:rPr lang="ru-RU" sz="900" spc="-45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С</a:t>
            </a:r>
            <a:r>
              <a:rPr sz="900" spc="-10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900" spc="25" dirty="0">
                <a:solidFill>
                  <a:srgbClr val="4A4A49"/>
                </a:solidFill>
                <a:latin typeface="Arial Unicode MS"/>
                <a:cs typeface="Arial Unicode MS"/>
              </a:rPr>
              <a:t>ИПУ</a:t>
            </a:r>
            <a:endParaRPr sz="900" dirty="0">
              <a:latin typeface="Arial Unicode MS"/>
              <a:cs typeface="Arial Unicode MS"/>
            </a:endParaRPr>
          </a:p>
          <a:p>
            <a:pPr marL="12700">
              <a:lnSpc>
                <a:spcPts val="1670"/>
              </a:lnSpc>
            </a:pPr>
            <a:r>
              <a:rPr lang="ru-RU" sz="1400" b="1" spc="-65" dirty="0" smtClean="0">
                <a:solidFill>
                  <a:srgbClr val="004982"/>
                </a:solidFill>
                <a:latin typeface="Palatino Linotype"/>
                <a:cs typeface="Palatino Linotype"/>
              </a:rPr>
              <a:t>38</a:t>
            </a:r>
            <a:r>
              <a:rPr sz="1400" b="1" spc="-65" dirty="0" smtClean="0">
                <a:solidFill>
                  <a:srgbClr val="004982"/>
                </a:solidFill>
                <a:latin typeface="Palatino Linotype"/>
                <a:cs typeface="Palatino Linotype"/>
              </a:rPr>
              <a:t>%</a:t>
            </a:r>
            <a:endParaRPr sz="1400" dirty="0">
              <a:latin typeface="Palatino Linotype"/>
              <a:cs typeface="Palatino Linotype"/>
            </a:endParaRPr>
          </a:p>
        </p:txBody>
      </p:sp>
      <p:sp>
        <p:nvSpPr>
          <p:cNvPr id="443" name="object 443"/>
          <p:cNvSpPr txBox="1"/>
          <p:nvPr/>
        </p:nvSpPr>
        <p:spPr>
          <a:xfrm>
            <a:off x="4219785" y="4744646"/>
            <a:ext cx="1820545" cy="884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40360" indent="148590">
              <a:lnSpc>
                <a:spcPct val="100899"/>
              </a:lnSpc>
            </a:pPr>
            <a:r>
              <a:rPr sz="1300" b="1" dirty="0">
                <a:solidFill>
                  <a:srgbClr val="009FE3"/>
                </a:solidFill>
                <a:latin typeface="Arial Narrow"/>
                <a:cs typeface="Arial Narrow"/>
              </a:rPr>
              <a:t>ПРИБОРИЗАЦИЯ ЧАСТНОГО СЕКТОРА</a:t>
            </a:r>
            <a:endParaRPr sz="1300" dirty="0">
              <a:latin typeface="Arial Narrow"/>
              <a:cs typeface="Arial Narrow"/>
            </a:endParaRPr>
          </a:p>
          <a:p>
            <a:pPr marR="6350" algn="r">
              <a:lnSpc>
                <a:spcPct val="100000"/>
              </a:lnSpc>
              <a:spcBef>
                <a:spcPts val="900"/>
              </a:spcBef>
            </a:pPr>
            <a:r>
              <a:rPr lang="ru-RU" sz="900" spc="-65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БЕЗ</a:t>
            </a:r>
            <a:r>
              <a:rPr sz="900" spc="-10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900" spc="25" dirty="0" smtClean="0">
                <a:solidFill>
                  <a:srgbClr val="4A4A49"/>
                </a:solidFill>
                <a:latin typeface="Arial Unicode MS"/>
                <a:cs typeface="Arial Unicode MS"/>
              </a:rPr>
              <a:t>ИПУ</a:t>
            </a:r>
            <a:endParaRPr sz="900" dirty="0">
              <a:latin typeface="Arial Unicode MS"/>
              <a:cs typeface="Arial Unicode MS"/>
            </a:endParaRPr>
          </a:p>
          <a:p>
            <a:pPr marR="125095" algn="r">
              <a:lnSpc>
                <a:spcPct val="100000"/>
              </a:lnSpc>
              <a:spcBef>
                <a:spcPts val="90"/>
              </a:spcBef>
            </a:pPr>
            <a:r>
              <a:rPr lang="ru-RU" sz="1300" b="1" spc="20" dirty="0" smtClean="0">
                <a:solidFill>
                  <a:srgbClr val="004982"/>
                </a:solidFill>
                <a:latin typeface="Arial"/>
                <a:cs typeface="Arial"/>
              </a:rPr>
              <a:t>62</a:t>
            </a:r>
            <a:r>
              <a:rPr sz="1300" b="1" spc="-85" dirty="0" smtClean="0">
                <a:solidFill>
                  <a:srgbClr val="004982"/>
                </a:solidFill>
                <a:latin typeface="Palatino Linotype"/>
                <a:cs typeface="Palatino Linotype"/>
              </a:rPr>
              <a:t>%</a:t>
            </a:r>
            <a:endParaRPr sz="1300" dirty="0">
              <a:latin typeface="Palatino Linotype"/>
              <a:cs typeface="Palatino Linotype"/>
            </a:endParaRPr>
          </a:p>
        </p:txBody>
      </p:sp>
      <p:sp>
        <p:nvSpPr>
          <p:cNvPr id="444" name="object 444"/>
          <p:cNvSpPr/>
          <p:nvPr/>
        </p:nvSpPr>
        <p:spPr>
          <a:xfrm>
            <a:off x="7219591" y="5468889"/>
            <a:ext cx="1362710" cy="1362710"/>
          </a:xfrm>
          <a:custGeom>
            <a:avLst/>
            <a:gdLst/>
            <a:ahLst/>
            <a:cxnLst/>
            <a:rect l="l" t="t" r="r" b="b"/>
            <a:pathLst>
              <a:path w="1362709" h="1362709">
                <a:moveTo>
                  <a:pt x="681077" y="0"/>
                </a:moveTo>
                <a:lnTo>
                  <a:pt x="638485" y="1267"/>
                </a:lnTo>
                <a:lnTo>
                  <a:pt x="596549" y="5031"/>
                </a:lnTo>
                <a:lnTo>
                  <a:pt x="555348" y="11238"/>
                </a:lnTo>
                <a:lnTo>
                  <a:pt x="514963" y="19833"/>
                </a:lnTo>
                <a:lnTo>
                  <a:pt x="475474" y="30759"/>
                </a:lnTo>
                <a:lnTo>
                  <a:pt x="436960" y="43963"/>
                </a:lnTo>
                <a:lnTo>
                  <a:pt x="399502" y="59390"/>
                </a:lnTo>
                <a:lnTo>
                  <a:pt x="363180" y="76983"/>
                </a:lnTo>
                <a:lnTo>
                  <a:pt x="328074" y="96689"/>
                </a:lnTo>
                <a:lnTo>
                  <a:pt x="294264" y="118452"/>
                </a:lnTo>
                <a:lnTo>
                  <a:pt x="261830" y="142218"/>
                </a:lnTo>
                <a:lnTo>
                  <a:pt x="230851" y="167930"/>
                </a:lnTo>
                <a:lnTo>
                  <a:pt x="201409" y="195534"/>
                </a:lnTo>
                <a:lnTo>
                  <a:pt x="173583" y="224976"/>
                </a:lnTo>
                <a:lnTo>
                  <a:pt x="147453" y="256199"/>
                </a:lnTo>
                <a:lnTo>
                  <a:pt x="123100" y="289150"/>
                </a:lnTo>
                <a:lnTo>
                  <a:pt x="100602" y="323772"/>
                </a:lnTo>
                <a:lnTo>
                  <a:pt x="80041" y="360012"/>
                </a:lnTo>
                <a:lnTo>
                  <a:pt x="61497" y="397813"/>
                </a:lnTo>
                <a:lnTo>
                  <a:pt x="45049" y="437121"/>
                </a:lnTo>
                <a:lnTo>
                  <a:pt x="27134" y="490096"/>
                </a:lnTo>
                <a:lnTo>
                  <a:pt x="13772" y="543487"/>
                </a:lnTo>
                <a:lnTo>
                  <a:pt x="4863" y="597066"/>
                </a:lnTo>
                <a:lnTo>
                  <a:pt x="306" y="650608"/>
                </a:lnTo>
                <a:lnTo>
                  <a:pt x="0" y="703886"/>
                </a:lnTo>
                <a:lnTo>
                  <a:pt x="3843" y="756672"/>
                </a:lnTo>
                <a:lnTo>
                  <a:pt x="11736" y="808742"/>
                </a:lnTo>
                <a:lnTo>
                  <a:pt x="23578" y="859867"/>
                </a:lnTo>
                <a:lnTo>
                  <a:pt x="39267" y="909823"/>
                </a:lnTo>
                <a:lnTo>
                  <a:pt x="58703" y="958381"/>
                </a:lnTo>
                <a:lnTo>
                  <a:pt x="81784" y="1005316"/>
                </a:lnTo>
                <a:lnTo>
                  <a:pt x="108411" y="1050402"/>
                </a:lnTo>
                <a:lnTo>
                  <a:pt x="138482" y="1093410"/>
                </a:lnTo>
                <a:lnTo>
                  <a:pt x="171896" y="1134116"/>
                </a:lnTo>
                <a:lnTo>
                  <a:pt x="208553" y="1172293"/>
                </a:lnTo>
                <a:lnTo>
                  <a:pt x="248351" y="1207714"/>
                </a:lnTo>
                <a:lnTo>
                  <a:pt x="291191" y="1240152"/>
                </a:lnTo>
                <a:lnTo>
                  <a:pt x="336970" y="1269381"/>
                </a:lnTo>
                <a:lnTo>
                  <a:pt x="385588" y="1295175"/>
                </a:lnTo>
                <a:lnTo>
                  <a:pt x="436945" y="1317307"/>
                </a:lnTo>
                <a:lnTo>
                  <a:pt x="489917" y="1335222"/>
                </a:lnTo>
                <a:lnTo>
                  <a:pt x="543304" y="1348584"/>
                </a:lnTo>
                <a:lnTo>
                  <a:pt x="596881" y="1357493"/>
                </a:lnTo>
                <a:lnTo>
                  <a:pt x="650420" y="1362050"/>
                </a:lnTo>
                <a:lnTo>
                  <a:pt x="703696" y="1362356"/>
                </a:lnTo>
                <a:lnTo>
                  <a:pt x="756480" y="1358513"/>
                </a:lnTo>
                <a:lnTo>
                  <a:pt x="808548" y="1350620"/>
                </a:lnTo>
                <a:lnTo>
                  <a:pt x="859673" y="1338779"/>
                </a:lnTo>
                <a:lnTo>
                  <a:pt x="909627" y="1323091"/>
                </a:lnTo>
                <a:lnTo>
                  <a:pt x="958185" y="1303656"/>
                </a:lnTo>
                <a:lnTo>
                  <a:pt x="1005120" y="1280575"/>
                </a:lnTo>
                <a:lnTo>
                  <a:pt x="1050205" y="1253950"/>
                </a:lnTo>
                <a:lnTo>
                  <a:pt x="1093214" y="1223881"/>
                </a:lnTo>
                <a:lnTo>
                  <a:pt x="1133920" y="1190468"/>
                </a:lnTo>
                <a:lnTo>
                  <a:pt x="1172098" y="1153813"/>
                </a:lnTo>
                <a:lnTo>
                  <a:pt x="1207519" y="1114017"/>
                </a:lnTo>
                <a:lnTo>
                  <a:pt x="1239959" y="1071180"/>
                </a:lnTo>
                <a:lnTo>
                  <a:pt x="1269190" y="1025404"/>
                </a:lnTo>
                <a:lnTo>
                  <a:pt x="1294985" y="976789"/>
                </a:lnTo>
                <a:lnTo>
                  <a:pt x="1317119" y="925436"/>
                </a:lnTo>
                <a:lnTo>
                  <a:pt x="1335034" y="872460"/>
                </a:lnTo>
                <a:lnTo>
                  <a:pt x="1348395" y="819070"/>
                </a:lnTo>
                <a:lnTo>
                  <a:pt x="1357304" y="765490"/>
                </a:lnTo>
                <a:lnTo>
                  <a:pt x="1361860" y="711948"/>
                </a:lnTo>
                <a:lnTo>
                  <a:pt x="1362036" y="681278"/>
                </a:lnTo>
                <a:lnTo>
                  <a:pt x="681077" y="681278"/>
                </a:lnTo>
                <a:lnTo>
                  <a:pt x="681077" y="0"/>
                </a:lnTo>
                <a:close/>
              </a:path>
              <a:path w="1362709" h="1362709">
                <a:moveTo>
                  <a:pt x="925222" y="45250"/>
                </a:moveTo>
                <a:lnTo>
                  <a:pt x="681077" y="681278"/>
                </a:lnTo>
                <a:lnTo>
                  <a:pt x="1362036" y="681278"/>
                </a:lnTo>
                <a:lnTo>
                  <a:pt x="1362166" y="658671"/>
                </a:lnTo>
                <a:lnTo>
                  <a:pt x="1358322" y="605884"/>
                </a:lnTo>
                <a:lnTo>
                  <a:pt x="1350428" y="553815"/>
                </a:lnTo>
                <a:lnTo>
                  <a:pt x="1338586" y="502689"/>
                </a:lnTo>
                <a:lnTo>
                  <a:pt x="1322896" y="452734"/>
                </a:lnTo>
                <a:lnTo>
                  <a:pt x="1303460" y="404175"/>
                </a:lnTo>
                <a:lnTo>
                  <a:pt x="1280378" y="357240"/>
                </a:lnTo>
                <a:lnTo>
                  <a:pt x="1253751" y="312155"/>
                </a:lnTo>
                <a:lnTo>
                  <a:pt x="1223680" y="269146"/>
                </a:lnTo>
                <a:lnTo>
                  <a:pt x="1190265" y="228440"/>
                </a:lnTo>
                <a:lnTo>
                  <a:pt x="1153609" y="190264"/>
                </a:lnTo>
                <a:lnTo>
                  <a:pt x="1113811" y="154843"/>
                </a:lnTo>
                <a:lnTo>
                  <a:pt x="1070972" y="122405"/>
                </a:lnTo>
                <a:lnTo>
                  <a:pt x="1025194" y="93175"/>
                </a:lnTo>
                <a:lnTo>
                  <a:pt x="976577" y="67381"/>
                </a:lnTo>
                <a:lnTo>
                  <a:pt x="925222" y="45250"/>
                </a:lnTo>
                <a:close/>
              </a:path>
            </a:pathLst>
          </a:custGeom>
          <a:solidFill>
            <a:srgbClr val="008AB5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7208865" y="5458472"/>
            <a:ext cx="1383679" cy="1383550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7900669" y="5468889"/>
            <a:ext cx="237490" cy="681355"/>
          </a:xfrm>
          <a:custGeom>
            <a:avLst/>
            <a:gdLst/>
            <a:ahLst/>
            <a:cxnLst/>
            <a:rect l="l" t="t" r="r" b="b"/>
            <a:pathLst>
              <a:path w="237490" h="681354">
                <a:moveTo>
                  <a:pt x="0" y="0"/>
                </a:moveTo>
                <a:lnTo>
                  <a:pt x="0" y="681278"/>
                </a:lnTo>
                <a:lnTo>
                  <a:pt x="237047" y="42558"/>
                </a:lnTo>
                <a:lnTo>
                  <a:pt x="199458" y="29503"/>
                </a:lnTo>
                <a:lnTo>
                  <a:pt x="151027" y="16088"/>
                </a:lnTo>
                <a:lnTo>
                  <a:pt x="102855" y="6925"/>
                </a:lnTo>
                <a:lnTo>
                  <a:pt x="53120" y="1674"/>
                </a:lnTo>
                <a:lnTo>
                  <a:pt x="13697" y="102"/>
                </a:lnTo>
                <a:lnTo>
                  <a:pt x="0" y="0"/>
                </a:lnTo>
                <a:close/>
              </a:path>
            </a:pathLst>
          </a:custGeom>
          <a:solidFill>
            <a:srgbClr val="EE7D31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7229744" y="5479376"/>
            <a:ext cx="1341989" cy="1341843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7226236" y="5472264"/>
            <a:ext cx="795569" cy="1359039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7890268" y="5479376"/>
            <a:ext cx="695032" cy="1341843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7900669" y="5515318"/>
            <a:ext cx="273793" cy="634860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7900669" y="5472253"/>
            <a:ext cx="243700" cy="677924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7677243" y="5911084"/>
            <a:ext cx="477520" cy="477520"/>
          </a:xfrm>
          <a:custGeom>
            <a:avLst/>
            <a:gdLst/>
            <a:ahLst/>
            <a:cxnLst/>
            <a:rect l="l" t="t" r="r" b="b"/>
            <a:pathLst>
              <a:path w="477520" h="477520">
                <a:moveTo>
                  <a:pt x="238607" y="0"/>
                </a:moveTo>
                <a:lnTo>
                  <a:pt x="199902" y="3123"/>
                </a:lnTo>
                <a:lnTo>
                  <a:pt x="145727" y="18751"/>
                </a:lnTo>
                <a:lnTo>
                  <a:pt x="97685" y="46037"/>
                </a:lnTo>
                <a:lnTo>
                  <a:pt x="57434" y="83323"/>
                </a:lnTo>
                <a:lnTo>
                  <a:pt x="26631" y="128951"/>
                </a:lnTo>
                <a:lnTo>
                  <a:pt x="6934" y="181260"/>
                </a:lnTo>
                <a:lnTo>
                  <a:pt x="790" y="219027"/>
                </a:lnTo>
                <a:lnTo>
                  <a:pt x="0" y="238594"/>
                </a:lnTo>
                <a:lnTo>
                  <a:pt x="790" y="258163"/>
                </a:lnTo>
                <a:lnTo>
                  <a:pt x="6934" y="295932"/>
                </a:lnTo>
                <a:lnTo>
                  <a:pt x="26631" y="348244"/>
                </a:lnTo>
                <a:lnTo>
                  <a:pt x="57434" y="393871"/>
                </a:lnTo>
                <a:lnTo>
                  <a:pt x="97685" y="431155"/>
                </a:lnTo>
                <a:lnTo>
                  <a:pt x="145727" y="458440"/>
                </a:lnTo>
                <a:lnTo>
                  <a:pt x="199902" y="474067"/>
                </a:lnTo>
                <a:lnTo>
                  <a:pt x="238607" y="477189"/>
                </a:lnTo>
                <a:lnTo>
                  <a:pt x="258176" y="476398"/>
                </a:lnTo>
                <a:lnTo>
                  <a:pt x="295944" y="470255"/>
                </a:lnTo>
                <a:lnTo>
                  <a:pt x="348254" y="450558"/>
                </a:lnTo>
                <a:lnTo>
                  <a:pt x="393878" y="419756"/>
                </a:lnTo>
                <a:lnTo>
                  <a:pt x="431160" y="379507"/>
                </a:lnTo>
                <a:lnTo>
                  <a:pt x="458442" y="331468"/>
                </a:lnTo>
                <a:lnTo>
                  <a:pt x="474067" y="277296"/>
                </a:lnTo>
                <a:lnTo>
                  <a:pt x="477189" y="238594"/>
                </a:lnTo>
                <a:lnTo>
                  <a:pt x="476398" y="219027"/>
                </a:lnTo>
                <a:lnTo>
                  <a:pt x="470256" y="181260"/>
                </a:lnTo>
                <a:lnTo>
                  <a:pt x="450561" y="128951"/>
                </a:lnTo>
                <a:lnTo>
                  <a:pt x="419762" y="83323"/>
                </a:lnTo>
                <a:lnTo>
                  <a:pt x="379515" y="46037"/>
                </a:lnTo>
                <a:lnTo>
                  <a:pt x="331478" y="18751"/>
                </a:lnTo>
                <a:lnTo>
                  <a:pt x="277309" y="3123"/>
                </a:lnTo>
                <a:lnTo>
                  <a:pt x="2386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7659961" y="5893765"/>
            <a:ext cx="511812" cy="511860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7212774" y="5455754"/>
            <a:ext cx="1406144" cy="1397000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8055339" y="5347155"/>
            <a:ext cx="991869" cy="224790"/>
          </a:xfrm>
          <a:custGeom>
            <a:avLst/>
            <a:gdLst/>
            <a:ahLst/>
            <a:cxnLst/>
            <a:rect l="l" t="t" r="r" b="b"/>
            <a:pathLst>
              <a:path w="991870" h="224789">
                <a:moveTo>
                  <a:pt x="991628" y="0"/>
                </a:moveTo>
                <a:lnTo>
                  <a:pt x="127469" y="17500"/>
                </a:lnTo>
                <a:lnTo>
                  <a:pt x="0" y="221729"/>
                </a:lnTo>
                <a:lnTo>
                  <a:pt x="4406" y="224485"/>
                </a:lnTo>
                <a:lnTo>
                  <a:pt x="130390" y="22644"/>
                </a:lnTo>
                <a:lnTo>
                  <a:pt x="991730" y="5206"/>
                </a:lnTo>
                <a:lnTo>
                  <a:pt x="991628" y="0"/>
                </a:lnTo>
                <a:close/>
              </a:path>
            </a:pathLst>
          </a:custGeom>
          <a:solidFill>
            <a:srgbClr val="4A4A4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5390546" y="3029311"/>
            <a:ext cx="38100" cy="38735"/>
          </a:xfrm>
          <a:custGeom>
            <a:avLst/>
            <a:gdLst/>
            <a:ahLst/>
            <a:cxnLst/>
            <a:rect l="l" t="t" r="r" b="b"/>
            <a:pathLst>
              <a:path w="38100" h="38735">
                <a:moveTo>
                  <a:pt x="17862" y="0"/>
                </a:moveTo>
                <a:lnTo>
                  <a:pt x="10380" y="1753"/>
                </a:lnTo>
                <a:lnTo>
                  <a:pt x="2154" y="10496"/>
                </a:lnTo>
                <a:lnTo>
                  <a:pt x="0" y="26468"/>
                </a:lnTo>
                <a:lnTo>
                  <a:pt x="8302" y="35518"/>
                </a:lnTo>
                <a:lnTo>
                  <a:pt x="23690" y="38351"/>
                </a:lnTo>
                <a:lnTo>
                  <a:pt x="33884" y="30688"/>
                </a:lnTo>
                <a:lnTo>
                  <a:pt x="37548" y="16244"/>
                </a:lnTo>
                <a:lnTo>
                  <a:pt x="30782" y="4530"/>
                </a:lnTo>
                <a:lnTo>
                  <a:pt x="178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5387621" y="3026708"/>
            <a:ext cx="43815" cy="41910"/>
          </a:xfrm>
          <a:custGeom>
            <a:avLst/>
            <a:gdLst/>
            <a:ahLst/>
            <a:cxnLst/>
            <a:rect l="l" t="t" r="r" b="b"/>
            <a:pathLst>
              <a:path w="43815" h="41910">
                <a:moveTo>
                  <a:pt x="20739" y="0"/>
                </a:moveTo>
                <a:lnTo>
                  <a:pt x="7730" y="4559"/>
                </a:lnTo>
                <a:lnTo>
                  <a:pt x="0" y="15627"/>
                </a:lnTo>
                <a:lnTo>
                  <a:pt x="2694" y="31956"/>
                </a:lnTo>
                <a:lnTo>
                  <a:pt x="10888" y="41552"/>
                </a:lnTo>
                <a:lnTo>
                  <a:pt x="28425" y="40596"/>
                </a:lnTo>
                <a:lnTo>
                  <a:pt x="30570" y="39319"/>
                </a:lnTo>
                <a:lnTo>
                  <a:pt x="12179" y="39319"/>
                </a:lnTo>
                <a:lnTo>
                  <a:pt x="4503" y="31956"/>
                </a:lnTo>
                <a:lnTo>
                  <a:pt x="4393" y="31178"/>
                </a:lnTo>
                <a:lnTo>
                  <a:pt x="4025" y="13157"/>
                </a:lnTo>
                <a:lnTo>
                  <a:pt x="11480" y="5397"/>
                </a:lnTo>
                <a:lnTo>
                  <a:pt x="30200" y="5016"/>
                </a:lnTo>
                <a:lnTo>
                  <a:pt x="33325" y="5016"/>
                </a:lnTo>
                <a:lnTo>
                  <a:pt x="29220" y="1542"/>
                </a:lnTo>
                <a:lnTo>
                  <a:pt x="21223" y="801"/>
                </a:lnTo>
                <a:lnTo>
                  <a:pt x="21169" y="288"/>
                </a:lnTo>
                <a:lnTo>
                  <a:pt x="23742" y="2"/>
                </a:lnTo>
                <a:lnTo>
                  <a:pt x="20739" y="0"/>
                </a:lnTo>
                <a:close/>
              </a:path>
              <a:path w="43815" h="41910">
                <a:moveTo>
                  <a:pt x="33325" y="5016"/>
                </a:moveTo>
                <a:lnTo>
                  <a:pt x="30200" y="5016"/>
                </a:lnTo>
                <a:lnTo>
                  <a:pt x="37947" y="12471"/>
                </a:lnTo>
                <a:lnTo>
                  <a:pt x="38341" y="31178"/>
                </a:lnTo>
                <a:lnTo>
                  <a:pt x="30873" y="38938"/>
                </a:lnTo>
                <a:lnTo>
                  <a:pt x="12179" y="39319"/>
                </a:lnTo>
                <a:lnTo>
                  <a:pt x="30570" y="39319"/>
                </a:lnTo>
                <a:lnTo>
                  <a:pt x="39014" y="34293"/>
                </a:lnTo>
                <a:lnTo>
                  <a:pt x="43232" y="24497"/>
                </a:lnTo>
                <a:lnTo>
                  <a:pt x="39223" y="10007"/>
                </a:lnTo>
                <a:lnTo>
                  <a:pt x="33325" y="5016"/>
                </a:lnTo>
                <a:close/>
              </a:path>
            </a:pathLst>
          </a:custGeom>
          <a:solidFill>
            <a:srgbClr val="4A4A4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8038604" y="5551238"/>
            <a:ext cx="39370" cy="36830"/>
          </a:xfrm>
          <a:custGeom>
            <a:avLst/>
            <a:gdLst/>
            <a:ahLst/>
            <a:cxnLst/>
            <a:rect l="l" t="t" r="r" b="b"/>
            <a:pathLst>
              <a:path w="39370" h="36829">
                <a:moveTo>
                  <a:pt x="21997" y="0"/>
                </a:moveTo>
                <a:lnTo>
                  <a:pt x="11170" y="708"/>
                </a:lnTo>
                <a:lnTo>
                  <a:pt x="3437" y="6949"/>
                </a:lnTo>
                <a:lnTo>
                  <a:pt x="2929" y="7720"/>
                </a:lnTo>
                <a:lnTo>
                  <a:pt x="0" y="19336"/>
                </a:lnTo>
                <a:lnTo>
                  <a:pt x="4211" y="30264"/>
                </a:lnTo>
                <a:lnTo>
                  <a:pt x="17257" y="36288"/>
                </a:lnTo>
                <a:lnTo>
                  <a:pt x="28089" y="35386"/>
                </a:lnTo>
                <a:lnTo>
                  <a:pt x="35803" y="28936"/>
                </a:lnTo>
                <a:lnTo>
                  <a:pt x="38989" y="17146"/>
                </a:lnTo>
                <a:lnTo>
                  <a:pt x="35098" y="6235"/>
                </a:lnTo>
                <a:lnTo>
                  <a:pt x="21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8036077" y="5547212"/>
            <a:ext cx="43180" cy="44450"/>
          </a:xfrm>
          <a:custGeom>
            <a:avLst/>
            <a:gdLst/>
            <a:ahLst/>
            <a:cxnLst/>
            <a:rect l="l" t="t" r="r" b="b"/>
            <a:pathLst>
              <a:path w="43179" h="44450">
                <a:moveTo>
                  <a:pt x="23679" y="0"/>
                </a:moveTo>
                <a:lnTo>
                  <a:pt x="12169" y="2266"/>
                </a:lnTo>
                <a:lnTo>
                  <a:pt x="3261" y="10375"/>
                </a:lnTo>
                <a:lnTo>
                  <a:pt x="2786" y="11143"/>
                </a:lnTo>
                <a:lnTo>
                  <a:pt x="0" y="22078"/>
                </a:lnTo>
                <a:lnTo>
                  <a:pt x="3348" y="33087"/>
                </a:lnTo>
                <a:lnTo>
                  <a:pt x="12858" y="42271"/>
                </a:lnTo>
                <a:lnTo>
                  <a:pt x="23356" y="43937"/>
                </a:lnTo>
                <a:lnTo>
                  <a:pt x="33938" y="39562"/>
                </a:lnTo>
                <a:lnTo>
                  <a:pt x="35184" y="38093"/>
                </a:lnTo>
                <a:lnTo>
                  <a:pt x="21625" y="38093"/>
                </a:lnTo>
                <a:lnTo>
                  <a:pt x="8726" y="32537"/>
                </a:lnTo>
                <a:lnTo>
                  <a:pt x="5778" y="22343"/>
                </a:lnTo>
                <a:lnTo>
                  <a:pt x="10554" y="9637"/>
                </a:lnTo>
                <a:lnTo>
                  <a:pt x="20759" y="5521"/>
                </a:lnTo>
                <a:lnTo>
                  <a:pt x="31859" y="5521"/>
                </a:lnTo>
                <a:lnTo>
                  <a:pt x="23679" y="0"/>
                </a:lnTo>
                <a:close/>
              </a:path>
              <a:path w="43179" h="44450">
                <a:moveTo>
                  <a:pt x="36062" y="30747"/>
                </a:moveTo>
                <a:lnTo>
                  <a:pt x="31802" y="35883"/>
                </a:lnTo>
                <a:lnTo>
                  <a:pt x="21625" y="38093"/>
                </a:lnTo>
                <a:lnTo>
                  <a:pt x="35184" y="38093"/>
                </a:lnTo>
                <a:lnTo>
                  <a:pt x="39403" y="33119"/>
                </a:lnTo>
                <a:lnTo>
                  <a:pt x="35171" y="33119"/>
                </a:lnTo>
                <a:lnTo>
                  <a:pt x="35529" y="32352"/>
                </a:lnTo>
                <a:lnTo>
                  <a:pt x="36062" y="30747"/>
                </a:lnTo>
                <a:close/>
              </a:path>
              <a:path w="43179" h="44450">
                <a:moveTo>
                  <a:pt x="31859" y="5521"/>
                </a:moveTo>
                <a:lnTo>
                  <a:pt x="20759" y="5521"/>
                </a:lnTo>
                <a:lnTo>
                  <a:pt x="33060" y="9198"/>
                </a:lnTo>
                <a:lnTo>
                  <a:pt x="38794" y="19445"/>
                </a:lnTo>
                <a:lnTo>
                  <a:pt x="36442" y="31088"/>
                </a:lnTo>
                <a:lnTo>
                  <a:pt x="35171" y="33119"/>
                </a:lnTo>
                <a:lnTo>
                  <a:pt x="39403" y="33119"/>
                </a:lnTo>
                <a:lnTo>
                  <a:pt x="43177" y="28669"/>
                </a:lnTo>
                <a:lnTo>
                  <a:pt x="43152" y="18860"/>
                </a:lnTo>
                <a:lnTo>
                  <a:pt x="36991" y="8985"/>
                </a:lnTo>
                <a:lnTo>
                  <a:pt x="31859" y="5521"/>
                </a:lnTo>
                <a:close/>
              </a:path>
            </a:pathLst>
          </a:custGeom>
          <a:solidFill>
            <a:srgbClr val="4A4A4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8198771" y="6443686"/>
            <a:ext cx="998855" cy="339090"/>
          </a:xfrm>
          <a:custGeom>
            <a:avLst/>
            <a:gdLst/>
            <a:ahLst/>
            <a:cxnLst/>
            <a:rect l="l" t="t" r="r" b="b"/>
            <a:pathLst>
              <a:path w="998854" h="339090">
                <a:moveTo>
                  <a:pt x="3771" y="0"/>
                </a:moveTo>
                <a:lnTo>
                  <a:pt x="0" y="3581"/>
                </a:lnTo>
                <a:lnTo>
                  <a:pt x="318452" y="338962"/>
                </a:lnTo>
                <a:lnTo>
                  <a:pt x="523770" y="333717"/>
                </a:lnTo>
                <a:lnTo>
                  <a:pt x="320624" y="333717"/>
                </a:lnTo>
                <a:lnTo>
                  <a:pt x="3771" y="0"/>
                </a:lnTo>
                <a:close/>
              </a:path>
              <a:path w="998854" h="339090">
                <a:moveTo>
                  <a:pt x="998397" y="316382"/>
                </a:moveTo>
                <a:lnTo>
                  <a:pt x="320624" y="333717"/>
                </a:lnTo>
                <a:lnTo>
                  <a:pt x="523770" y="333717"/>
                </a:lnTo>
                <a:lnTo>
                  <a:pt x="998537" y="321589"/>
                </a:lnTo>
                <a:lnTo>
                  <a:pt x="998397" y="316382"/>
                </a:lnTo>
                <a:close/>
              </a:path>
            </a:pathLst>
          </a:custGeom>
          <a:solidFill>
            <a:srgbClr val="4A4A4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9177989" y="6743144"/>
            <a:ext cx="37465" cy="38735"/>
          </a:xfrm>
          <a:custGeom>
            <a:avLst/>
            <a:gdLst/>
            <a:ahLst/>
            <a:cxnLst/>
            <a:rect l="l" t="t" r="r" b="b"/>
            <a:pathLst>
              <a:path w="37465" h="38734">
                <a:moveTo>
                  <a:pt x="17648" y="0"/>
                </a:moveTo>
                <a:lnTo>
                  <a:pt x="10001" y="1878"/>
                </a:lnTo>
                <a:lnTo>
                  <a:pt x="1966" y="10721"/>
                </a:lnTo>
                <a:lnTo>
                  <a:pt x="0" y="26734"/>
                </a:lnTo>
                <a:lnTo>
                  <a:pt x="8404" y="35605"/>
                </a:lnTo>
                <a:lnTo>
                  <a:pt x="23830" y="38265"/>
                </a:lnTo>
                <a:lnTo>
                  <a:pt x="33874" y="30503"/>
                </a:lnTo>
                <a:lnTo>
                  <a:pt x="37391" y="16041"/>
                </a:lnTo>
                <a:lnTo>
                  <a:pt x="30551" y="4421"/>
                </a:lnTo>
                <a:lnTo>
                  <a:pt x="17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9174930" y="6740526"/>
            <a:ext cx="43815" cy="41910"/>
          </a:xfrm>
          <a:custGeom>
            <a:avLst/>
            <a:gdLst/>
            <a:ahLst/>
            <a:cxnLst/>
            <a:rect l="l" t="t" r="r" b="b"/>
            <a:pathLst>
              <a:path w="43815" h="41909">
                <a:moveTo>
                  <a:pt x="23630" y="0"/>
                </a:moveTo>
                <a:lnTo>
                  <a:pt x="20630" y="13"/>
                </a:lnTo>
                <a:lnTo>
                  <a:pt x="7673" y="4615"/>
                </a:lnTo>
                <a:lnTo>
                  <a:pt x="0" y="15680"/>
                </a:lnTo>
                <a:lnTo>
                  <a:pt x="2773" y="32031"/>
                </a:lnTo>
                <a:lnTo>
                  <a:pt x="11007" y="41604"/>
                </a:lnTo>
                <a:lnTo>
                  <a:pt x="28533" y="40562"/>
                </a:lnTo>
                <a:lnTo>
                  <a:pt x="30514" y="39370"/>
                </a:lnTo>
                <a:lnTo>
                  <a:pt x="12287" y="39370"/>
                </a:lnTo>
                <a:lnTo>
                  <a:pt x="4557" y="32031"/>
                </a:lnTo>
                <a:lnTo>
                  <a:pt x="4454" y="31090"/>
                </a:lnTo>
                <a:lnTo>
                  <a:pt x="4006" y="13259"/>
                </a:lnTo>
                <a:lnTo>
                  <a:pt x="11410" y="5449"/>
                </a:lnTo>
                <a:lnTo>
                  <a:pt x="30130" y="4966"/>
                </a:lnTo>
                <a:lnTo>
                  <a:pt x="33273" y="4966"/>
                </a:lnTo>
                <a:lnTo>
                  <a:pt x="29199" y="1538"/>
                </a:lnTo>
                <a:lnTo>
                  <a:pt x="21164" y="821"/>
                </a:lnTo>
                <a:lnTo>
                  <a:pt x="21072" y="301"/>
                </a:lnTo>
                <a:lnTo>
                  <a:pt x="23630" y="0"/>
                </a:lnTo>
                <a:close/>
              </a:path>
              <a:path w="43815" h="41909">
                <a:moveTo>
                  <a:pt x="33273" y="4966"/>
                </a:moveTo>
                <a:lnTo>
                  <a:pt x="30130" y="4966"/>
                </a:lnTo>
                <a:lnTo>
                  <a:pt x="37928" y="12383"/>
                </a:lnTo>
                <a:lnTo>
                  <a:pt x="38398" y="31090"/>
                </a:lnTo>
                <a:lnTo>
                  <a:pt x="30994" y="38888"/>
                </a:lnTo>
                <a:lnTo>
                  <a:pt x="12287" y="39370"/>
                </a:lnTo>
                <a:lnTo>
                  <a:pt x="30514" y="39370"/>
                </a:lnTo>
                <a:lnTo>
                  <a:pt x="39089" y="34212"/>
                </a:lnTo>
                <a:lnTo>
                  <a:pt x="43245" y="24403"/>
                </a:lnTo>
                <a:lnTo>
                  <a:pt x="39202" y="9955"/>
                </a:lnTo>
                <a:lnTo>
                  <a:pt x="33273" y="4966"/>
                </a:lnTo>
                <a:close/>
              </a:path>
            </a:pathLst>
          </a:custGeom>
          <a:solidFill>
            <a:srgbClr val="4A4A4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8182616" y="6427031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2300" y="0"/>
                </a:moveTo>
                <a:lnTo>
                  <a:pt x="10504" y="1520"/>
                </a:lnTo>
                <a:lnTo>
                  <a:pt x="1457" y="12933"/>
                </a:lnTo>
                <a:lnTo>
                  <a:pt x="0" y="23926"/>
                </a:lnTo>
                <a:lnTo>
                  <a:pt x="11302" y="35038"/>
                </a:lnTo>
                <a:lnTo>
                  <a:pt x="21889" y="38080"/>
                </a:lnTo>
                <a:lnTo>
                  <a:pt x="30859" y="34651"/>
                </a:lnTo>
                <a:lnTo>
                  <a:pt x="37590" y="23653"/>
                </a:lnTo>
                <a:lnTo>
                  <a:pt x="36999" y="12143"/>
                </a:lnTo>
                <a:lnTo>
                  <a:pt x="32985" y="5782"/>
                </a:lnTo>
                <a:lnTo>
                  <a:pt x="22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8180021" y="6424995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79">
                <a:moveTo>
                  <a:pt x="27190" y="0"/>
                </a:moveTo>
                <a:lnTo>
                  <a:pt x="15596" y="364"/>
                </a:lnTo>
                <a:lnTo>
                  <a:pt x="4228" y="7253"/>
                </a:lnTo>
                <a:lnTo>
                  <a:pt x="0" y="16879"/>
                </a:lnTo>
                <a:lnTo>
                  <a:pt x="11" y="17524"/>
                </a:lnTo>
                <a:lnTo>
                  <a:pt x="1502" y="28390"/>
                </a:lnTo>
                <a:lnTo>
                  <a:pt x="9738" y="40106"/>
                </a:lnTo>
                <a:lnTo>
                  <a:pt x="19233" y="42560"/>
                </a:lnTo>
                <a:lnTo>
                  <a:pt x="30302" y="39167"/>
                </a:lnTo>
                <a:lnTo>
                  <a:pt x="31429" y="38186"/>
                </a:lnTo>
                <a:lnTo>
                  <a:pt x="19943" y="38186"/>
                </a:lnTo>
                <a:lnTo>
                  <a:pt x="9080" y="32974"/>
                </a:lnTo>
                <a:lnTo>
                  <a:pt x="7571" y="31382"/>
                </a:lnTo>
                <a:lnTo>
                  <a:pt x="8356" y="31382"/>
                </a:lnTo>
                <a:lnTo>
                  <a:pt x="5967" y="28266"/>
                </a:lnTo>
                <a:lnTo>
                  <a:pt x="5628" y="17524"/>
                </a:lnTo>
                <a:lnTo>
                  <a:pt x="13799" y="6146"/>
                </a:lnTo>
                <a:lnTo>
                  <a:pt x="24687" y="5202"/>
                </a:lnTo>
                <a:lnTo>
                  <a:pt x="36307" y="5202"/>
                </a:lnTo>
                <a:lnTo>
                  <a:pt x="27190" y="0"/>
                </a:lnTo>
                <a:close/>
              </a:path>
              <a:path w="43179" h="43179">
                <a:moveTo>
                  <a:pt x="36307" y="5202"/>
                </a:moveTo>
                <a:lnTo>
                  <a:pt x="24687" y="5202"/>
                </a:lnTo>
                <a:lnTo>
                  <a:pt x="36007" y="12678"/>
                </a:lnTo>
                <a:lnTo>
                  <a:pt x="37894" y="23802"/>
                </a:lnTo>
                <a:lnTo>
                  <a:pt x="31426" y="34962"/>
                </a:lnTo>
                <a:lnTo>
                  <a:pt x="19943" y="38186"/>
                </a:lnTo>
                <a:lnTo>
                  <a:pt x="31429" y="38186"/>
                </a:lnTo>
                <a:lnTo>
                  <a:pt x="42253" y="28757"/>
                </a:lnTo>
                <a:lnTo>
                  <a:pt x="43106" y="16879"/>
                </a:lnTo>
                <a:lnTo>
                  <a:pt x="37458" y="6024"/>
                </a:lnTo>
                <a:lnTo>
                  <a:pt x="37113" y="5662"/>
                </a:lnTo>
                <a:lnTo>
                  <a:pt x="36307" y="5202"/>
                </a:lnTo>
                <a:close/>
              </a:path>
              <a:path w="43179" h="43179">
                <a:moveTo>
                  <a:pt x="8356" y="31382"/>
                </a:moveTo>
                <a:lnTo>
                  <a:pt x="7571" y="31382"/>
                </a:lnTo>
                <a:lnTo>
                  <a:pt x="9642" y="33060"/>
                </a:lnTo>
                <a:lnTo>
                  <a:pt x="8356" y="31382"/>
                </a:lnTo>
                <a:close/>
              </a:path>
            </a:pathLst>
          </a:custGeom>
          <a:solidFill>
            <a:srgbClr val="4A4A4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5" name="object 465"/>
          <p:cNvSpPr txBox="1"/>
          <p:nvPr/>
        </p:nvSpPr>
        <p:spPr>
          <a:xfrm>
            <a:off x="7258428" y="4744646"/>
            <a:ext cx="1579245" cy="838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47980" indent="13335">
              <a:lnSpc>
                <a:spcPct val="100899"/>
              </a:lnSpc>
            </a:pPr>
            <a:r>
              <a:rPr sz="1300" b="1" dirty="0">
                <a:solidFill>
                  <a:srgbClr val="009FE3"/>
                </a:solidFill>
                <a:latin typeface="Arial Narrow"/>
                <a:cs typeface="Arial Narrow"/>
              </a:rPr>
              <a:t>ОБЩЕДОМОВЫЕ ПРИБОРЫ УЧЕТА</a:t>
            </a:r>
            <a:endParaRPr sz="1300" dirty="0">
              <a:latin typeface="Arial Narrow"/>
              <a:cs typeface="Arial Narrow"/>
            </a:endParaRPr>
          </a:p>
          <a:p>
            <a:pPr marR="6350" algn="r">
              <a:lnSpc>
                <a:spcPct val="100000"/>
              </a:lnSpc>
              <a:spcBef>
                <a:spcPts val="595"/>
              </a:spcBef>
            </a:pPr>
            <a:r>
              <a:rPr sz="900" spc="-45" dirty="0">
                <a:solidFill>
                  <a:srgbClr val="4A4A49"/>
                </a:solidFill>
                <a:latin typeface="Arial Unicode MS"/>
                <a:cs typeface="Arial Unicode MS"/>
              </a:rPr>
              <a:t>БЕЗ</a:t>
            </a:r>
            <a:r>
              <a:rPr sz="900" spc="-10" dirty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900" spc="25" dirty="0">
                <a:solidFill>
                  <a:srgbClr val="4A4A49"/>
                </a:solidFill>
                <a:latin typeface="Arial Unicode MS"/>
                <a:cs typeface="Arial Unicode MS"/>
              </a:rPr>
              <a:t>ИПУ</a:t>
            </a:r>
            <a:endParaRPr sz="900" dirty="0">
              <a:latin typeface="Arial Unicode MS"/>
              <a:cs typeface="Arial Unicode MS"/>
            </a:endParaRPr>
          </a:p>
          <a:p>
            <a:pPr marR="126364" algn="r">
              <a:lnSpc>
                <a:spcPct val="100000"/>
              </a:lnSpc>
              <a:spcBef>
                <a:spcPts val="90"/>
              </a:spcBef>
            </a:pPr>
            <a:r>
              <a:rPr lang="ru-RU" sz="1300" b="1" spc="15" dirty="0" smtClean="0">
                <a:solidFill>
                  <a:srgbClr val="004982"/>
                </a:solidFill>
                <a:latin typeface="Arial"/>
                <a:cs typeface="Arial"/>
              </a:rPr>
              <a:t>8</a:t>
            </a:r>
            <a:r>
              <a:rPr sz="1300" b="1" spc="15" dirty="0" smtClean="0">
                <a:solidFill>
                  <a:srgbClr val="004982"/>
                </a:solidFill>
                <a:latin typeface="Arial"/>
                <a:cs typeface="Arial"/>
              </a:rPr>
              <a:t>%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466" name="object 466"/>
          <p:cNvSpPr txBox="1"/>
          <p:nvPr/>
        </p:nvSpPr>
        <p:spPr>
          <a:xfrm>
            <a:off x="8607739" y="6625900"/>
            <a:ext cx="380365" cy="36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65" dirty="0">
                <a:solidFill>
                  <a:srgbClr val="4A4A49"/>
                </a:solidFill>
                <a:latin typeface="Arial Unicode MS"/>
                <a:cs typeface="Arial Unicode MS"/>
              </a:rPr>
              <a:t>С</a:t>
            </a:r>
            <a:r>
              <a:rPr sz="900" spc="-10" dirty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900" spc="25" dirty="0">
                <a:solidFill>
                  <a:srgbClr val="4A4A49"/>
                </a:solidFill>
                <a:latin typeface="Arial Unicode MS"/>
                <a:cs typeface="Arial Unicode MS"/>
              </a:rPr>
              <a:t>ИПУ</a:t>
            </a:r>
            <a:endParaRPr sz="900" dirty="0">
              <a:latin typeface="Arial Unicode MS"/>
              <a:cs typeface="Arial Unicode MS"/>
            </a:endParaRPr>
          </a:p>
          <a:p>
            <a:pPr marL="19685">
              <a:lnSpc>
                <a:spcPct val="100000"/>
              </a:lnSpc>
              <a:spcBef>
                <a:spcPts val="90"/>
              </a:spcBef>
            </a:pPr>
            <a:r>
              <a:rPr sz="1300" b="1" spc="15" dirty="0" smtClean="0">
                <a:solidFill>
                  <a:srgbClr val="004982"/>
                </a:solidFill>
                <a:latin typeface="Arial"/>
                <a:cs typeface="Arial"/>
              </a:rPr>
              <a:t>9</a:t>
            </a:r>
            <a:r>
              <a:rPr lang="ru-RU" sz="1300" b="1" spc="15" dirty="0" smtClean="0">
                <a:solidFill>
                  <a:srgbClr val="004982"/>
                </a:solidFill>
                <a:latin typeface="Arial"/>
                <a:cs typeface="Arial"/>
              </a:rPr>
              <a:t>2</a:t>
            </a:r>
            <a:r>
              <a:rPr sz="1300" b="1" spc="15" dirty="0" smtClean="0">
                <a:solidFill>
                  <a:srgbClr val="004982"/>
                </a:solidFill>
                <a:latin typeface="Arial"/>
                <a:cs typeface="Arial"/>
              </a:rPr>
              <a:t>%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467" name="object 467"/>
          <p:cNvSpPr txBox="1"/>
          <p:nvPr/>
        </p:nvSpPr>
        <p:spPr>
          <a:xfrm>
            <a:off x="9019537" y="400668"/>
            <a:ext cx="965200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indent="234315">
              <a:lnSpc>
                <a:spcPct val="100000"/>
              </a:lnSpc>
            </a:pPr>
            <a:r>
              <a:rPr sz="900" dirty="0">
                <a:solidFill>
                  <a:srgbClr val="4672A5"/>
                </a:solidFill>
                <a:latin typeface="Arial Narrow"/>
                <a:cs typeface="Arial Narrow"/>
              </a:rPr>
              <a:t>СБЫТ, РАБОТА С ПОТРЕБИТЕЛЯМИ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468" name="Прямоугольник 467"/>
          <p:cNvSpPr/>
          <p:nvPr/>
        </p:nvSpPr>
        <p:spPr>
          <a:xfrm>
            <a:off x="6463804" y="1599686"/>
            <a:ext cx="172034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6350">
              <a:spcBef>
                <a:spcPts val="1850"/>
              </a:spcBef>
            </a:pPr>
            <a:r>
              <a:rPr lang="ru-RU" sz="1300" b="1" dirty="0">
                <a:solidFill>
                  <a:srgbClr val="009FE3"/>
                </a:solidFill>
                <a:latin typeface="Arial Narrow"/>
                <a:cs typeface="Arial Narrow"/>
              </a:rPr>
              <a:t>ЮРИДИЧЕСКИЕ ЛИЦА</a:t>
            </a:r>
          </a:p>
        </p:txBody>
      </p:sp>
      <p:sp>
        <p:nvSpPr>
          <p:cNvPr id="513" name="object 189"/>
          <p:cNvSpPr/>
          <p:nvPr/>
        </p:nvSpPr>
        <p:spPr>
          <a:xfrm>
            <a:off x="4371069" y="2618628"/>
            <a:ext cx="284505" cy="1440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4" name="object 242"/>
          <p:cNvSpPr/>
          <p:nvPr/>
        </p:nvSpPr>
        <p:spPr>
          <a:xfrm>
            <a:off x="4300927" y="3786985"/>
            <a:ext cx="440880" cy="299389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5" name="object 243"/>
          <p:cNvSpPr/>
          <p:nvPr/>
        </p:nvSpPr>
        <p:spPr>
          <a:xfrm>
            <a:off x="4383210" y="3783683"/>
            <a:ext cx="275856" cy="163759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6" name="object 244"/>
          <p:cNvSpPr/>
          <p:nvPr/>
        </p:nvSpPr>
        <p:spPr>
          <a:xfrm>
            <a:off x="4465328" y="3546409"/>
            <a:ext cx="107450" cy="7480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7" name="object 245"/>
          <p:cNvSpPr/>
          <p:nvPr/>
        </p:nvSpPr>
        <p:spPr>
          <a:xfrm>
            <a:off x="4508559" y="3538395"/>
            <a:ext cx="68211" cy="8265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8" name="object 246"/>
          <p:cNvSpPr/>
          <p:nvPr/>
        </p:nvSpPr>
        <p:spPr>
          <a:xfrm>
            <a:off x="4333705" y="3684559"/>
            <a:ext cx="340842" cy="33721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9" name="object 247"/>
          <p:cNvSpPr/>
          <p:nvPr/>
        </p:nvSpPr>
        <p:spPr>
          <a:xfrm>
            <a:off x="4493967" y="3701057"/>
            <a:ext cx="21983" cy="15481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0" name="object 248"/>
          <p:cNvSpPr/>
          <p:nvPr/>
        </p:nvSpPr>
        <p:spPr>
          <a:xfrm>
            <a:off x="4493967" y="3701057"/>
            <a:ext cx="21983" cy="15481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1" name="object 249"/>
          <p:cNvSpPr/>
          <p:nvPr/>
        </p:nvSpPr>
        <p:spPr>
          <a:xfrm>
            <a:off x="4493967" y="3701057"/>
            <a:ext cx="21983" cy="15481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2" name="object 250"/>
          <p:cNvSpPr/>
          <p:nvPr/>
        </p:nvSpPr>
        <p:spPr>
          <a:xfrm>
            <a:off x="4502285" y="3851057"/>
            <a:ext cx="139852" cy="8928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3" name="object 251"/>
          <p:cNvSpPr/>
          <p:nvPr/>
        </p:nvSpPr>
        <p:spPr>
          <a:xfrm>
            <a:off x="4575716" y="3891557"/>
            <a:ext cx="66421" cy="4723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4" name="object 252"/>
          <p:cNvSpPr/>
          <p:nvPr/>
        </p:nvSpPr>
        <p:spPr>
          <a:xfrm>
            <a:off x="4367855" y="3851171"/>
            <a:ext cx="139953" cy="89115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5" name="object 253"/>
          <p:cNvSpPr/>
          <p:nvPr/>
        </p:nvSpPr>
        <p:spPr>
          <a:xfrm>
            <a:off x="4367855" y="3891582"/>
            <a:ext cx="66497" cy="4714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6" name="object 254"/>
          <p:cNvSpPr/>
          <p:nvPr/>
        </p:nvSpPr>
        <p:spPr>
          <a:xfrm>
            <a:off x="4417893" y="3768748"/>
            <a:ext cx="174243" cy="17424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7" name="object 255"/>
          <p:cNvSpPr/>
          <p:nvPr/>
        </p:nvSpPr>
        <p:spPr>
          <a:xfrm>
            <a:off x="4505016" y="3874818"/>
            <a:ext cx="34226" cy="2566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8" name="object 256"/>
          <p:cNvSpPr/>
          <p:nvPr/>
        </p:nvSpPr>
        <p:spPr>
          <a:xfrm>
            <a:off x="4470688" y="3874945"/>
            <a:ext cx="34328" cy="2553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9" name="object 257"/>
          <p:cNvSpPr/>
          <p:nvPr/>
        </p:nvSpPr>
        <p:spPr>
          <a:xfrm>
            <a:off x="4461145" y="3812727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43878" y="0"/>
                </a:moveTo>
                <a:lnTo>
                  <a:pt x="40106" y="0"/>
                </a:lnTo>
                <a:lnTo>
                  <a:pt x="36309" y="482"/>
                </a:lnTo>
                <a:lnTo>
                  <a:pt x="5880" y="21958"/>
                </a:lnTo>
                <a:lnTo>
                  <a:pt x="4000" y="25196"/>
                </a:lnTo>
                <a:lnTo>
                  <a:pt x="2514" y="28740"/>
                </a:lnTo>
                <a:lnTo>
                  <a:pt x="482" y="36334"/>
                </a:lnTo>
                <a:lnTo>
                  <a:pt x="0" y="40131"/>
                </a:lnTo>
                <a:lnTo>
                  <a:pt x="0" y="47650"/>
                </a:lnTo>
                <a:lnTo>
                  <a:pt x="469" y="51460"/>
                </a:lnTo>
                <a:lnTo>
                  <a:pt x="2514" y="59029"/>
                </a:lnTo>
                <a:lnTo>
                  <a:pt x="4000" y="62572"/>
                </a:lnTo>
                <a:lnTo>
                  <a:pt x="5880" y="65836"/>
                </a:lnTo>
                <a:lnTo>
                  <a:pt x="18364" y="58623"/>
                </a:lnTo>
                <a:lnTo>
                  <a:pt x="17094" y="56451"/>
                </a:lnTo>
                <a:lnTo>
                  <a:pt x="16090" y="54089"/>
                </a:lnTo>
                <a:lnTo>
                  <a:pt x="14732" y="48958"/>
                </a:lnTo>
                <a:lnTo>
                  <a:pt x="14401" y="46393"/>
                </a:lnTo>
                <a:lnTo>
                  <a:pt x="14401" y="41376"/>
                </a:lnTo>
                <a:lnTo>
                  <a:pt x="41351" y="14414"/>
                </a:lnTo>
                <a:lnTo>
                  <a:pt x="43878" y="14414"/>
                </a:lnTo>
                <a:lnTo>
                  <a:pt x="438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0" name="object 258"/>
          <p:cNvSpPr/>
          <p:nvPr/>
        </p:nvSpPr>
        <p:spPr>
          <a:xfrm>
            <a:off x="4479496" y="3868805"/>
            <a:ext cx="4445" cy="6350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4432" y="0"/>
                </a:moveTo>
                <a:lnTo>
                  <a:pt x="0" y="2539"/>
                </a:lnTo>
                <a:lnTo>
                  <a:pt x="749" y="3822"/>
                </a:lnTo>
                <a:lnTo>
                  <a:pt x="1816" y="4965"/>
                </a:lnTo>
                <a:lnTo>
                  <a:pt x="2781" y="6146"/>
                </a:lnTo>
                <a:lnTo>
                  <a:pt x="44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1" name="object 259"/>
          <p:cNvSpPr/>
          <p:nvPr/>
        </p:nvSpPr>
        <p:spPr>
          <a:xfrm>
            <a:off x="4462543" y="3878579"/>
            <a:ext cx="8255" cy="5080"/>
          </a:xfrm>
          <a:custGeom>
            <a:avLst/>
            <a:gdLst/>
            <a:ahLst/>
            <a:cxnLst/>
            <a:rect l="l" t="t" r="r" b="b"/>
            <a:pathLst>
              <a:path w="8254" h="5079">
                <a:moveTo>
                  <a:pt x="4483" y="0"/>
                </a:moveTo>
                <a:lnTo>
                  <a:pt x="0" y="2565"/>
                </a:lnTo>
                <a:lnTo>
                  <a:pt x="8140" y="4737"/>
                </a:lnTo>
                <a:lnTo>
                  <a:pt x="6896" y="3149"/>
                </a:lnTo>
                <a:lnTo>
                  <a:pt x="5473" y="1689"/>
                </a:lnTo>
                <a:lnTo>
                  <a:pt x="44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2" name="object 260"/>
          <p:cNvSpPr/>
          <p:nvPr/>
        </p:nvSpPr>
        <p:spPr>
          <a:xfrm>
            <a:off x="4467025" y="3871345"/>
            <a:ext cx="15875" cy="14604"/>
          </a:xfrm>
          <a:custGeom>
            <a:avLst/>
            <a:gdLst/>
            <a:ahLst/>
            <a:cxnLst/>
            <a:rect l="l" t="t" r="r" b="b"/>
            <a:pathLst>
              <a:path w="15875" h="14604">
                <a:moveTo>
                  <a:pt x="12471" y="0"/>
                </a:moveTo>
                <a:lnTo>
                  <a:pt x="0" y="7213"/>
                </a:lnTo>
                <a:lnTo>
                  <a:pt x="990" y="8928"/>
                </a:lnTo>
                <a:lnTo>
                  <a:pt x="2425" y="10388"/>
                </a:lnTo>
                <a:lnTo>
                  <a:pt x="3657" y="11988"/>
                </a:lnTo>
                <a:lnTo>
                  <a:pt x="12382" y="14300"/>
                </a:lnTo>
                <a:lnTo>
                  <a:pt x="15252" y="3606"/>
                </a:lnTo>
                <a:lnTo>
                  <a:pt x="14287" y="2425"/>
                </a:lnTo>
                <a:lnTo>
                  <a:pt x="13220" y="1282"/>
                </a:lnTo>
                <a:lnTo>
                  <a:pt x="124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3" name="object 261"/>
          <p:cNvSpPr/>
          <p:nvPr/>
        </p:nvSpPr>
        <p:spPr>
          <a:xfrm>
            <a:off x="4526263" y="3868862"/>
            <a:ext cx="4445" cy="6350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0" y="0"/>
                </a:moveTo>
                <a:lnTo>
                  <a:pt x="1600" y="5969"/>
                </a:lnTo>
                <a:lnTo>
                  <a:pt x="2527" y="4813"/>
                </a:lnTo>
                <a:lnTo>
                  <a:pt x="3568" y="3721"/>
                </a:lnTo>
                <a:lnTo>
                  <a:pt x="4292" y="24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4" name="object 262"/>
          <p:cNvSpPr/>
          <p:nvPr/>
        </p:nvSpPr>
        <p:spPr>
          <a:xfrm>
            <a:off x="4539246" y="3878552"/>
            <a:ext cx="8890" cy="5080"/>
          </a:xfrm>
          <a:custGeom>
            <a:avLst/>
            <a:gdLst/>
            <a:ahLst/>
            <a:cxnLst/>
            <a:rect l="l" t="t" r="r" b="b"/>
            <a:pathLst>
              <a:path w="8889" h="5079">
                <a:moveTo>
                  <a:pt x="3784" y="0"/>
                </a:moveTo>
                <a:lnTo>
                  <a:pt x="2768" y="1765"/>
                </a:lnTo>
                <a:lnTo>
                  <a:pt x="1270" y="3289"/>
                </a:lnTo>
                <a:lnTo>
                  <a:pt x="0" y="4927"/>
                </a:lnTo>
                <a:lnTo>
                  <a:pt x="8407" y="2679"/>
                </a:lnTo>
                <a:lnTo>
                  <a:pt x="37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5" name="object 263"/>
          <p:cNvSpPr/>
          <p:nvPr/>
        </p:nvSpPr>
        <p:spPr>
          <a:xfrm>
            <a:off x="4505017" y="3812714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71" y="0"/>
                </a:moveTo>
                <a:lnTo>
                  <a:pt x="0" y="0"/>
                </a:lnTo>
                <a:lnTo>
                  <a:pt x="0" y="14427"/>
                </a:lnTo>
                <a:lnTo>
                  <a:pt x="2514" y="14427"/>
                </a:lnTo>
                <a:lnTo>
                  <a:pt x="5067" y="14744"/>
                </a:lnTo>
                <a:lnTo>
                  <a:pt x="29489" y="41363"/>
                </a:lnTo>
                <a:lnTo>
                  <a:pt x="29489" y="46418"/>
                </a:lnTo>
                <a:lnTo>
                  <a:pt x="29171" y="48958"/>
                </a:lnTo>
                <a:lnTo>
                  <a:pt x="27787" y="54076"/>
                </a:lnTo>
                <a:lnTo>
                  <a:pt x="26784" y="56426"/>
                </a:lnTo>
                <a:lnTo>
                  <a:pt x="25539" y="58610"/>
                </a:lnTo>
                <a:lnTo>
                  <a:pt x="38011" y="65836"/>
                </a:lnTo>
                <a:lnTo>
                  <a:pt x="43891" y="47637"/>
                </a:lnTo>
                <a:lnTo>
                  <a:pt x="43891" y="40144"/>
                </a:lnTo>
                <a:lnTo>
                  <a:pt x="18694" y="4025"/>
                </a:lnTo>
                <a:lnTo>
                  <a:pt x="7569" y="495"/>
                </a:lnTo>
                <a:lnTo>
                  <a:pt x="37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6" name="object 264"/>
          <p:cNvSpPr/>
          <p:nvPr/>
        </p:nvSpPr>
        <p:spPr>
          <a:xfrm>
            <a:off x="4527871" y="3871330"/>
            <a:ext cx="15240" cy="14604"/>
          </a:xfrm>
          <a:custGeom>
            <a:avLst/>
            <a:gdLst/>
            <a:ahLst/>
            <a:cxnLst/>
            <a:rect l="l" t="t" r="r" b="b"/>
            <a:pathLst>
              <a:path w="15239" h="14604">
                <a:moveTo>
                  <a:pt x="2679" y="0"/>
                </a:moveTo>
                <a:lnTo>
                  <a:pt x="1955" y="1257"/>
                </a:lnTo>
                <a:lnTo>
                  <a:pt x="927" y="2349"/>
                </a:lnTo>
                <a:lnTo>
                  <a:pt x="0" y="3492"/>
                </a:lnTo>
                <a:lnTo>
                  <a:pt x="2908" y="14414"/>
                </a:lnTo>
                <a:lnTo>
                  <a:pt x="11366" y="12141"/>
                </a:lnTo>
                <a:lnTo>
                  <a:pt x="12661" y="10515"/>
                </a:lnTo>
                <a:lnTo>
                  <a:pt x="14147" y="8991"/>
                </a:lnTo>
                <a:lnTo>
                  <a:pt x="15163" y="7226"/>
                </a:lnTo>
                <a:lnTo>
                  <a:pt x="26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7" name="object 367"/>
          <p:cNvSpPr txBox="1"/>
          <p:nvPr/>
        </p:nvSpPr>
        <p:spPr>
          <a:xfrm>
            <a:off x="4410612" y="3245193"/>
            <a:ext cx="176972" cy="32321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b="1" dirty="0" smtClean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lang="ru-RU" sz="1150" b="1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1150" b="1" dirty="0" smtClean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1150" dirty="0">
              <a:latin typeface="Arial"/>
              <a:cs typeface="Arial"/>
            </a:endParaRPr>
          </a:p>
        </p:txBody>
      </p:sp>
      <p:sp>
        <p:nvSpPr>
          <p:cNvPr id="494" name="object 180"/>
          <p:cNvSpPr txBox="1"/>
          <p:nvPr/>
        </p:nvSpPr>
        <p:spPr>
          <a:xfrm>
            <a:off x="1607201" y="469565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495" name="object 191"/>
          <p:cNvSpPr/>
          <p:nvPr/>
        </p:nvSpPr>
        <p:spPr>
          <a:xfrm>
            <a:off x="3726666" y="2129802"/>
            <a:ext cx="1016635" cy="124460"/>
          </a:xfrm>
          <a:custGeom>
            <a:avLst/>
            <a:gdLst/>
            <a:ahLst/>
            <a:cxnLst/>
            <a:rect l="l" t="t" r="r" b="b"/>
            <a:pathLst>
              <a:path w="1016635" h="124460">
                <a:moveTo>
                  <a:pt x="1016114" y="0"/>
                </a:moveTo>
                <a:lnTo>
                  <a:pt x="0" y="124117"/>
                </a:lnTo>
              </a:path>
            </a:pathLst>
          </a:custGeom>
          <a:ln w="52044">
            <a:solidFill>
              <a:srgbClr val="E7392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6" name="object 362"/>
          <p:cNvSpPr txBox="1"/>
          <p:nvPr/>
        </p:nvSpPr>
        <p:spPr>
          <a:xfrm>
            <a:off x="4312656" y="4164716"/>
            <a:ext cx="482727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700" spc="30" dirty="0" smtClean="0">
                <a:solidFill>
                  <a:srgbClr val="4B4A4A"/>
                </a:solidFill>
                <a:latin typeface="Arial Unicode MS"/>
                <a:cs typeface="Arial Unicode MS"/>
              </a:rPr>
              <a:t>2019</a:t>
            </a:r>
            <a:endParaRPr sz="700" dirty="0">
              <a:latin typeface="Arial Unicode MS"/>
              <a:cs typeface="Arial Unicode MS"/>
            </a:endParaRPr>
          </a:p>
        </p:txBody>
      </p:sp>
      <p:sp>
        <p:nvSpPr>
          <p:cNvPr id="497" name="object 368"/>
          <p:cNvSpPr txBox="1"/>
          <p:nvPr/>
        </p:nvSpPr>
        <p:spPr>
          <a:xfrm>
            <a:off x="4217793" y="2421664"/>
            <a:ext cx="562610" cy="1769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b="1" spc="10" dirty="0" smtClean="0">
                <a:solidFill>
                  <a:srgbClr val="004982"/>
                </a:solidFill>
                <a:latin typeface="Arial"/>
                <a:cs typeface="Arial"/>
              </a:rPr>
              <a:t>2</a:t>
            </a:r>
            <a:r>
              <a:rPr lang="ru-RU" sz="1150" b="1" spc="10" dirty="0" smtClean="0">
                <a:solidFill>
                  <a:srgbClr val="004982"/>
                </a:solidFill>
                <a:latin typeface="Arial"/>
                <a:cs typeface="Arial"/>
              </a:rPr>
              <a:t>25 679</a:t>
            </a:r>
            <a:endParaRPr sz="1150" dirty="0">
              <a:latin typeface="Arial"/>
              <a:cs typeface="Arial"/>
            </a:endParaRPr>
          </a:p>
        </p:txBody>
      </p:sp>
      <p:sp>
        <p:nvSpPr>
          <p:cNvPr id="498" name="object 193"/>
          <p:cNvSpPr/>
          <p:nvPr/>
        </p:nvSpPr>
        <p:spPr>
          <a:xfrm>
            <a:off x="4669508" y="2083718"/>
            <a:ext cx="90805" cy="93980"/>
          </a:xfrm>
          <a:custGeom>
            <a:avLst/>
            <a:gdLst/>
            <a:ahLst/>
            <a:cxnLst/>
            <a:rect l="l" t="t" r="r" b="b"/>
            <a:pathLst>
              <a:path w="90805" h="93980">
                <a:moveTo>
                  <a:pt x="0" y="0"/>
                </a:moveTo>
                <a:lnTo>
                  <a:pt x="90525" y="0"/>
                </a:lnTo>
                <a:lnTo>
                  <a:pt x="90525" y="93675"/>
                </a:lnTo>
                <a:lnTo>
                  <a:pt x="0" y="93675"/>
                </a:lnTo>
                <a:lnTo>
                  <a:pt x="0" y="0"/>
                </a:lnTo>
                <a:close/>
              </a:path>
            </a:pathLst>
          </a:custGeom>
          <a:solidFill>
            <a:srgbClr val="E7392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9" name="object 370"/>
          <p:cNvSpPr txBox="1"/>
          <p:nvPr/>
        </p:nvSpPr>
        <p:spPr>
          <a:xfrm>
            <a:off x="4350929" y="1871622"/>
            <a:ext cx="639445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b="1" spc="20" dirty="0" smtClean="0">
                <a:solidFill>
                  <a:srgbClr val="E73927"/>
                </a:solidFill>
                <a:latin typeface="Arial"/>
                <a:cs typeface="Arial"/>
              </a:rPr>
              <a:t>2</a:t>
            </a:r>
            <a:r>
              <a:rPr lang="ru-RU" sz="1300" b="1" spc="20" dirty="0" smtClean="0">
                <a:solidFill>
                  <a:srgbClr val="E73927"/>
                </a:solidFill>
                <a:latin typeface="Arial"/>
                <a:cs typeface="Arial"/>
              </a:rPr>
              <a:t>99 899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676" name="object 269"/>
          <p:cNvSpPr/>
          <p:nvPr/>
        </p:nvSpPr>
        <p:spPr>
          <a:xfrm>
            <a:off x="5340200" y="3783983"/>
            <a:ext cx="3049587" cy="0"/>
          </a:xfrm>
          <a:custGeom>
            <a:avLst/>
            <a:gdLst/>
            <a:ahLst/>
            <a:cxnLst/>
            <a:rect l="l" t="t" r="r" b="b"/>
            <a:pathLst>
              <a:path w="3049270">
                <a:moveTo>
                  <a:pt x="0" y="0"/>
                </a:moveTo>
                <a:lnTo>
                  <a:pt x="3049027" y="0"/>
                </a:lnTo>
              </a:path>
            </a:pathLst>
          </a:custGeom>
          <a:ln w="12381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77" name="object 270"/>
          <p:cNvSpPr/>
          <p:nvPr/>
        </p:nvSpPr>
        <p:spPr>
          <a:xfrm flipV="1">
            <a:off x="5340200" y="3389014"/>
            <a:ext cx="4268787" cy="45719"/>
          </a:xfrm>
          <a:custGeom>
            <a:avLst/>
            <a:gdLst/>
            <a:ahLst/>
            <a:cxnLst/>
            <a:rect l="l" t="t" r="r" b="b"/>
            <a:pathLst>
              <a:path w="3048634">
                <a:moveTo>
                  <a:pt x="0" y="0"/>
                </a:moveTo>
                <a:lnTo>
                  <a:pt x="3048330" y="0"/>
                </a:lnTo>
              </a:path>
            </a:pathLst>
          </a:custGeom>
          <a:ln w="10414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78" name="object 271"/>
          <p:cNvSpPr/>
          <p:nvPr/>
        </p:nvSpPr>
        <p:spPr>
          <a:xfrm>
            <a:off x="5340200" y="3085482"/>
            <a:ext cx="4268787" cy="45719"/>
          </a:xfrm>
          <a:custGeom>
            <a:avLst/>
            <a:gdLst/>
            <a:ahLst/>
            <a:cxnLst/>
            <a:rect l="l" t="t" r="r" b="b"/>
            <a:pathLst>
              <a:path w="3048634">
                <a:moveTo>
                  <a:pt x="0" y="0"/>
                </a:moveTo>
                <a:lnTo>
                  <a:pt x="3048330" y="0"/>
                </a:lnTo>
              </a:path>
            </a:pathLst>
          </a:custGeom>
          <a:ln w="10414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79" name="object 272"/>
          <p:cNvSpPr/>
          <p:nvPr/>
        </p:nvSpPr>
        <p:spPr>
          <a:xfrm>
            <a:off x="5340200" y="2737819"/>
            <a:ext cx="4078287" cy="45719"/>
          </a:xfrm>
          <a:custGeom>
            <a:avLst/>
            <a:gdLst/>
            <a:ahLst/>
            <a:cxnLst/>
            <a:rect l="l" t="t" r="r" b="b"/>
            <a:pathLst>
              <a:path w="3048634">
                <a:moveTo>
                  <a:pt x="0" y="0"/>
                </a:moveTo>
                <a:lnTo>
                  <a:pt x="3048330" y="0"/>
                </a:lnTo>
              </a:path>
            </a:pathLst>
          </a:custGeom>
          <a:ln w="10414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80" name="object 273"/>
          <p:cNvSpPr/>
          <p:nvPr/>
        </p:nvSpPr>
        <p:spPr>
          <a:xfrm>
            <a:off x="7946875" y="2388570"/>
            <a:ext cx="442912" cy="0"/>
          </a:xfrm>
          <a:custGeom>
            <a:avLst/>
            <a:gdLst/>
            <a:ahLst/>
            <a:cxnLst/>
            <a:rect l="l" t="t" r="r" b="b"/>
            <a:pathLst>
              <a:path w="443229">
                <a:moveTo>
                  <a:pt x="0" y="0"/>
                </a:moveTo>
                <a:lnTo>
                  <a:pt x="442973" y="0"/>
                </a:lnTo>
              </a:path>
            </a:pathLst>
          </a:custGeom>
          <a:ln w="10414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81" name="object 274"/>
          <p:cNvSpPr/>
          <p:nvPr/>
        </p:nvSpPr>
        <p:spPr>
          <a:xfrm>
            <a:off x="5340200" y="2388570"/>
            <a:ext cx="2503487" cy="0"/>
          </a:xfrm>
          <a:custGeom>
            <a:avLst/>
            <a:gdLst/>
            <a:ahLst/>
            <a:cxnLst/>
            <a:rect l="l" t="t" r="r" b="b"/>
            <a:pathLst>
              <a:path w="2503170">
                <a:moveTo>
                  <a:pt x="0" y="0"/>
                </a:moveTo>
                <a:lnTo>
                  <a:pt x="2502931" y="0"/>
                </a:lnTo>
              </a:path>
            </a:pathLst>
          </a:custGeom>
          <a:ln w="10414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82" name="object 275"/>
          <p:cNvSpPr/>
          <p:nvPr/>
        </p:nvSpPr>
        <p:spPr>
          <a:xfrm>
            <a:off x="5340200" y="2040908"/>
            <a:ext cx="3049587" cy="0"/>
          </a:xfrm>
          <a:custGeom>
            <a:avLst/>
            <a:gdLst/>
            <a:ahLst/>
            <a:cxnLst/>
            <a:rect l="l" t="t" r="r" b="b"/>
            <a:pathLst>
              <a:path w="3048634">
                <a:moveTo>
                  <a:pt x="0" y="0"/>
                </a:moveTo>
                <a:lnTo>
                  <a:pt x="3048330" y="0"/>
                </a:lnTo>
              </a:path>
            </a:pathLst>
          </a:custGeom>
          <a:ln w="10414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83" name="object 276"/>
          <p:cNvSpPr/>
          <p:nvPr/>
        </p:nvSpPr>
        <p:spPr>
          <a:xfrm>
            <a:off x="5706912" y="2723533"/>
            <a:ext cx="284163" cy="1058862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84" name="object 277"/>
          <p:cNvSpPr/>
          <p:nvPr/>
        </p:nvSpPr>
        <p:spPr>
          <a:xfrm>
            <a:off x="6722912" y="2518745"/>
            <a:ext cx="284163" cy="1263650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85" name="object 278"/>
          <p:cNvSpPr/>
          <p:nvPr/>
        </p:nvSpPr>
        <p:spPr>
          <a:xfrm>
            <a:off x="7738912" y="2375870"/>
            <a:ext cx="284163" cy="1406525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86" name="object 279"/>
          <p:cNvSpPr/>
          <p:nvPr/>
        </p:nvSpPr>
        <p:spPr>
          <a:xfrm>
            <a:off x="5849787" y="2518745"/>
            <a:ext cx="1016000" cy="133350"/>
          </a:xfrm>
          <a:custGeom>
            <a:avLst/>
            <a:gdLst/>
            <a:ahLst/>
            <a:cxnLst/>
            <a:rect l="l" t="t" r="r" b="b"/>
            <a:pathLst>
              <a:path w="1016634" h="134619">
                <a:moveTo>
                  <a:pt x="1016114" y="0"/>
                </a:moveTo>
                <a:lnTo>
                  <a:pt x="0" y="134150"/>
                </a:lnTo>
              </a:path>
            </a:pathLst>
          </a:custGeom>
          <a:ln w="52044">
            <a:solidFill>
              <a:srgbClr val="E73927"/>
            </a:solidFill>
          </a:ln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87" name="object 280"/>
          <p:cNvSpPr/>
          <p:nvPr/>
        </p:nvSpPr>
        <p:spPr>
          <a:xfrm>
            <a:off x="6865787" y="2374283"/>
            <a:ext cx="1016000" cy="144462"/>
          </a:xfrm>
          <a:custGeom>
            <a:avLst/>
            <a:gdLst/>
            <a:ahLst/>
            <a:cxnLst/>
            <a:rect l="l" t="t" r="r" b="b"/>
            <a:pathLst>
              <a:path w="1016634" h="144144">
                <a:moveTo>
                  <a:pt x="1016114" y="0"/>
                </a:moveTo>
                <a:lnTo>
                  <a:pt x="0" y="143560"/>
                </a:lnTo>
              </a:path>
            </a:pathLst>
          </a:custGeom>
          <a:ln w="52044">
            <a:solidFill>
              <a:srgbClr val="E73927"/>
            </a:solidFill>
          </a:ln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88" name="object 281"/>
          <p:cNvSpPr/>
          <p:nvPr/>
        </p:nvSpPr>
        <p:spPr>
          <a:xfrm>
            <a:off x="5795812" y="2598120"/>
            <a:ext cx="101600" cy="98425"/>
          </a:xfrm>
          <a:custGeom>
            <a:avLst/>
            <a:gdLst/>
            <a:ahLst/>
            <a:cxnLst/>
            <a:rect l="l" t="t" r="r" b="b"/>
            <a:pathLst>
              <a:path w="102235" h="97155">
                <a:moveTo>
                  <a:pt x="0" y="0"/>
                </a:moveTo>
                <a:lnTo>
                  <a:pt x="101765" y="0"/>
                </a:lnTo>
                <a:lnTo>
                  <a:pt x="101765" y="96799"/>
                </a:lnTo>
                <a:lnTo>
                  <a:pt x="0" y="96799"/>
                </a:lnTo>
                <a:lnTo>
                  <a:pt x="0" y="0"/>
                </a:lnTo>
                <a:close/>
              </a:path>
            </a:pathLst>
          </a:custGeom>
          <a:solidFill>
            <a:srgbClr val="E73927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89" name="object 282"/>
          <p:cNvSpPr/>
          <p:nvPr/>
        </p:nvSpPr>
        <p:spPr>
          <a:xfrm>
            <a:off x="6819750" y="2466358"/>
            <a:ext cx="93662" cy="95250"/>
          </a:xfrm>
          <a:custGeom>
            <a:avLst/>
            <a:gdLst/>
            <a:ahLst/>
            <a:cxnLst/>
            <a:rect l="l" t="t" r="r" b="b"/>
            <a:pathLst>
              <a:path w="93979" h="93980">
                <a:moveTo>
                  <a:pt x="0" y="0"/>
                </a:moveTo>
                <a:lnTo>
                  <a:pt x="93522" y="0"/>
                </a:lnTo>
                <a:lnTo>
                  <a:pt x="93522" y="93675"/>
                </a:lnTo>
                <a:lnTo>
                  <a:pt x="0" y="93675"/>
                </a:lnTo>
                <a:lnTo>
                  <a:pt x="0" y="0"/>
                </a:lnTo>
                <a:close/>
              </a:path>
            </a:pathLst>
          </a:custGeom>
          <a:solidFill>
            <a:srgbClr val="E73927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90" name="object 283"/>
          <p:cNvSpPr/>
          <p:nvPr/>
        </p:nvSpPr>
        <p:spPr>
          <a:xfrm>
            <a:off x="7843687" y="2328245"/>
            <a:ext cx="103188" cy="93663"/>
          </a:xfrm>
          <a:custGeom>
            <a:avLst/>
            <a:gdLst/>
            <a:ahLst/>
            <a:cxnLst/>
            <a:rect l="l" t="t" r="r" b="b"/>
            <a:pathLst>
              <a:path w="102870" h="93980">
                <a:moveTo>
                  <a:pt x="0" y="0"/>
                </a:moveTo>
                <a:lnTo>
                  <a:pt x="102425" y="0"/>
                </a:lnTo>
                <a:lnTo>
                  <a:pt x="102425" y="93675"/>
                </a:lnTo>
                <a:lnTo>
                  <a:pt x="0" y="93675"/>
                </a:lnTo>
                <a:lnTo>
                  <a:pt x="0" y="0"/>
                </a:lnTo>
                <a:close/>
              </a:path>
            </a:pathLst>
          </a:custGeom>
          <a:solidFill>
            <a:srgbClr val="E73927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91" name="object 284"/>
          <p:cNvSpPr/>
          <p:nvPr/>
        </p:nvSpPr>
        <p:spPr>
          <a:xfrm>
            <a:off x="5548162" y="3779220"/>
            <a:ext cx="3438525" cy="203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92" name="object 285"/>
          <p:cNvSpPr/>
          <p:nvPr/>
        </p:nvSpPr>
        <p:spPr>
          <a:xfrm>
            <a:off x="5625950" y="3691908"/>
            <a:ext cx="441325" cy="300037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93" name="object 286"/>
          <p:cNvSpPr/>
          <p:nvPr/>
        </p:nvSpPr>
        <p:spPr>
          <a:xfrm>
            <a:off x="5708500" y="3688733"/>
            <a:ext cx="276225" cy="16351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94" name="object 287"/>
          <p:cNvSpPr/>
          <p:nvPr/>
        </p:nvSpPr>
        <p:spPr>
          <a:xfrm>
            <a:off x="5791050" y="3452195"/>
            <a:ext cx="109537" cy="74613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95" name="object 288"/>
          <p:cNvSpPr/>
          <p:nvPr/>
        </p:nvSpPr>
        <p:spPr>
          <a:xfrm>
            <a:off x="5833912" y="3444258"/>
            <a:ext cx="68263" cy="82550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96" name="object 289"/>
          <p:cNvSpPr/>
          <p:nvPr/>
        </p:nvSpPr>
        <p:spPr>
          <a:xfrm>
            <a:off x="5659287" y="3590308"/>
            <a:ext cx="341313" cy="336550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97" name="object 290"/>
          <p:cNvSpPr/>
          <p:nvPr/>
        </p:nvSpPr>
        <p:spPr>
          <a:xfrm>
            <a:off x="5819625" y="3606183"/>
            <a:ext cx="22225" cy="1555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98" name="object 291"/>
          <p:cNvSpPr/>
          <p:nvPr/>
        </p:nvSpPr>
        <p:spPr>
          <a:xfrm>
            <a:off x="5972025" y="3758583"/>
            <a:ext cx="22225" cy="1555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99" name="object 292"/>
          <p:cNvSpPr/>
          <p:nvPr/>
        </p:nvSpPr>
        <p:spPr>
          <a:xfrm>
            <a:off x="6124425" y="3910983"/>
            <a:ext cx="22225" cy="15557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00" name="object 293"/>
          <p:cNvSpPr/>
          <p:nvPr/>
        </p:nvSpPr>
        <p:spPr>
          <a:xfrm>
            <a:off x="5827562" y="3756995"/>
            <a:ext cx="139700" cy="88900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01" name="object 294"/>
          <p:cNvSpPr/>
          <p:nvPr/>
        </p:nvSpPr>
        <p:spPr>
          <a:xfrm>
            <a:off x="5900587" y="3796683"/>
            <a:ext cx="66675" cy="47625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02" name="object 295"/>
          <p:cNvSpPr/>
          <p:nvPr/>
        </p:nvSpPr>
        <p:spPr>
          <a:xfrm>
            <a:off x="5692625" y="3756995"/>
            <a:ext cx="141287" cy="88900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03" name="object 296"/>
          <p:cNvSpPr/>
          <p:nvPr/>
        </p:nvSpPr>
        <p:spPr>
          <a:xfrm>
            <a:off x="5692625" y="3796683"/>
            <a:ext cx="66675" cy="47625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04" name="object 297"/>
          <p:cNvSpPr/>
          <p:nvPr/>
        </p:nvSpPr>
        <p:spPr>
          <a:xfrm>
            <a:off x="5743425" y="3674445"/>
            <a:ext cx="174625" cy="174625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05" name="object 298"/>
          <p:cNvSpPr/>
          <p:nvPr/>
        </p:nvSpPr>
        <p:spPr>
          <a:xfrm>
            <a:off x="5830737" y="3780808"/>
            <a:ext cx="33338" cy="254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06" name="object 299"/>
          <p:cNvSpPr/>
          <p:nvPr/>
        </p:nvSpPr>
        <p:spPr>
          <a:xfrm>
            <a:off x="5795812" y="3780808"/>
            <a:ext cx="34925" cy="254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07" name="object 300"/>
          <p:cNvSpPr/>
          <p:nvPr/>
        </p:nvSpPr>
        <p:spPr>
          <a:xfrm>
            <a:off x="5786287" y="3718895"/>
            <a:ext cx="44450" cy="65088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43878" y="0"/>
                </a:moveTo>
                <a:lnTo>
                  <a:pt x="40106" y="0"/>
                </a:lnTo>
                <a:lnTo>
                  <a:pt x="36309" y="482"/>
                </a:lnTo>
                <a:lnTo>
                  <a:pt x="3987" y="25196"/>
                </a:lnTo>
                <a:lnTo>
                  <a:pt x="0" y="40131"/>
                </a:lnTo>
                <a:lnTo>
                  <a:pt x="0" y="47650"/>
                </a:lnTo>
                <a:lnTo>
                  <a:pt x="469" y="51460"/>
                </a:lnTo>
                <a:lnTo>
                  <a:pt x="2514" y="59029"/>
                </a:lnTo>
                <a:lnTo>
                  <a:pt x="3987" y="62572"/>
                </a:lnTo>
                <a:lnTo>
                  <a:pt x="5867" y="65836"/>
                </a:lnTo>
                <a:lnTo>
                  <a:pt x="18351" y="58623"/>
                </a:lnTo>
                <a:lnTo>
                  <a:pt x="17081" y="56451"/>
                </a:lnTo>
                <a:lnTo>
                  <a:pt x="16103" y="54089"/>
                </a:lnTo>
                <a:lnTo>
                  <a:pt x="14731" y="48958"/>
                </a:lnTo>
                <a:lnTo>
                  <a:pt x="14401" y="46393"/>
                </a:lnTo>
                <a:lnTo>
                  <a:pt x="14401" y="41376"/>
                </a:lnTo>
                <a:lnTo>
                  <a:pt x="41338" y="14414"/>
                </a:lnTo>
                <a:lnTo>
                  <a:pt x="43878" y="14414"/>
                </a:lnTo>
                <a:lnTo>
                  <a:pt x="438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08" name="object 301"/>
          <p:cNvSpPr/>
          <p:nvPr/>
        </p:nvSpPr>
        <p:spPr>
          <a:xfrm>
            <a:off x="5805337" y="3774458"/>
            <a:ext cx="3175" cy="6350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4419" y="0"/>
                </a:moveTo>
                <a:lnTo>
                  <a:pt x="0" y="2539"/>
                </a:lnTo>
                <a:lnTo>
                  <a:pt x="749" y="3822"/>
                </a:lnTo>
                <a:lnTo>
                  <a:pt x="1816" y="4965"/>
                </a:lnTo>
                <a:lnTo>
                  <a:pt x="2781" y="6146"/>
                </a:lnTo>
                <a:lnTo>
                  <a:pt x="44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09" name="object 302"/>
          <p:cNvSpPr/>
          <p:nvPr/>
        </p:nvSpPr>
        <p:spPr>
          <a:xfrm>
            <a:off x="5787875" y="3783983"/>
            <a:ext cx="7937" cy="4762"/>
          </a:xfrm>
          <a:custGeom>
            <a:avLst/>
            <a:gdLst/>
            <a:ahLst/>
            <a:cxnLst/>
            <a:rect l="l" t="t" r="r" b="b"/>
            <a:pathLst>
              <a:path w="8254" h="5079">
                <a:moveTo>
                  <a:pt x="4483" y="0"/>
                </a:moveTo>
                <a:lnTo>
                  <a:pt x="0" y="2565"/>
                </a:lnTo>
                <a:lnTo>
                  <a:pt x="8140" y="4737"/>
                </a:lnTo>
                <a:lnTo>
                  <a:pt x="6908" y="3149"/>
                </a:lnTo>
                <a:lnTo>
                  <a:pt x="5473" y="1689"/>
                </a:lnTo>
                <a:lnTo>
                  <a:pt x="44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10" name="object 303"/>
          <p:cNvSpPr/>
          <p:nvPr/>
        </p:nvSpPr>
        <p:spPr>
          <a:xfrm>
            <a:off x="5792637" y="3776045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4604">
                <a:moveTo>
                  <a:pt x="12471" y="0"/>
                </a:moveTo>
                <a:lnTo>
                  <a:pt x="0" y="7213"/>
                </a:lnTo>
                <a:lnTo>
                  <a:pt x="990" y="8928"/>
                </a:lnTo>
                <a:lnTo>
                  <a:pt x="2425" y="10388"/>
                </a:lnTo>
                <a:lnTo>
                  <a:pt x="3657" y="11988"/>
                </a:lnTo>
                <a:lnTo>
                  <a:pt x="12395" y="14300"/>
                </a:lnTo>
                <a:lnTo>
                  <a:pt x="15252" y="3606"/>
                </a:lnTo>
                <a:lnTo>
                  <a:pt x="14287" y="2425"/>
                </a:lnTo>
                <a:lnTo>
                  <a:pt x="13220" y="1282"/>
                </a:lnTo>
                <a:lnTo>
                  <a:pt x="124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11" name="object 304"/>
          <p:cNvSpPr/>
          <p:nvPr/>
        </p:nvSpPr>
        <p:spPr>
          <a:xfrm>
            <a:off x="5851375" y="3774458"/>
            <a:ext cx="4762" cy="6350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0" y="0"/>
                </a:moveTo>
                <a:lnTo>
                  <a:pt x="1587" y="5969"/>
                </a:lnTo>
                <a:lnTo>
                  <a:pt x="2514" y="4813"/>
                </a:lnTo>
                <a:lnTo>
                  <a:pt x="3543" y="3721"/>
                </a:lnTo>
                <a:lnTo>
                  <a:pt x="4279" y="24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12" name="object 305"/>
          <p:cNvSpPr/>
          <p:nvPr/>
        </p:nvSpPr>
        <p:spPr>
          <a:xfrm>
            <a:off x="5864075" y="3783983"/>
            <a:ext cx="9525" cy="4762"/>
          </a:xfrm>
          <a:custGeom>
            <a:avLst/>
            <a:gdLst/>
            <a:ahLst/>
            <a:cxnLst/>
            <a:rect l="l" t="t" r="r" b="b"/>
            <a:pathLst>
              <a:path w="8889" h="5079">
                <a:moveTo>
                  <a:pt x="3784" y="0"/>
                </a:moveTo>
                <a:lnTo>
                  <a:pt x="2768" y="1765"/>
                </a:lnTo>
                <a:lnTo>
                  <a:pt x="1270" y="3289"/>
                </a:lnTo>
                <a:lnTo>
                  <a:pt x="0" y="4927"/>
                </a:lnTo>
                <a:lnTo>
                  <a:pt x="8407" y="2679"/>
                </a:lnTo>
                <a:lnTo>
                  <a:pt x="37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13" name="object 306"/>
          <p:cNvSpPr/>
          <p:nvPr/>
        </p:nvSpPr>
        <p:spPr>
          <a:xfrm>
            <a:off x="5830737" y="3718895"/>
            <a:ext cx="44450" cy="65088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71" y="0"/>
                </a:moveTo>
                <a:lnTo>
                  <a:pt x="0" y="0"/>
                </a:lnTo>
                <a:lnTo>
                  <a:pt x="0" y="14427"/>
                </a:lnTo>
                <a:lnTo>
                  <a:pt x="2527" y="14427"/>
                </a:lnTo>
                <a:lnTo>
                  <a:pt x="5067" y="14744"/>
                </a:lnTo>
                <a:lnTo>
                  <a:pt x="29489" y="41363"/>
                </a:lnTo>
                <a:lnTo>
                  <a:pt x="29489" y="46418"/>
                </a:lnTo>
                <a:lnTo>
                  <a:pt x="29159" y="48958"/>
                </a:lnTo>
                <a:lnTo>
                  <a:pt x="27787" y="54076"/>
                </a:lnTo>
                <a:lnTo>
                  <a:pt x="26784" y="56426"/>
                </a:lnTo>
                <a:lnTo>
                  <a:pt x="25539" y="58610"/>
                </a:lnTo>
                <a:lnTo>
                  <a:pt x="38011" y="65836"/>
                </a:lnTo>
                <a:lnTo>
                  <a:pt x="43878" y="47637"/>
                </a:lnTo>
                <a:lnTo>
                  <a:pt x="43878" y="40144"/>
                </a:lnTo>
                <a:lnTo>
                  <a:pt x="18694" y="4025"/>
                </a:lnTo>
                <a:lnTo>
                  <a:pt x="7569" y="495"/>
                </a:lnTo>
                <a:lnTo>
                  <a:pt x="37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14" name="object 307"/>
          <p:cNvSpPr/>
          <p:nvPr/>
        </p:nvSpPr>
        <p:spPr>
          <a:xfrm>
            <a:off x="5852962" y="3776045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239" h="14604">
                <a:moveTo>
                  <a:pt x="2679" y="0"/>
                </a:moveTo>
                <a:lnTo>
                  <a:pt x="1955" y="1257"/>
                </a:lnTo>
                <a:lnTo>
                  <a:pt x="914" y="2349"/>
                </a:lnTo>
                <a:lnTo>
                  <a:pt x="0" y="3492"/>
                </a:lnTo>
                <a:lnTo>
                  <a:pt x="2908" y="14414"/>
                </a:lnTo>
                <a:lnTo>
                  <a:pt x="11366" y="12141"/>
                </a:lnTo>
                <a:lnTo>
                  <a:pt x="12661" y="10515"/>
                </a:lnTo>
                <a:lnTo>
                  <a:pt x="14135" y="8991"/>
                </a:lnTo>
                <a:lnTo>
                  <a:pt x="15163" y="7226"/>
                </a:lnTo>
                <a:lnTo>
                  <a:pt x="26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15" name="object 308"/>
          <p:cNvSpPr/>
          <p:nvPr/>
        </p:nvSpPr>
        <p:spPr>
          <a:xfrm>
            <a:off x="6653062" y="3691908"/>
            <a:ext cx="441325" cy="300037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16" name="object 309"/>
          <p:cNvSpPr/>
          <p:nvPr/>
        </p:nvSpPr>
        <p:spPr>
          <a:xfrm>
            <a:off x="6735612" y="3688733"/>
            <a:ext cx="276225" cy="163512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17" name="object 310"/>
          <p:cNvSpPr/>
          <p:nvPr/>
        </p:nvSpPr>
        <p:spPr>
          <a:xfrm>
            <a:off x="6816575" y="3452195"/>
            <a:ext cx="109537" cy="74613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18" name="object 311"/>
          <p:cNvSpPr/>
          <p:nvPr/>
        </p:nvSpPr>
        <p:spPr>
          <a:xfrm>
            <a:off x="6861025" y="3444258"/>
            <a:ext cx="68262" cy="82550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19" name="object 312"/>
          <p:cNvSpPr/>
          <p:nvPr/>
        </p:nvSpPr>
        <p:spPr>
          <a:xfrm>
            <a:off x="6686400" y="3590308"/>
            <a:ext cx="339725" cy="336550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20" name="object 313"/>
          <p:cNvSpPr/>
          <p:nvPr/>
        </p:nvSpPr>
        <p:spPr>
          <a:xfrm>
            <a:off x="6845150" y="3606183"/>
            <a:ext cx="22225" cy="155575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21" name="object 314"/>
          <p:cNvSpPr/>
          <p:nvPr/>
        </p:nvSpPr>
        <p:spPr>
          <a:xfrm>
            <a:off x="6997550" y="3758583"/>
            <a:ext cx="22225" cy="155575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22" name="object 315"/>
          <p:cNvSpPr/>
          <p:nvPr/>
        </p:nvSpPr>
        <p:spPr>
          <a:xfrm>
            <a:off x="7149950" y="3910983"/>
            <a:ext cx="22225" cy="155575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23" name="object 316"/>
          <p:cNvSpPr/>
          <p:nvPr/>
        </p:nvSpPr>
        <p:spPr>
          <a:xfrm>
            <a:off x="6854675" y="3756995"/>
            <a:ext cx="139700" cy="88900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24" name="object 317"/>
          <p:cNvSpPr/>
          <p:nvPr/>
        </p:nvSpPr>
        <p:spPr>
          <a:xfrm>
            <a:off x="6927700" y="3796683"/>
            <a:ext cx="66675" cy="47625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25" name="object 318"/>
          <p:cNvSpPr/>
          <p:nvPr/>
        </p:nvSpPr>
        <p:spPr>
          <a:xfrm>
            <a:off x="6719737" y="3756995"/>
            <a:ext cx="139700" cy="88900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26" name="object 319"/>
          <p:cNvSpPr/>
          <p:nvPr/>
        </p:nvSpPr>
        <p:spPr>
          <a:xfrm>
            <a:off x="6719737" y="3796683"/>
            <a:ext cx="66675" cy="47625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27" name="object 320"/>
          <p:cNvSpPr/>
          <p:nvPr/>
        </p:nvSpPr>
        <p:spPr>
          <a:xfrm>
            <a:off x="6770537" y="3674445"/>
            <a:ext cx="173038" cy="17462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28" name="object 321"/>
          <p:cNvSpPr/>
          <p:nvPr/>
        </p:nvSpPr>
        <p:spPr>
          <a:xfrm>
            <a:off x="6856262" y="3780808"/>
            <a:ext cx="34925" cy="2540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29" name="object 322"/>
          <p:cNvSpPr/>
          <p:nvPr/>
        </p:nvSpPr>
        <p:spPr>
          <a:xfrm>
            <a:off x="6822925" y="3780808"/>
            <a:ext cx="33337" cy="2540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30" name="object 323"/>
          <p:cNvSpPr/>
          <p:nvPr/>
        </p:nvSpPr>
        <p:spPr>
          <a:xfrm>
            <a:off x="6813400" y="3718895"/>
            <a:ext cx="44450" cy="65088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43891" y="0"/>
                </a:moveTo>
                <a:lnTo>
                  <a:pt x="40119" y="0"/>
                </a:lnTo>
                <a:lnTo>
                  <a:pt x="36322" y="482"/>
                </a:lnTo>
                <a:lnTo>
                  <a:pt x="4000" y="25196"/>
                </a:lnTo>
                <a:lnTo>
                  <a:pt x="0" y="40131"/>
                </a:lnTo>
                <a:lnTo>
                  <a:pt x="0" y="47650"/>
                </a:lnTo>
                <a:lnTo>
                  <a:pt x="483" y="51511"/>
                </a:lnTo>
                <a:lnTo>
                  <a:pt x="2527" y="59029"/>
                </a:lnTo>
                <a:lnTo>
                  <a:pt x="4000" y="62572"/>
                </a:lnTo>
                <a:lnTo>
                  <a:pt x="5880" y="65836"/>
                </a:lnTo>
                <a:lnTo>
                  <a:pt x="18364" y="58623"/>
                </a:lnTo>
                <a:lnTo>
                  <a:pt x="17106" y="56451"/>
                </a:lnTo>
                <a:lnTo>
                  <a:pt x="16103" y="54089"/>
                </a:lnTo>
                <a:lnTo>
                  <a:pt x="15416" y="51460"/>
                </a:lnTo>
                <a:lnTo>
                  <a:pt x="14732" y="48958"/>
                </a:lnTo>
                <a:lnTo>
                  <a:pt x="14414" y="46393"/>
                </a:lnTo>
                <a:lnTo>
                  <a:pt x="14414" y="41376"/>
                </a:lnTo>
                <a:lnTo>
                  <a:pt x="14744" y="38823"/>
                </a:lnTo>
                <a:lnTo>
                  <a:pt x="41363" y="14414"/>
                </a:lnTo>
                <a:lnTo>
                  <a:pt x="43891" y="14414"/>
                </a:lnTo>
                <a:lnTo>
                  <a:pt x="438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31" name="object 324"/>
          <p:cNvSpPr/>
          <p:nvPr/>
        </p:nvSpPr>
        <p:spPr>
          <a:xfrm>
            <a:off x="6830862" y="3774458"/>
            <a:ext cx="4763" cy="6350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4432" y="0"/>
                </a:moveTo>
                <a:lnTo>
                  <a:pt x="0" y="2539"/>
                </a:lnTo>
                <a:lnTo>
                  <a:pt x="736" y="3822"/>
                </a:lnTo>
                <a:lnTo>
                  <a:pt x="1816" y="4965"/>
                </a:lnTo>
                <a:lnTo>
                  <a:pt x="2781" y="6146"/>
                </a:lnTo>
                <a:lnTo>
                  <a:pt x="44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32" name="object 325"/>
          <p:cNvSpPr/>
          <p:nvPr/>
        </p:nvSpPr>
        <p:spPr>
          <a:xfrm>
            <a:off x="6814987" y="3783983"/>
            <a:ext cx="7938" cy="4762"/>
          </a:xfrm>
          <a:custGeom>
            <a:avLst/>
            <a:gdLst/>
            <a:ahLst/>
            <a:cxnLst/>
            <a:rect l="l" t="t" r="r" b="b"/>
            <a:pathLst>
              <a:path w="8254" h="5079">
                <a:moveTo>
                  <a:pt x="4483" y="0"/>
                </a:moveTo>
                <a:lnTo>
                  <a:pt x="0" y="2565"/>
                </a:lnTo>
                <a:lnTo>
                  <a:pt x="8128" y="4737"/>
                </a:lnTo>
                <a:lnTo>
                  <a:pt x="6896" y="3149"/>
                </a:lnTo>
                <a:lnTo>
                  <a:pt x="5473" y="1689"/>
                </a:lnTo>
                <a:lnTo>
                  <a:pt x="44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33" name="object 326"/>
          <p:cNvSpPr/>
          <p:nvPr/>
        </p:nvSpPr>
        <p:spPr>
          <a:xfrm>
            <a:off x="6819750" y="3776045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4604">
                <a:moveTo>
                  <a:pt x="12471" y="0"/>
                </a:moveTo>
                <a:lnTo>
                  <a:pt x="0" y="7213"/>
                </a:lnTo>
                <a:lnTo>
                  <a:pt x="990" y="8928"/>
                </a:lnTo>
                <a:lnTo>
                  <a:pt x="2413" y="10388"/>
                </a:lnTo>
                <a:lnTo>
                  <a:pt x="3644" y="11988"/>
                </a:lnTo>
                <a:lnTo>
                  <a:pt x="12382" y="14300"/>
                </a:lnTo>
                <a:lnTo>
                  <a:pt x="15252" y="3606"/>
                </a:lnTo>
                <a:lnTo>
                  <a:pt x="14287" y="2425"/>
                </a:lnTo>
                <a:lnTo>
                  <a:pt x="13208" y="1282"/>
                </a:lnTo>
                <a:lnTo>
                  <a:pt x="124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34" name="object 327"/>
          <p:cNvSpPr/>
          <p:nvPr/>
        </p:nvSpPr>
        <p:spPr>
          <a:xfrm>
            <a:off x="6878487" y="3774458"/>
            <a:ext cx="4763" cy="6350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0" y="0"/>
                </a:moveTo>
                <a:lnTo>
                  <a:pt x="1600" y="5969"/>
                </a:lnTo>
                <a:lnTo>
                  <a:pt x="2514" y="4813"/>
                </a:lnTo>
                <a:lnTo>
                  <a:pt x="3556" y="3721"/>
                </a:lnTo>
                <a:lnTo>
                  <a:pt x="4279" y="24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35" name="object 328"/>
          <p:cNvSpPr/>
          <p:nvPr/>
        </p:nvSpPr>
        <p:spPr>
          <a:xfrm>
            <a:off x="6891187" y="3783983"/>
            <a:ext cx="9525" cy="4762"/>
          </a:xfrm>
          <a:custGeom>
            <a:avLst/>
            <a:gdLst/>
            <a:ahLst/>
            <a:cxnLst/>
            <a:rect l="l" t="t" r="r" b="b"/>
            <a:pathLst>
              <a:path w="8890" h="5079">
                <a:moveTo>
                  <a:pt x="3784" y="0"/>
                </a:moveTo>
                <a:lnTo>
                  <a:pt x="2781" y="1765"/>
                </a:lnTo>
                <a:lnTo>
                  <a:pt x="1270" y="3289"/>
                </a:lnTo>
                <a:lnTo>
                  <a:pt x="0" y="4927"/>
                </a:lnTo>
                <a:lnTo>
                  <a:pt x="8407" y="2679"/>
                </a:lnTo>
                <a:lnTo>
                  <a:pt x="37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36" name="object 329"/>
          <p:cNvSpPr/>
          <p:nvPr/>
        </p:nvSpPr>
        <p:spPr>
          <a:xfrm>
            <a:off x="6856262" y="3718895"/>
            <a:ext cx="44450" cy="65088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71" y="0"/>
                </a:moveTo>
                <a:lnTo>
                  <a:pt x="0" y="0"/>
                </a:lnTo>
                <a:lnTo>
                  <a:pt x="0" y="14427"/>
                </a:lnTo>
                <a:lnTo>
                  <a:pt x="2501" y="14427"/>
                </a:lnTo>
                <a:lnTo>
                  <a:pt x="5067" y="14744"/>
                </a:lnTo>
                <a:lnTo>
                  <a:pt x="29489" y="41363"/>
                </a:lnTo>
                <a:lnTo>
                  <a:pt x="29489" y="46418"/>
                </a:lnTo>
                <a:lnTo>
                  <a:pt x="29159" y="48958"/>
                </a:lnTo>
                <a:lnTo>
                  <a:pt x="27774" y="54076"/>
                </a:lnTo>
                <a:lnTo>
                  <a:pt x="26784" y="56426"/>
                </a:lnTo>
                <a:lnTo>
                  <a:pt x="25526" y="58610"/>
                </a:lnTo>
                <a:lnTo>
                  <a:pt x="38011" y="65836"/>
                </a:lnTo>
                <a:lnTo>
                  <a:pt x="39877" y="62585"/>
                </a:lnTo>
                <a:lnTo>
                  <a:pt x="41376" y="59042"/>
                </a:lnTo>
                <a:lnTo>
                  <a:pt x="43383" y="51460"/>
                </a:lnTo>
                <a:lnTo>
                  <a:pt x="43878" y="47637"/>
                </a:lnTo>
                <a:lnTo>
                  <a:pt x="43878" y="40144"/>
                </a:lnTo>
                <a:lnTo>
                  <a:pt x="18694" y="4025"/>
                </a:lnTo>
                <a:lnTo>
                  <a:pt x="7569" y="495"/>
                </a:lnTo>
                <a:lnTo>
                  <a:pt x="37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37" name="object 330"/>
          <p:cNvSpPr/>
          <p:nvPr/>
        </p:nvSpPr>
        <p:spPr>
          <a:xfrm>
            <a:off x="6880075" y="3776045"/>
            <a:ext cx="14287" cy="15875"/>
          </a:xfrm>
          <a:custGeom>
            <a:avLst/>
            <a:gdLst/>
            <a:ahLst/>
            <a:cxnLst/>
            <a:rect l="l" t="t" r="r" b="b"/>
            <a:pathLst>
              <a:path w="15240" h="14604">
                <a:moveTo>
                  <a:pt x="2679" y="0"/>
                </a:moveTo>
                <a:lnTo>
                  <a:pt x="1955" y="1257"/>
                </a:lnTo>
                <a:lnTo>
                  <a:pt x="927" y="2349"/>
                </a:lnTo>
                <a:lnTo>
                  <a:pt x="0" y="3492"/>
                </a:lnTo>
                <a:lnTo>
                  <a:pt x="2933" y="14414"/>
                </a:lnTo>
                <a:lnTo>
                  <a:pt x="11366" y="12141"/>
                </a:lnTo>
                <a:lnTo>
                  <a:pt x="12661" y="10515"/>
                </a:lnTo>
                <a:lnTo>
                  <a:pt x="14147" y="8991"/>
                </a:lnTo>
                <a:lnTo>
                  <a:pt x="15163" y="7226"/>
                </a:lnTo>
                <a:lnTo>
                  <a:pt x="26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38" name="object 331"/>
          <p:cNvSpPr/>
          <p:nvPr/>
        </p:nvSpPr>
        <p:spPr>
          <a:xfrm>
            <a:off x="7680175" y="3691908"/>
            <a:ext cx="439737" cy="300037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39" name="object 332"/>
          <p:cNvSpPr/>
          <p:nvPr/>
        </p:nvSpPr>
        <p:spPr>
          <a:xfrm>
            <a:off x="7761137" y="3688733"/>
            <a:ext cx="276225" cy="163512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40" name="object 333"/>
          <p:cNvSpPr/>
          <p:nvPr/>
        </p:nvSpPr>
        <p:spPr>
          <a:xfrm>
            <a:off x="7843687" y="3452195"/>
            <a:ext cx="109538" cy="74613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41" name="object 334"/>
          <p:cNvSpPr/>
          <p:nvPr/>
        </p:nvSpPr>
        <p:spPr>
          <a:xfrm>
            <a:off x="7886550" y="3444258"/>
            <a:ext cx="68262" cy="82550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42" name="object 335"/>
          <p:cNvSpPr/>
          <p:nvPr/>
        </p:nvSpPr>
        <p:spPr>
          <a:xfrm>
            <a:off x="7711925" y="3590308"/>
            <a:ext cx="341312" cy="336550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43" name="object 336"/>
          <p:cNvSpPr/>
          <p:nvPr/>
        </p:nvSpPr>
        <p:spPr>
          <a:xfrm>
            <a:off x="7872262" y="3606183"/>
            <a:ext cx="22225" cy="1555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44" name="object 337"/>
          <p:cNvSpPr/>
          <p:nvPr/>
        </p:nvSpPr>
        <p:spPr>
          <a:xfrm>
            <a:off x="8024662" y="3758583"/>
            <a:ext cx="22225" cy="1555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45" name="object 338"/>
          <p:cNvSpPr/>
          <p:nvPr/>
        </p:nvSpPr>
        <p:spPr>
          <a:xfrm>
            <a:off x="8177062" y="3910983"/>
            <a:ext cx="22225" cy="155575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46" name="object 339"/>
          <p:cNvSpPr/>
          <p:nvPr/>
        </p:nvSpPr>
        <p:spPr>
          <a:xfrm>
            <a:off x="7880200" y="3756995"/>
            <a:ext cx="141287" cy="88900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47" name="object 340"/>
          <p:cNvSpPr/>
          <p:nvPr/>
        </p:nvSpPr>
        <p:spPr>
          <a:xfrm>
            <a:off x="7954812" y="3796683"/>
            <a:ext cx="66675" cy="47625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48" name="object 341"/>
          <p:cNvSpPr/>
          <p:nvPr/>
        </p:nvSpPr>
        <p:spPr>
          <a:xfrm>
            <a:off x="7746850" y="3756995"/>
            <a:ext cx="139700" cy="88900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49" name="object 342"/>
          <p:cNvSpPr/>
          <p:nvPr/>
        </p:nvSpPr>
        <p:spPr>
          <a:xfrm>
            <a:off x="7746850" y="3796683"/>
            <a:ext cx="66675" cy="47625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50" name="object 343"/>
          <p:cNvSpPr/>
          <p:nvPr/>
        </p:nvSpPr>
        <p:spPr>
          <a:xfrm>
            <a:off x="7796062" y="3674445"/>
            <a:ext cx="174625" cy="17462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51" name="object 344"/>
          <p:cNvSpPr/>
          <p:nvPr/>
        </p:nvSpPr>
        <p:spPr>
          <a:xfrm>
            <a:off x="7883375" y="3780808"/>
            <a:ext cx="34925" cy="2540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52" name="object 345"/>
          <p:cNvSpPr/>
          <p:nvPr/>
        </p:nvSpPr>
        <p:spPr>
          <a:xfrm>
            <a:off x="7850037" y="3780808"/>
            <a:ext cx="33338" cy="2540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53" name="object 346"/>
          <p:cNvSpPr/>
          <p:nvPr/>
        </p:nvSpPr>
        <p:spPr>
          <a:xfrm>
            <a:off x="7838925" y="3718895"/>
            <a:ext cx="44450" cy="65088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43891" y="0"/>
                </a:moveTo>
                <a:lnTo>
                  <a:pt x="40119" y="0"/>
                </a:lnTo>
                <a:lnTo>
                  <a:pt x="36322" y="482"/>
                </a:lnTo>
                <a:lnTo>
                  <a:pt x="5880" y="21958"/>
                </a:lnTo>
                <a:lnTo>
                  <a:pt x="4000" y="25196"/>
                </a:lnTo>
                <a:lnTo>
                  <a:pt x="2527" y="28740"/>
                </a:lnTo>
                <a:lnTo>
                  <a:pt x="482" y="36334"/>
                </a:lnTo>
                <a:lnTo>
                  <a:pt x="0" y="40131"/>
                </a:lnTo>
                <a:lnTo>
                  <a:pt x="0" y="47650"/>
                </a:lnTo>
                <a:lnTo>
                  <a:pt x="483" y="51511"/>
                </a:lnTo>
                <a:lnTo>
                  <a:pt x="2527" y="59029"/>
                </a:lnTo>
                <a:lnTo>
                  <a:pt x="4000" y="62572"/>
                </a:lnTo>
                <a:lnTo>
                  <a:pt x="5880" y="65836"/>
                </a:lnTo>
                <a:lnTo>
                  <a:pt x="18364" y="58623"/>
                </a:lnTo>
                <a:lnTo>
                  <a:pt x="17106" y="56451"/>
                </a:lnTo>
                <a:lnTo>
                  <a:pt x="16103" y="54089"/>
                </a:lnTo>
                <a:lnTo>
                  <a:pt x="15429" y="51460"/>
                </a:lnTo>
                <a:lnTo>
                  <a:pt x="14732" y="48958"/>
                </a:lnTo>
                <a:lnTo>
                  <a:pt x="14414" y="46393"/>
                </a:lnTo>
                <a:lnTo>
                  <a:pt x="14414" y="41376"/>
                </a:lnTo>
                <a:lnTo>
                  <a:pt x="14744" y="38823"/>
                </a:lnTo>
                <a:lnTo>
                  <a:pt x="15443" y="36258"/>
                </a:lnTo>
                <a:lnTo>
                  <a:pt x="16103" y="33705"/>
                </a:lnTo>
                <a:lnTo>
                  <a:pt x="41363" y="14414"/>
                </a:lnTo>
                <a:lnTo>
                  <a:pt x="43891" y="14414"/>
                </a:lnTo>
                <a:lnTo>
                  <a:pt x="438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54" name="object 347"/>
          <p:cNvSpPr/>
          <p:nvPr/>
        </p:nvSpPr>
        <p:spPr>
          <a:xfrm>
            <a:off x="7857975" y="3774458"/>
            <a:ext cx="4762" cy="6350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4432" y="0"/>
                </a:moveTo>
                <a:lnTo>
                  <a:pt x="0" y="2539"/>
                </a:lnTo>
                <a:lnTo>
                  <a:pt x="736" y="3822"/>
                </a:lnTo>
                <a:lnTo>
                  <a:pt x="1816" y="4965"/>
                </a:lnTo>
                <a:lnTo>
                  <a:pt x="2781" y="6146"/>
                </a:lnTo>
                <a:lnTo>
                  <a:pt x="44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55" name="object 348"/>
          <p:cNvSpPr/>
          <p:nvPr/>
        </p:nvSpPr>
        <p:spPr>
          <a:xfrm>
            <a:off x="7840512" y="3783983"/>
            <a:ext cx="9525" cy="4762"/>
          </a:xfrm>
          <a:custGeom>
            <a:avLst/>
            <a:gdLst/>
            <a:ahLst/>
            <a:cxnLst/>
            <a:rect l="l" t="t" r="r" b="b"/>
            <a:pathLst>
              <a:path w="8254" h="5079">
                <a:moveTo>
                  <a:pt x="4483" y="0"/>
                </a:moveTo>
                <a:lnTo>
                  <a:pt x="0" y="2565"/>
                </a:lnTo>
                <a:lnTo>
                  <a:pt x="8128" y="4737"/>
                </a:lnTo>
                <a:lnTo>
                  <a:pt x="6896" y="3149"/>
                </a:lnTo>
                <a:lnTo>
                  <a:pt x="5461" y="1689"/>
                </a:lnTo>
                <a:lnTo>
                  <a:pt x="44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56" name="object 349"/>
          <p:cNvSpPr/>
          <p:nvPr/>
        </p:nvSpPr>
        <p:spPr>
          <a:xfrm>
            <a:off x="7845275" y="3776045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4604">
                <a:moveTo>
                  <a:pt x="12471" y="0"/>
                </a:moveTo>
                <a:lnTo>
                  <a:pt x="0" y="7213"/>
                </a:lnTo>
                <a:lnTo>
                  <a:pt x="977" y="8928"/>
                </a:lnTo>
                <a:lnTo>
                  <a:pt x="2425" y="10388"/>
                </a:lnTo>
                <a:lnTo>
                  <a:pt x="3644" y="11988"/>
                </a:lnTo>
                <a:lnTo>
                  <a:pt x="12382" y="14300"/>
                </a:lnTo>
                <a:lnTo>
                  <a:pt x="15252" y="3606"/>
                </a:lnTo>
                <a:lnTo>
                  <a:pt x="14287" y="2425"/>
                </a:lnTo>
                <a:lnTo>
                  <a:pt x="13208" y="1282"/>
                </a:lnTo>
                <a:lnTo>
                  <a:pt x="124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57" name="object 350"/>
          <p:cNvSpPr/>
          <p:nvPr/>
        </p:nvSpPr>
        <p:spPr>
          <a:xfrm>
            <a:off x="7905600" y="3774458"/>
            <a:ext cx="3175" cy="6350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0" y="0"/>
                </a:moveTo>
                <a:lnTo>
                  <a:pt x="1587" y="5969"/>
                </a:lnTo>
                <a:lnTo>
                  <a:pt x="2514" y="4813"/>
                </a:lnTo>
                <a:lnTo>
                  <a:pt x="3568" y="3721"/>
                </a:lnTo>
                <a:lnTo>
                  <a:pt x="4292" y="24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58" name="object 351"/>
          <p:cNvSpPr/>
          <p:nvPr/>
        </p:nvSpPr>
        <p:spPr>
          <a:xfrm>
            <a:off x="7918300" y="3783983"/>
            <a:ext cx="7937" cy="4762"/>
          </a:xfrm>
          <a:custGeom>
            <a:avLst/>
            <a:gdLst/>
            <a:ahLst/>
            <a:cxnLst/>
            <a:rect l="l" t="t" r="r" b="b"/>
            <a:pathLst>
              <a:path w="8890" h="5079">
                <a:moveTo>
                  <a:pt x="3771" y="0"/>
                </a:moveTo>
                <a:lnTo>
                  <a:pt x="2768" y="1765"/>
                </a:lnTo>
                <a:lnTo>
                  <a:pt x="1270" y="3289"/>
                </a:lnTo>
                <a:lnTo>
                  <a:pt x="0" y="4927"/>
                </a:lnTo>
                <a:lnTo>
                  <a:pt x="8407" y="2679"/>
                </a:lnTo>
                <a:lnTo>
                  <a:pt x="37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59" name="object 352"/>
          <p:cNvSpPr/>
          <p:nvPr/>
        </p:nvSpPr>
        <p:spPr>
          <a:xfrm>
            <a:off x="7883375" y="3718895"/>
            <a:ext cx="44450" cy="65088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59" y="0"/>
                </a:moveTo>
                <a:lnTo>
                  <a:pt x="0" y="0"/>
                </a:lnTo>
                <a:lnTo>
                  <a:pt x="0" y="14427"/>
                </a:lnTo>
                <a:lnTo>
                  <a:pt x="2501" y="14427"/>
                </a:lnTo>
                <a:lnTo>
                  <a:pt x="5054" y="14744"/>
                </a:lnTo>
                <a:lnTo>
                  <a:pt x="29489" y="41363"/>
                </a:lnTo>
                <a:lnTo>
                  <a:pt x="29489" y="46418"/>
                </a:lnTo>
                <a:lnTo>
                  <a:pt x="29159" y="48958"/>
                </a:lnTo>
                <a:lnTo>
                  <a:pt x="27774" y="54076"/>
                </a:lnTo>
                <a:lnTo>
                  <a:pt x="26771" y="56426"/>
                </a:lnTo>
                <a:lnTo>
                  <a:pt x="25526" y="58610"/>
                </a:lnTo>
                <a:lnTo>
                  <a:pt x="37998" y="65836"/>
                </a:lnTo>
                <a:lnTo>
                  <a:pt x="39877" y="62585"/>
                </a:lnTo>
                <a:lnTo>
                  <a:pt x="41376" y="59042"/>
                </a:lnTo>
                <a:lnTo>
                  <a:pt x="43383" y="51460"/>
                </a:lnTo>
                <a:lnTo>
                  <a:pt x="43878" y="47637"/>
                </a:lnTo>
                <a:lnTo>
                  <a:pt x="43878" y="40144"/>
                </a:lnTo>
                <a:lnTo>
                  <a:pt x="18694" y="4025"/>
                </a:lnTo>
                <a:lnTo>
                  <a:pt x="7569" y="495"/>
                </a:lnTo>
                <a:lnTo>
                  <a:pt x="37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60" name="object 353"/>
          <p:cNvSpPr/>
          <p:nvPr/>
        </p:nvSpPr>
        <p:spPr>
          <a:xfrm>
            <a:off x="7907187" y="3776045"/>
            <a:ext cx="14288" cy="15875"/>
          </a:xfrm>
          <a:custGeom>
            <a:avLst/>
            <a:gdLst/>
            <a:ahLst/>
            <a:cxnLst/>
            <a:rect l="l" t="t" r="r" b="b"/>
            <a:pathLst>
              <a:path w="15240" h="14604">
                <a:moveTo>
                  <a:pt x="2692" y="0"/>
                </a:moveTo>
                <a:lnTo>
                  <a:pt x="1968" y="1257"/>
                </a:lnTo>
                <a:lnTo>
                  <a:pt x="927" y="2349"/>
                </a:lnTo>
                <a:lnTo>
                  <a:pt x="0" y="3492"/>
                </a:lnTo>
                <a:lnTo>
                  <a:pt x="2933" y="14414"/>
                </a:lnTo>
                <a:lnTo>
                  <a:pt x="11379" y="12141"/>
                </a:lnTo>
                <a:lnTo>
                  <a:pt x="12661" y="10515"/>
                </a:lnTo>
                <a:lnTo>
                  <a:pt x="14160" y="8991"/>
                </a:lnTo>
                <a:lnTo>
                  <a:pt x="15163" y="7226"/>
                </a:lnTo>
                <a:lnTo>
                  <a:pt x="26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61" name="object 373"/>
          <p:cNvSpPr txBox="1"/>
          <p:nvPr/>
        </p:nvSpPr>
        <p:spPr>
          <a:xfrm>
            <a:off x="5170337" y="3755408"/>
            <a:ext cx="7937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700" spc="30">
                <a:solidFill>
                  <a:srgbClr val="4B4A4A"/>
                </a:solidFill>
                <a:latin typeface="Arial Unicode MS"/>
                <a:cs typeface="Arial Unicode MS"/>
              </a:rPr>
              <a:t>0</a:t>
            </a:r>
            <a:endParaRPr sz="700">
              <a:latin typeface="Arial Unicode MS"/>
              <a:cs typeface="Arial Unicode MS"/>
            </a:endParaRPr>
          </a:p>
        </p:txBody>
      </p:sp>
      <p:sp>
        <p:nvSpPr>
          <p:cNvPr id="762" name="object 374"/>
          <p:cNvSpPr txBox="1"/>
          <p:nvPr/>
        </p:nvSpPr>
        <p:spPr>
          <a:xfrm>
            <a:off x="8621713" y="5707063"/>
            <a:ext cx="265112" cy="1222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700" spc="30">
                <a:solidFill>
                  <a:srgbClr val="4B4A4A"/>
                </a:solidFill>
                <a:latin typeface="Arial Unicode MS"/>
                <a:cs typeface="Arial Unicode MS"/>
              </a:rPr>
              <a:t>3</a:t>
            </a:r>
            <a:r>
              <a:rPr sz="700" spc="-5">
                <a:solidFill>
                  <a:srgbClr val="4B4A4A"/>
                </a:solidFill>
                <a:latin typeface="Arial Unicode MS"/>
                <a:cs typeface="Arial Unicode MS"/>
              </a:rPr>
              <a:t> </a:t>
            </a:r>
            <a:r>
              <a:rPr sz="700" spc="30">
                <a:solidFill>
                  <a:srgbClr val="4B4A4A"/>
                </a:solidFill>
                <a:latin typeface="Arial Unicode MS"/>
                <a:cs typeface="Arial Unicode MS"/>
              </a:rPr>
              <a:t>000</a:t>
            </a:r>
            <a:endParaRPr sz="700">
              <a:latin typeface="Arial Unicode MS"/>
              <a:cs typeface="Arial Unicode MS"/>
            </a:endParaRPr>
          </a:p>
        </p:txBody>
      </p:sp>
      <p:sp>
        <p:nvSpPr>
          <p:cNvPr id="763" name="object 375"/>
          <p:cNvSpPr txBox="1"/>
          <p:nvPr/>
        </p:nvSpPr>
        <p:spPr>
          <a:xfrm>
            <a:off x="8621713" y="5010150"/>
            <a:ext cx="265112" cy="1222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700" spc="30">
                <a:solidFill>
                  <a:srgbClr val="4B4A4A"/>
                </a:solidFill>
                <a:latin typeface="Arial Unicode MS"/>
                <a:cs typeface="Arial Unicode MS"/>
              </a:rPr>
              <a:t>9</a:t>
            </a:r>
            <a:r>
              <a:rPr sz="700" spc="-5">
                <a:solidFill>
                  <a:srgbClr val="4B4A4A"/>
                </a:solidFill>
                <a:latin typeface="Arial Unicode MS"/>
                <a:cs typeface="Arial Unicode MS"/>
              </a:rPr>
              <a:t> </a:t>
            </a:r>
            <a:r>
              <a:rPr sz="700" spc="30">
                <a:solidFill>
                  <a:srgbClr val="4B4A4A"/>
                </a:solidFill>
                <a:latin typeface="Arial Unicode MS"/>
                <a:cs typeface="Arial Unicode MS"/>
              </a:rPr>
              <a:t>000</a:t>
            </a:r>
            <a:endParaRPr sz="700">
              <a:latin typeface="Arial Unicode MS"/>
              <a:cs typeface="Arial Unicode MS"/>
            </a:endParaRPr>
          </a:p>
        </p:txBody>
      </p:sp>
      <p:sp>
        <p:nvSpPr>
          <p:cNvPr id="764" name="object 376"/>
          <p:cNvSpPr txBox="1"/>
          <p:nvPr/>
        </p:nvSpPr>
        <p:spPr>
          <a:xfrm>
            <a:off x="8569325" y="4662488"/>
            <a:ext cx="31750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700" spc="30">
                <a:solidFill>
                  <a:srgbClr val="4B4A4A"/>
                </a:solidFill>
                <a:latin typeface="Arial Unicode MS"/>
                <a:cs typeface="Arial Unicode MS"/>
              </a:rPr>
              <a:t>12</a:t>
            </a:r>
            <a:r>
              <a:rPr sz="700" spc="-5">
                <a:solidFill>
                  <a:srgbClr val="4B4A4A"/>
                </a:solidFill>
                <a:latin typeface="Arial Unicode MS"/>
                <a:cs typeface="Arial Unicode MS"/>
              </a:rPr>
              <a:t> </a:t>
            </a:r>
            <a:r>
              <a:rPr sz="700" spc="30">
                <a:solidFill>
                  <a:srgbClr val="4B4A4A"/>
                </a:solidFill>
                <a:latin typeface="Arial Unicode MS"/>
                <a:cs typeface="Arial Unicode MS"/>
              </a:rPr>
              <a:t>000</a:t>
            </a:r>
            <a:endParaRPr sz="700">
              <a:latin typeface="Arial Unicode MS"/>
              <a:cs typeface="Arial Unicode MS"/>
            </a:endParaRPr>
          </a:p>
        </p:txBody>
      </p:sp>
      <p:sp>
        <p:nvSpPr>
          <p:cNvPr id="765" name="object 377"/>
          <p:cNvSpPr txBox="1"/>
          <p:nvPr/>
        </p:nvSpPr>
        <p:spPr>
          <a:xfrm>
            <a:off x="8569325" y="4313238"/>
            <a:ext cx="317500" cy="1222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700" spc="30">
                <a:solidFill>
                  <a:srgbClr val="4B4A4A"/>
                </a:solidFill>
                <a:latin typeface="Arial Unicode MS"/>
                <a:cs typeface="Arial Unicode MS"/>
              </a:rPr>
              <a:t>15</a:t>
            </a:r>
            <a:r>
              <a:rPr sz="700" spc="-5">
                <a:solidFill>
                  <a:srgbClr val="4B4A4A"/>
                </a:solidFill>
                <a:latin typeface="Arial Unicode MS"/>
                <a:cs typeface="Arial Unicode MS"/>
              </a:rPr>
              <a:t> </a:t>
            </a:r>
            <a:r>
              <a:rPr sz="700" spc="30">
                <a:solidFill>
                  <a:srgbClr val="4B4A4A"/>
                </a:solidFill>
                <a:latin typeface="Arial Unicode MS"/>
                <a:cs typeface="Arial Unicode MS"/>
              </a:rPr>
              <a:t>000</a:t>
            </a:r>
            <a:endParaRPr sz="700">
              <a:latin typeface="Arial Unicode MS"/>
              <a:cs typeface="Arial Unicode MS"/>
            </a:endParaRPr>
          </a:p>
        </p:txBody>
      </p:sp>
      <p:sp>
        <p:nvSpPr>
          <p:cNvPr id="766" name="object 378"/>
          <p:cNvSpPr txBox="1"/>
          <p:nvPr/>
        </p:nvSpPr>
        <p:spPr>
          <a:xfrm>
            <a:off x="7157887" y="4068145"/>
            <a:ext cx="1052513" cy="3000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615950">
              <a:lnSpc>
                <a:spcPct val="100000"/>
              </a:lnSpc>
            </a:pPr>
            <a:r>
              <a:rPr sz="700" spc="30" dirty="0">
                <a:solidFill>
                  <a:srgbClr val="4B4A4A"/>
                </a:solidFill>
                <a:latin typeface="Arial Unicode MS"/>
                <a:cs typeface="Arial Unicode MS"/>
              </a:rPr>
              <a:t>2018</a:t>
            </a:r>
            <a:endParaRPr sz="700" dirty="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800" spc="15" dirty="0" err="1">
                <a:solidFill>
                  <a:srgbClr val="4A4A49"/>
                </a:solidFill>
                <a:latin typeface="Arial Unicode MS"/>
                <a:cs typeface="Arial Unicode MS"/>
              </a:rPr>
              <a:t>Всего</a:t>
            </a:r>
            <a:r>
              <a:rPr sz="800" spc="-10" dirty="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800" spc="30" dirty="0" err="1">
                <a:solidFill>
                  <a:srgbClr val="4A4A49"/>
                </a:solidFill>
                <a:latin typeface="Arial Unicode MS"/>
                <a:cs typeface="Arial Unicode MS"/>
              </a:rPr>
              <a:t>потребителей</a:t>
            </a:r>
            <a:endParaRPr sz="800" dirty="0">
              <a:latin typeface="Arial Unicode MS"/>
              <a:cs typeface="Arial Unicode MS"/>
            </a:endParaRPr>
          </a:p>
        </p:txBody>
      </p:sp>
      <p:sp>
        <p:nvSpPr>
          <p:cNvPr id="767" name="object 379"/>
          <p:cNvSpPr txBox="1"/>
          <p:nvPr/>
        </p:nvSpPr>
        <p:spPr>
          <a:xfrm>
            <a:off x="6745137" y="4068145"/>
            <a:ext cx="239713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700" spc="30">
                <a:solidFill>
                  <a:srgbClr val="4B4A4A"/>
                </a:solidFill>
                <a:latin typeface="Arial Unicode MS"/>
                <a:cs typeface="Arial Unicode MS"/>
              </a:rPr>
              <a:t>2017</a:t>
            </a:r>
            <a:endParaRPr sz="700">
              <a:latin typeface="Arial Unicode MS"/>
              <a:cs typeface="Arial Unicode MS"/>
            </a:endParaRPr>
          </a:p>
        </p:txBody>
      </p:sp>
      <p:sp>
        <p:nvSpPr>
          <p:cNvPr id="768" name="object 380"/>
          <p:cNvSpPr txBox="1"/>
          <p:nvPr/>
        </p:nvSpPr>
        <p:spPr>
          <a:xfrm>
            <a:off x="5492600" y="4068145"/>
            <a:ext cx="1019175" cy="3063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49554">
              <a:lnSpc>
                <a:spcPct val="100000"/>
              </a:lnSpc>
            </a:pPr>
            <a:r>
              <a:rPr sz="700" spc="30">
                <a:solidFill>
                  <a:srgbClr val="4B4A4A"/>
                </a:solidFill>
                <a:latin typeface="Arial Unicode MS"/>
                <a:cs typeface="Arial Unicode MS"/>
              </a:rPr>
              <a:t>2016</a:t>
            </a:r>
            <a:endParaRPr sz="70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800" spc="30">
                <a:solidFill>
                  <a:srgbClr val="4A4A49"/>
                </a:solidFill>
                <a:latin typeface="Arial Unicode MS"/>
                <a:cs typeface="Arial Unicode MS"/>
              </a:rPr>
              <a:t>Потребители</a:t>
            </a:r>
            <a:r>
              <a:rPr sz="800" spc="-1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800" spc="-15">
                <a:solidFill>
                  <a:srgbClr val="4A4A49"/>
                </a:solidFill>
                <a:latin typeface="Arial Unicode MS"/>
                <a:cs typeface="Arial Unicode MS"/>
              </a:rPr>
              <a:t>с</a:t>
            </a:r>
            <a:r>
              <a:rPr sz="800" spc="-10">
                <a:solidFill>
                  <a:srgbClr val="4A4A49"/>
                </a:solidFill>
                <a:latin typeface="Arial Unicode MS"/>
                <a:cs typeface="Arial Unicode MS"/>
              </a:rPr>
              <a:t> </a:t>
            </a:r>
            <a:r>
              <a:rPr sz="800" spc="25">
                <a:solidFill>
                  <a:srgbClr val="4A4A49"/>
                </a:solidFill>
                <a:latin typeface="Arial Unicode MS"/>
                <a:cs typeface="Arial Unicode MS"/>
              </a:rPr>
              <a:t>И</a:t>
            </a:r>
            <a:r>
              <a:rPr sz="800" spc="20">
                <a:solidFill>
                  <a:srgbClr val="4A4A49"/>
                </a:solidFill>
                <a:latin typeface="Arial Unicode MS"/>
                <a:cs typeface="Arial Unicode MS"/>
              </a:rPr>
              <a:t>П</a:t>
            </a:r>
            <a:r>
              <a:rPr sz="800">
                <a:solidFill>
                  <a:srgbClr val="4A4A49"/>
                </a:solidFill>
                <a:latin typeface="Arial Unicode MS"/>
                <a:cs typeface="Arial Unicode MS"/>
              </a:rPr>
              <a:t>У</a:t>
            </a:r>
            <a:endParaRPr sz="800">
              <a:latin typeface="Arial Unicode MS"/>
              <a:cs typeface="Arial Unicode MS"/>
            </a:endParaRPr>
          </a:p>
        </p:txBody>
      </p:sp>
      <p:sp>
        <p:nvSpPr>
          <p:cNvPr id="769" name="object 381"/>
          <p:cNvSpPr txBox="1"/>
          <p:nvPr/>
        </p:nvSpPr>
        <p:spPr>
          <a:xfrm>
            <a:off x="5764062" y="3087070"/>
            <a:ext cx="190500" cy="44926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1150" b="1">
                <a:solidFill>
                  <a:srgbClr val="FFFFFF"/>
                </a:solidFill>
                <a:latin typeface="Arial"/>
                <a:cs typeface="Arial"/>
              </a:rPr>
              <a:t>93,5%</a:t>
            </a:r>
            <a:endParaRPr sz="1150">
              <a:latin typeface="Arial"/>
              <a:cs typeface="Arial"/>
            </a:endParaRPr>
          </a:p>
        </p:txBody>
      </p:sp>
      <p:sp>
        <p:nvSpPr>
          <p:cNvPr id="770" name="object 382"/>
          <p:cNvSpPr txBox="1"/>
          <p:nvPr/>
        </p:nvSpPr>
        <p:spPr>
          <a:xfrm>
            <a:off x="6773712" y="3087070"/>
            <a:ext cx="190500" cy="44926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1150" b="1">
                <a:solidFill>
                  <a:srgbClr val="FFFFFF"/>
                </a:solidFill>
                <a:latin typeface="Arial"/>
                <a:cs typeface="Arial"/>
              </a:rPr>
              <a:t>99,7%</a:t>
            </a:r>
            <a:endParaRPr sz="1150">
              <a:latin typeface="Arial"/>
              <a:cs typeface="Arial"/>
            </a:endParaRPr>
          </a:p>
        </p:txBody>
      </p:sp>
      <p:sp>
        <p:nvSpPr>
          <p:cNvPr id="771" name="object 383"/>
          <p:cNvSpPr txBox="1"/>
          <p:nvPr/>
        </p:nvSpPr>
        <p:spPr>
          <a:xfrm>
            <a:off x="7773837" y="3087070"/>
            <a:ext cx="190500" cy="44926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1150" b="1">
                <a:solidFill>
                  <a:srgbClr val="FFFFFF"/>
                </a:solidFill>
                <a:latin typeface="Arial"/>
                <a:cs typeface="Arial"/>
              </a:rPr>
              <a:t>99,8%</a:t>
            </a:r>
            <a:endParaRPr sz="1150">
              <a:latin typeface="Arial"/>
              <a:cs typeface="Arial"/>
            </a:endParaRPr>
          </a:p>
        </p:txBody>
      </p:sp>
      <p:sp>
        <p:nvSpPr>
          <p:cNvPr id="772" name="object 384"/>
          <p:cNvSpPr txBox="1"/>
          <p:nvPr/>
        </p:nvSpPr>
        <p:spPr>
          <a:xfrm>
            <a:off x="5602137" y="2398095"/>
            <a:ext cx="449263" cy="212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1300" b="1" spc="20">
                <a:solidFill>
                  <a:srgbClr val="004982"/>
                </a:solidFill>
                <a:latin typeface="Arial"/>
                <a:cs typeface="Arial"/>
              </a:rPr>
              <a:t>9</a:t>
            </a:r>
            <a:r>
              <a:rPr sz="1300" b="1" spc="-25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sz="1300" b="1" spc="20">
                <a:solidFill>
                  <a:srgbClr val="004982"/>
                </a:solidFill>
                <a:latin typeface="Arial"/>
                <a:cs typeface="Arial"/>
              </a:rPr>
              <a:t>116</a:t>
            </a:r>
            <a:endParaRPr sz="1300">
              <a:latin typeface="Arial"/>
              <a:cs typeface="Arial"/>
            </a:endParaRPr>
          </a:p>
        </p:txBody>
      </p:sp>
      <p:sp>
        <p:nvSpPr>
          <p:cNvPr id="773" name="object 385"/>
          <p:cNvSpPr txBox="1"/>
          <p:nvPr/>
        </p:nvSpPr>
        <p:spPr>
          <a:xfrm>
            <a:off x="6592737" y="2228233"/>
            <a:ext cx="544513" cy="2143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1300" b="1" spc="20">
                <a:solidFill>
                  <a:srgbClr val="004982"/>
                </a:solidFill>
                <a:latin typeface="Arial"/>
                <a:cs typeface="Arial"/>
              </a:rPr>
              <a:t>10</a:t>
            </a:r>
            <a:r>
              <a:rPr sz="1300" b="1" spc="-25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sz="1300" b="1" spc="20">
                <a:solidFill>
                  <a:srgbClr val="004982"/>
                </a:solidFill>
                <a:latin typeface="Arial"/>
                <a:cs typeface="Arial"/>
              </a:rPr>
              <a:t>878</a:t>
            </a:r>
            <a:endParaRPr sz="1300">
              <a:latin typeface="Arial"/>
              <a:cs typeface="Arial"/>
            </a:endParaRPr>
          </a:p>
        </p:txBody>
      </p:sp>
      <p:sp>
        <p:nvSpPr>
          <p:cNvPr id="774" name="object 386"/>
          <p:cNvSpPr txBox="1"/>
          <p:nvPr/>
        </p:nvSpPr>
        <p:spPr>
          <a:xfrm>
            <a:off x="7608737" y="2098058"/>
            <a:ext cx="542925" cy="212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1300" b="1" spc="20">
                <a:solidFill>
                  <a:srgbClr val="004982"/>
                </a:solidFill>
                <a:latin typeface="Arial"/>
                <a:cs typeface="Arial"/>
              </a:rPr>
              <a:t>12</a:t>
            </a:r>
            <a:r>
              <a:rPr sz="1300" b="1" spc="-25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sz="1300" b="1" spc="20">
                <a:solidFill>
                  <a:srgbClr val="004982"/>
                </a:solidFill>
                <a:latin typeface="Arial"/>
                <a:cs typeface="Arial"/>
              </a:rPr>
              <a:t>121</a:t>
            </a:r>
            <a:endParaRPr sz="1300">
              <a:latin typeface="Arial"/>
              <a:cs typeface="Arial"/>
            </a:endParaRPr>
          </a:p>
        </p:txBody>
      </p:sp>
      <p:sp>
        <p:nvSpPr>
          <p:cNvPr id="775" name="object 387"/>
          <p:cNvSpPr txBox="1"/>
          <p:nvPr/>
        </p:nvSpPr>
        <p:spPr>
          <a:xfrm>
            <a:off x="5581500" y="2180608"/>
            <a:ext cx="449262" cy="2143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1300" b="1" spc="20">
                <a:solidFill>
                  <a:srgbClr val="E73927"/>
                </a:solidFill>
                <a:latin typeface="Arial"/>
                <a:cs typeface="Arial"/>
              </a:rPr>
              <a:t>9</a:t>
            </a:r>
            <a:r>
              <a:rPr sz="1300" b="1" spc="-25">
                <a:solidFill>
                  <a:srgbClr val="E73927"/>
                </a:solidFill>
                <a:latin typeface="Arial"/>
                <a:cs typeface="Arial"/>
              </a:rPr>
              <a:t> </a:t>
            </a:r>
            <a:r>
              <a:rPr sz="1300" b="1" spc="20">
                <a:solidFill>
                  <a:srgbClr val="E73927"/>
                </a:solidFill>
                <a:latin typeface="Arial"/>
                <a:cs typeface="Arial"/>
              </a:rPr>
              <a:t>752</a:t>
            </a:r>
            <a:endParaRPr sz="1300">
              <a:latin typeface="Arial"/>
              <a:cs typeface="Arial"/>
            </a:endParaRPr>
          </a:p>
        </p:txBody>
      </p:sp>
      <p:sp>
        <p:nvSpPr>
          <p:cNvPr id="776" name="object 388"/>
          <p:cNvSpPr txBox="1"/>
          <p:nvPr/>
        </p:nvSpPr>
        <p:spPr>
          <a:xfrm>
            <a:off x="6678462" y="1986933"/>
            <a:ext cx="544513" cy="2143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1300" b="1" spc="20">
                <a:solidFill>
                  <a:srgbClr val="E73927"/>
                </a:solidFill>
                <a:latin typeface="Arial"/>
                <a:cs typeface="Arial"/>
              </a:rPr>
              <a:t>10</a:t>
            </a:r>
            <a:r>
              <a:rPr sz="1300" b="1" spc="-25">
                <a:solidFill>
                  <a:srgbClr val="E73927"/>
                </a:solidFill>
                <a:latin typeface="Arial"/>
                <a:cs typeface="Arial"/>
              </a:rPr>
              <a:t> </a:t>
            </a:r>
            <a:r>
              <a:rPr sz="1300" b="1" spc="20">
                <a:solidFill>
                  <a:srgbClr val="E73927"/>
                </a:solidFill>
                <a:latin typeface="Arial"/>
                <a:cs typeface="Arial"/>
              </a:rPr>
              <a:t>907</a:t>
            </a:r>
            <a:endParaRPr sz="1300">
              <a:latin typeface="Arial"/>
              <a:cs typeface="Arial"/>
            </a:endParaRPr>
          </a:p>
        </p:txBody>
      </p:sp>
      <p:sp>
        <p:nvSpPr>
          <p:cNvPr id="777" name="object 389"/>
          <p:cNvSpPr txBox="1"/>
          <p:nvPr/>
        </p:nvSpPr>
        <p:spPr>
          <a:xfrm>
            <a:off x="7645250" y="1820245"/>
            <a:ext cx="544512" cy="214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1300" b="1" spc="20">
                <a:solidFill>
                  <a:srgbClr val="E73927"/>
                </a:solidFill>
                <a:latin typeface="Arial"/>
                <a:cs typeface="Arial"/>
              </a:rPr>
              <a:t>12</a:t>
            </a:r>
            <a:r>
              <a:rPr sz="1300" b="1" spc="-25">
                <a:solidFill>
                  <a:srgbClr val="E73927"/>
                </a:solidFill>
                <a:latin typeface="Arial"/>
                <a:cs typeface="Arial"/>
              </a:rPr>
              <a:t> </a:t>
            </a:r>
            <a:r>
              <a:rPr sz="1300" b="1" spc="20">
                <a:solidFill>
                  <a:srgbClr val="E73927"/>
                </a:solidFill>
                <a:latin typeface="Arial"/>
                <a:cs typeface="Arial"/>
              </a:rPr>
              <a:t>143</a:t>
            </a:r>
            <a:endParaRPr sz="1300">
              <a:latin typeface="Arial"/>
              <a:cs typeface="Arial"/>
            </a:endParaRPr>
          </a:p>
        </p:txBody>
      </p:sp>
      <p:sp>
        <p:nvSpPr>
          <p:cNvPr id="778" name="object 390"/>
          <p:cNvSpPr/>
          <p:nvPr/>
        </p:nvSpPr>
        <p:spPr>
          <a:xfrm>
            <a:off x="7046762" y="4269758"/>
            <a:ext cx="88900" cy="63500"/>
          </a:xfrm>
          <a:custGeom>
            <a:avLst/>
            <a:gdLst/>
            <a:ahLst/>
            <a:cxnLst/>
            <a:rect l="l" t="t" r="r" b="b"/>
            <a:pathLst>
              <a:path w="89534" h="64135">
                <a:moveTo>
                  <a:pt x="0" y="63652"/>
                </a:moveTo>
                <a:lnTo>
                  <a:pt x="89115" y="63652"/>
                </a:lnTo>
                <a:lnTo>
                  <a:pt x="89115" y="0"/>
                </a:lnTo>
                <a:lnTo>
                  <a:pt x="0" y="0"/>
                </a:lnTo>
                <a:lnTo>
                  <a:pt x="0" y="63652"/>
                </a:lnTo>
                <a:close/>
              </a:path>
            </a:pathLst>
          </a:custGeom>
          <a:solidFill>
            <a:srgbClr val="E73927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79" name="object 391"/>
          <p:cNvSpPr/>
          <p:nvPr/>
        </p:nvSpPr>
        <p:spPr>
          <a:xfrm>
            <a:off x="6838800" y="4269758"/>
            <a:ext cx="90487" cy="63500"/>
          </a:xfrm>
          <a:custGeom>
            <a:avLst/>
            <a:gdLst/>
            <a:ahLst/>
            <a:cxnLst/>
            <a:rect l="l" t="t" r="r" b="b"/>
            <a:pathLst>
              <a:path w="89534" h="64135">
                <a:moveTo>
                  <a:pt x="0" y="63652"/>
                </a:moveTo>
                <a:lnTo>
                  <a:pt x="89128" y="63652"/>
                </a:lnTo>
                <a:lnTo>
                  <a:pt x="89128" y="0"/>
                </a:lnTo>
                <a:lnTo>
                  <a:pt x="0" y="0"/>
                </a:lnTo>
                <a:lnTo>
                  <a:pt x="0" y="63652"/>
                </a:lnTo>
                <a:close/>
              </a:path>
            </a:pathLst>
          </a:custGeom>
          <a:solidFill>
            <a:srgbClr val="E73927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80" name="object 392"/>
          <p:cNvSpPr/>
          <p:nvPr/>
        </p:nvSpPr>
        <p:spPr>
          <a:xfrm>
            <a:off x="6929287" y="4241183"/>
            <a:ext cx="117475" cy="119062"/>
          </a:xfrm>
          <a:custGeom>
            <a:avLst/>
            <a:gdLst/>
            <a:ahLst/>
            <a:cxnLst/>
            <a:rect l="l" t="t" r="r" b="b"/>
            <a:pathLst>
              <a:path w="118109" h="118110">
                <a:moveTo>
                  <a:pt x="118021" y="118021"/>
                </a:moveTo>
                <a:lnTo>
                  <a:pt x="0" y="118021"/>
                </a:lnTo>
                <a:lnTo>
                  <a:pt x="0" y="0"/>
                </a:lnTo>
                <a:lnTo>
                  <a:pt x="118021" y="0"/>
                </a:lnTo>
                <a:lnTo>
                  <a:pt x="118021" y="118021"/>
                </a:lnTo>
                <a:close/>
              </a:path>
            </a:pathLst>
          </a:custGeom>
          <a:solidFill>
            <a:srgbClr val="E73927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81" name="object 393"/>
          <p:cNvSpPr/>
          <p:nvPr/>
        </p:nvSpPr>
        <p:spPr>
          <a:xfrm>
            <a:off x="5160812" y="4255470"/>
            <a:ext cx="265113" cy="119063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82" name="object 273"/>
          <p:cNvSpPr/>
          <p:nvPr/>
        </p:nvSpPr>
        <p:spPr>
          <a:xfrm>
            <a:off x="8556475" y="2388570"/>
            <a:ext cx="442912" cy="0"/>
          </a:xfrm>
          <a:custGeom>
            <a:avLst/>
            <a:gdLst/>
            <a:ahLst/>
            <a:cxnLst/>
            <a:rect l="l" t="t" r="r" b="b"/>
            <a:pathLst>
              <a:path w="443229">
                <a:moveTo>
                  <a:pt x="0" y="0"/>
                </a:moveTo>
                <a:lnTo>
                  <a:pt x="442973" y="0"/>
                </a:lnTo>
              </a:path>
            </a:pathLst>
          </a:custGeom>
          <a:ln w="10414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83" name="object 338"/>
          <p:cNvSpPr/>
          <p:nvPr/>
        </p:nvSpPr>
        <p:spPr>
          <a:xfrm>
            <a:off x="8786662" y="3910983"/>
            <a:ext cx="22225" cy="155575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84" name="object 342"/>
          <p:cNvSpPr/>
          <p:nvPr/>
        </p:nvSpPr>
        <p:spPr>
          <a:xfrm>
            <a:off x="8356450" y="3796683"/>
            <a:ext cx="66675" cy="47625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85" name="object 344"/>
          <p:cNvSpPr/>
          <p:nvPr/>
        </p:nvSpPr>
        <p:spPr>
          <a:xfrm>
            <a:off x="8492975" y="3780808"/>
            <a:ext cx="34925" cy="2540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86" name="object 345"/>
          <p:cNvSpPr/>
          <p:nvPr/>
        </p:nvSpPr>
        <p:spPr>
          <a:xfrm>
            <a:off x="8459637" y="3780808"/>
            <a:ext cx="33338" cy="2540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87" name="object 346"/>
          <p:cNvSpPr/>
          <p:nvPr/>
        </p:nvSpPr>
        <p:spPr>
          <a:xfrm>
            <a:off x="8448525" y="3718895"/>
            <a:ext cx="44450" cy="65088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43891" y="0"/>
                </a:moveTo>
                <a:lnTo>
                  <a:pt x="40119" y="0"/>
                </a:lnTo>
                <a:lnTo>
                  <a:pt x="36322" y="482"/>
                </a:lnTo>
                <a:lnTo>
                  <a:pt x="5880" y="21958"/>
                </a:lnTo>
                <a:lnTo>
                  <a:pt x="4000" y="25196"/>
                </a:lnTo>
                <a:lnTo>
                  <a:pt x="2527" y="28740"/>
                </a:lnTo>
                <a:lnTo>
                  <a:pt x="482" y="36334"/>
                </a:lnTo>
                <a:lnTo>
                  <a:pt x="0" y="40131"/>
                </a:lnTo>
                <a:lnTo>
                  <a:pt x="0" y="47650"/>
                </a:lnTo>
                <a:lnTo>
                  <a:pt x="483" y="51511"/>
                </a:lnTo>
                <a:lnTo>
                  <a:pt x="2527" y="59029"/>
                </a:lnTo>
                <a:lnTo>
                  <a:pt x="4000" y="62572"/>
                </a:lnTo>
                <a:lnTo>
                  <a:pt x="5880" y="65836"/>
                </a:lnTo>
                <a:lnTo>
                  <a:pt x="18364" y="58623"/>
                </a:lnTo>
                <a:lnTo>
                  <a:pt x="17106" y="56451"/>
                </a:lnTo>
                <a:lnTo>
                  <a:pt x="16103" y="54089"/>
                </a:lnTo>
                <a:lnTo>
                  <a:pt x="15429" y="51460"/>
                </a:lnTo>
                <a:lnTo>
                  <a:pt x="14732" y="48958"/>
                </a:lnTo>
                <a:lnTo>
                  <a:pt x="14414" y="46393"/>
                </a:lnTo>
                <a:lnTo>
                  <a:pt x="14414" y="41376"/>
                </a:lnTo>
                <a:lnTo>
                  <a:pt x="14744" y="38823"/>
                </a:lnTo>
                <a:lnTo>
                  <a:pt x="15443" y="36258"/>
                </a:lnTo>
                <a:lnTo>
                  <a:pt x="16103" y="33705"/>
                </a:lnTo>
                <a:lnTo>
                  <a:pt x="41363" y="14414"/>
                </a:lnTo>
                <a:lnTo>
                  <a:pt x="43891" y="14414"/>
                </a:lnTo>
                <a:lnTo>
                  <a:pt x="438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88" name="object 347"/>
          <p:cNvSpPr/>
          <p:nvPr/>
        </p:nvSpPr>
        <p:spPr>
          <a:xfrm>
            <a:off x="8467575" y="3774458"/>
            <a:ext cx="4762" cy="6350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4432" y="0"/>
                </a:moveTo>
                <a:lnTo>
                  <a:pt x="0" y="2539"/>
                </a:lnTo>
                <a:lnTo>
                  <a:pt x="736" y="3822"/>
                </a:lnTo>
                <a:lnTo>
                  <a:pt x="1816" y="4965"/>
                </a:lnTo>
                <a:lnTo>
                  <a:pt x="2781" y="6146"/>
                </a:lnTo>
                <a:lnTo>
                  <a:pt x="44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89" name="object 348"/>
          <p:cNvSpPr/>
          <p:nvPr/>
        </p:nvSpPr>
        <p:spPr>
          <a:xfrm>
            <a:off x="8450112" y="3783983"/>
            <a:ext cx="9525" cy="4762"/>
          </a:xfrm>
          <a:custGeom>
            <a:avLst/>
            <a:gdLst/>
            <a:ahLst/>
            <a:cxnLst/>
            <a:rect l="l" t="t" r="r" b="b"/>
            <a:pathLst>
              <a:path w="8254" h="5079">
                <a:moveTo>
                  <a:pt x="4483" y="0"/>
                </a:moveTo>
                <a:lnTo>
                  <a:pt x="0" y="2565"/>
                </a:lnTo>
                <a:lnTo>
                  <a:pt x="8128" y="4737"/>
                </a:lnTo>
                <a:lnTo>
                  <a:pt x="6896" y="3149"/>
                </a:lnTo>
                <a:lnTo>
                  <a:pt x="5461" y="1689"/>
                </a:lnTo>
                <a:lnTo>
                  <a:pt x="44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90" name="object 349"/>
          <p:cNvSpPr/>
          <p:nvPr/>
        </p:nvSpPr>
        <p:spPr>
          <a:xfrm>
            <a:off x="8454875" y="3776045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4604">
                <a:moveTo>
                  <a:pt x="12471" y="0"/>
                </a:moveTo>
                <a:lnTo>
                  <a:pt x="0" y="7213"/>
                </a:lnTo>
                <a:lnTo>
                  <a:pt x="977" y="8928"/>
                </a:lnTo>
                <a:lnTo>
                  <a:pt x="2425" y="10388"/>
                </a:lnTo>
                <a:lnTo>
                  <a:pt x="3644" y="11988"/>
                </a:lnTo>
                <a:lnTo>
                  <a:pt x="12382" y="14300"/>
                </a:lnTo>
                <a:lnTo>
                  <a:pt x="15252" y="3606"/>
                </a:lnTo>
                <a:lnTo>
                  <a:pt x="14287" y="2425"/>
                </a:lnTo>
                <a:lnTo>
                  <a:pt x="13208" y="1282"/>
                </a:lnTo>
                <a:lnTo>
                  <a:pt x="124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91" name="object 350"/>
          <p:cNvSpPr/>
          <p:nvPr/>
        </p:nvSpPr>
        <p:spPr>
          <a:xfrm>
            <a:off x="8515200" y="3774458"/>
            <a:ext cx="3175" cy="6350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0" y="0"/>
                </a:moveTo>
                <a:lnTo>
                  <a:pt x="1587" y="5969"/>
                </a:lnTo>
                <a:lnTo>
                  <a:pt x="2514" y="4813"/>
                </a:lnTo>
                <a:lnTo>
                  <a:pt x="3568" y="3721"/>
                </a:lnTo>
                <a:lnTo>
                  <a:pt x="4292" y="24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92" name="object 351"/>
          <p:cNvSpPr/>
          <p:nvPr/>
        </p:nvSpPr>
        <p:spPr>
          <a:xfrm>
            <a:off x="8527900" y="3783983"/>
            <a:ext cx="7937" cy="4762"/>
          </a:xfrm>
          <a:custGeom>
            <a:avLst/>
            <a:gdLst/>
            <a:ahLst/>
            <a:cxnLst/>
            <a:rect l="l" t="t" r="r" b="b"/>
            <a:pathLst>
              <a:path w="8890" h="5079">
                <a:moveTo>
                  <a:pt x="3771" y="0"/>
                </a:moveTo>
                <a:lnTo>
                  <a:pt x="2768" y="1765"/>
                </a:lnTo>
                <a:lnTo>
                  <a:pt x="1270" y="3289"/>
                </a:lnTo>
                <a:lnTo>
                  <a:pt x="0" y="4927"/>
                </a:lnTo>
                <a:lnTo>
                  <a:pt x="8407" y="2679"/>
                </a:lnTo>
                <a:lnTo>
                  <a:pt x="37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93" name="object 352"/>
          <p:cNvSpPr/>
          <p:nvPr/>
        </p:nvSpPr>
        <p:spPr>
          <a:xfrm>
            <a:off x="8492975" y="3718895"/>
            <a:ext cx="44450" cy="65088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59" y="0"/>
                </a:moveTo>
                <a:lnTo>
                  <a:pt x="0" y="0"/>
                </a:lnTo>
                <a:lnTo>
                  <a:pt x="0" y="14427"/>
                </a:lnTo>
                <a:lnTo>
                  <a:pt x="2501" y="14427"/>
                </a:lnTo>
                <a:lnTo>
                  <a:pt x="5054" y="14744"/>
                </a:lnTo>
                <a:lnTo>
                  <a:pt x="29489" y="41363"/>
                </a:lnTo>
                <a:lnTo>
                  <a:pt x="29489" y="46418"/>
                </a:lnTo>
                <a:lnTo>
                  <a:pt x="29159" y="48958"/>
                </a:lnTo>
                <a:lnTo>
                  <a:pt x="27774" y="54076"/>
                </a:lnTo>
                <a:lnTo>
                  <a:pt x="26771" y="56426"/>
                </a:lnTo>
                <a:lnTo>
                  <a:pt x="25526" y="58610"/>
                </a:lnTo>
                <a:lnTo>
                  <a:pt x="37998" y="65836"/>
                </a:lnTo>
                <a:lnTo>
                  <a:pt x="39877" y="62585"/>
                </a:lnTo>
                <a:lnTo>
                  <a:pt x="41376" y="59042"/>
                </a:lnTo>
                <a:lnTo>
                  <a:pt x="43383" y="51460"/>
                </a:lnTo>
                <a:lnTo>
                  <a:pt x="43878" y="47637"/>
                </a:lnTo>
                <a:lnTo>
                  <a:pt x="43878" y="40144"/>
                </a:lnTo>
                <a:lnTo>
                  <a:pt x="18694" y="4025"/>
                </a:lnTo>
                <a:lnTo>
                  <a:pt x="7569" y="495"/>
                </a:lnTo>
                <a:lnTo>
                  <a:pt x="37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94" name="object 353"/>
          <p:cNvSpPr/>
          <p:nvPr/>
        </p:nvSpPr>
        <p:spPr>
          <a:xfrm>
            <a:off x="8516787" y="3776045"/>
            <a:ext cx="14288" cy="15875"/>
          </a:xfrm>
          <a:custGeom>
            <a:avLst/>
            <a:gdLst/>
            <a:ahLst/>
            <a:cxnLst/>
            <a:rect l="l" t="t" r="r" b="b"/>
            <a:pathLst>
              <a:path w="15240" h="14604">
                <a:moveTo>
                  <a:pt x="2692" y="0"/>
                </a:moveTo>
                <a:lnTo>
                  <a:pt x="1968" y="1257"/>
                </a:lnTo>
                <a:lnTo>
                  <a:pt x="927" y="2349"/>
                </a:lnTo>
                <a:lnTo>
                  <a:pt x="0" y="3492"/>
                </a:lnTo>
                <a:lnTo>
                  <a:pt x="2933" y="14414"/>
                </a:lnTo>
                <a:lnTo>
                  <a:pt x="11379" y="12141"/>
                </a:lnTo>
                <a:lnTo>
                  <a:pt x="12661" y="10515"/>
                </a:lnTo>
                <a:lnTo>
                  <a:pt x="14160" y="8991"/>
                </a:lnTo>
                <a:lnTo>
                  <a:pt x="15163" y="7226"/>
                </a:lnTo>
                <a:lnTo>
                  <a:pt x="26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95" name="object 386"/>
          <p:cNvSpPr txBox="1"/>
          <p:nvPr/>
        </p:nvSpPr>
        <p:spPr>
          <a:xfrm>
            <a:off x="9266087" y="1974233"/>
            <a:ext cx="542925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1300" b="1" spc="20">
                <a:solidFill>
                  <a:srgbClr val="004982"/>
                </a:solidFill>
                <a:latin typeface="Arial"/>
                <a:cs typeface="Arial"/>
              </a:rPr>
              <a:t>12</a:t>
            </a:r>
            <a:r>
              <a:rPr sz="1300" b="1" spc="-25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lang="ru-RU" sz="1300" b="1" spc="-25">
                <a:solidFill>
                  <a:srgbClr val="004982"/>
                </a:solidFill>
                <a:latin typeface="Arial"/>
                <a:cs typeface="Arial"/>
              </a:rPr>
              <a:t>984</a:t>
            </a:r>
            <a:endParaRPr sz="1300">
              <a:latin typeface="Arial"/>
              <a:cs typeface="Arial"/>
            </a:endParaRPr>
          </a:p>
        </p:txBody>
      </p:sp>
      <p:sp>
        <p:nvSpPr>
          <p:cNvPr id="797" name="object 273"/>
          <p:cNvSpPr/>
          <p:nvPr/>
        </p:nvSpPr>
        <p:spPr>
          <a:xfrm>
            <a:off x="8556475" y="2388570"/>
            <a:ext cx="442912" cy="0"/>
          </a:xfrm>
          <a:custGeom>
            <a:avLst/>
            <a:gdLst/>
            <a:ahLst/>
            <a:cxnLst/>
            <a:rect l="l" t="t" r="r" b="b"/>
            <a:pathLst>
              <a:path w="443229">
                <a:moveTo>
                  <a:pt x="0" y="0"/>
                </a:moveTo>
                <a:lnTo>
                  <a:pt x="442973" y="0"/>
                </a:lnTo>
              </a:path>
            </a:pathLst>
          </a:custGeom>
          <a:ln w="10414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98" name="object 273"/>
          <p:cNvSpPr/>
          <p:nvPr/>
        </p:nvSpPr>
        <p:spPr>
          <a:xfrm>
            <a:off x="9166075" y="2388570"/>
            <a:ext cx="442912" cy="0"/>
          </a:xfrm>
          <a:custGeom>
            <a:avLst/>
            <a:gdLst/>
            <a:ahLst/>
            <a:cxnLst/>
            <a:rect l="l" t="t" r="r" b="b"/>
            <a:pathLst>
              <a:path w="443229">
                <a:moveTo>
                  <a:pt x="0" y="0"/>
                </a:moveTo>
                <a:lnTo>
                  <a:pt x="442973" y="0"/>
                </a:lnTo>
              </a:path>
            </a:pathLst>
          </a:custGeom>
          <a:ln w="10414">
            <a:solidFill>
              <a:srgbClr val="DADADA"/>
            </a:solidFill>
          </a:ln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99" name="object 278"/>
          <p:cNvSpPr/>
          <p:nvPr/>
        </p:nvSpPr>
        <p:spPr>
          <a:xfrm>
            <a:off x="8958112" y="2172670"/>
            <a:ext cx="284163" cy="1609725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00" name="object 283"/>
          <p:cNvSpPr/>
          <p:nvPr/>
        </p:nvSpPr>
        <p:spPr>
          <a:xfrm>
            <a:off x="9062887" y="2147270"/>
            <a:ext cx="103188" cy="93663"/>
          </a:xfrm>
          <a:custGeom>
            <a:avLst/>
            <a:gdLst/>
            <a:ahLst/>
            <a:cxnLst/>
            <a:rect l="l" t="t" r="r" b="b"/>
            <a:pathLst>
              <a:path w="102870" h="93980">
                <a:moveTo>
                  <a:pt x="0" y="0"/>
                </a:moveTo>
                <a:lnTo>
                  <a:pt x="102425" y="0"/>
                </a:lnTo>
                <a:lnTo>
                  <a:pt x="102425" y="93675"/>
                </a:lnTo>
                <a:lnTo>
                  <a:pt x="0" y="93675"/>
                </a:lnTo>
                <a:lnTo>
                  <a:pt x="0" y="0"/>
                </a:lnTo>
                <a:close/>
              </a:path>
            </a:pathLst>
          </a:custGeom>
          <a:solidFill>
            <a:srgbClr val="E73927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01" name="object 331"/>
          <p:cNvSpPr/>
          <p:nvPr/>
        </p:nvSpPr>
        <p:spPr>
          <a:xfrm>
            <a:off x="8899375" y="3691908"/>
            <a:ext cx="439737" cy="300037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02" name="object 332"/>
          <p:cNvSpPr/>
          <p:nvPr/>
        </p:nvSpPr>
        <p:spPr>
          <a:xfrm>
            <a:off x="8980337" y="3688733"/>
            <a:ext cx="276225" cy="163512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03" name="object 333"/>
          <p:cNvSpPr/>
          <p:nvPr/>
        </p:nvSpPr>
        <p:spPr>
          <a:xfrm>
            <a:off x="9062887" y="3452195"/>
            <a:ext cx="109538" cy="74613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04" name="object 334"/>
          <p:cNvSpPr/>
          <p:nvPr/>
        </p:nvSpPr>
        <p:spPr>
          <a:xfrm>
            <a:off x="9105750" y="3444258"/>
            <a:ext cx="68262" cy="82550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05" name="object 335"/>
          <p:cNvSpPr/>
          <p:nvPr/>
        </p:nvSpPr>
        <p:spPr>
          <a:xfrm>
            <a:off x="8931125" y="3590308"/>
            <a:ext cx="341312" cy="336550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06" name="object 336"/>
          <p:cNvSpPr/>
          <p:nvPr/>
        </p:nvSpPr>
        <p:spPr>
          <a:xfrm>
            <a:off x="9091462" y="3606183"/>
            <a:ext cx="22225" cy="1555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07" name="object 337"/>
          <p:cNvSpPr/>
          <p:nvPr/>
        </p:nvSpPr>
        <p:spPr>
          <a:xfrm>
            <a:off x="9243862" y="3758583"/>
            <a:ext cx="22225" cy="1555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09" name="object 339"/>
          <p:cNvSpPr/>
          <p:nvPr/>
        </p:nvSpPr>
        <p:spPr>
          <a:xfrm>
            <a:off x="9099400" y="3756995"/>
            <a:ext cx="141287" cy="88900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10" name="object 340"/>
          <p:cNvSpPr/>
          <p:nvPr/>
        </p:nvSpPr>
        <p:spPr>
          <a:xfrm>
            <a:off x="9174012" y="3796683"/>
            <a:ext cx="66675" cy="47625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11" name="object 341"/>
          <p:cNvSpPr/>
          <p:nvPr/>
        </p:nvSpPr>
        <p:spPr>
          <a:xfrm>
            <a:off x="8966050" y="3756995"/>
            <a:ext cx="139700" cy="88900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12" name="object 342"/>
          <p:cNvSpPr/>
          <p:nvPr/>
        </p:nvSpPr>
        <p:spPr>
          <a:xfrm>
            <a:off x="8966050" y="3796683"/>
            <a:ext cx="66675" cy="47625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13" name="object 343"/>
          <p:cNvSpPr/>
          <p:nvPr/>
        </p:nvSpPr>
        <p:spPr>
          <a:xfrm>
            <a:off x="9015262" y="3674445"/>
            <a:ext cx="174625" cy="17462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14" name="object 344"/>
          <p:cNvSpPr/>
          <p:nvPr/>
        </p:nvSpPr>
        <p:spPr>
          <a:xfrm>
            <a:off x="9102575" y="3780808"/>
            <a:ext cx="34925" cy="2540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15" name="object 345"/>
          <p:cNvSpPr/>
          <p:nvPr/>
        </p:nvSpPr>
        <p:spPr>
          <a:xfrm>
            <a:off x="9069237" y="3780808"/>
            <a:ext cx="33338" cy="2540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16" name="object 346"/>
          <p:cNvSpPr/>
          <p:nvPr/>
        </p:nvSpPr>
        <p:spPr>
          <a:xfrm>
            <a:off x="9058125" y="3718895"/>
            <a:ext cx="44450" cy="65088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43891" y="0"/>
                </a:moveTo>
                <a:lnTo>
                  <a:pt x="40119" y="0"/>
                </a:lnTo>
                <a:lnTo>
                  <a:pt x="36322" y="482"/>
                </a:lnTo>
                <a:lnTo>
                  <a:pt x="5880" y="21958"/>
                </a:lnTo>
                <a:lnTo>
                  <a:pt x="4000" y="25196"/>
                </a:lnTo>
                <a:lnTo>
                  <a:pt x="2527" y="28740"/>
                </a:lnTo>
                <a:lnTo>
                  <a:pt x="482" y="36334"/>
                </a:lnTo>
                <a:lnTo>
                  <a:pt x="0" y="40131"/>
                </a:lnTo>
                <a:lnTo>
                  <a:pt x="0" y="47650"/>
                </a:lnTo>
                <a:lnTo>
                  <a:pt x="483" y="51511"/>
                </a:lnTo>
                <a:lnTo>
                  <a:pt x="2527" y="59029"/>
                </a:lnTo>
                <a:lnTo>
                  <a:pt x="4000" y="62572"/>
                </a:lnTo>
                <a:lnTo>
                  <a:pt x="5880" y="65836"/>
                </a:lnTo>
                <a:lnTo>
                  <a:pt x="18364" y="58623"/>
                </a:lnTo>
                <a:lnTo>
                  <a:pt x="17106" y="56451"/>
                </a:lnTo>
                <a:lnTo>
                  <a:pt x="16103" y="54089"/>
                </a:lnTo>
                <a:lnTo>
                  <a:pt x="15429" y="51460"/>
                </a:lnTo>
                <a:lnTo>
                  <a:pt x="14732" y="48958"/>
                </a:lnTo>
                <a:lnTo>
                  <a:pt x="14414" y="46393"/>
                </a:lnTo>
                <a:lnTo>
                  <a:pt x="14414" y="41376"/>
                </a:lnTo>
                <a:lnTo>
                  <a:pt x="14744" y="38823"/>
                </a:lnTo>
                <a:lnTo>
                  <a:pt x="15443" y="36258"/>
                </a:lnTo>
                <a:lnTo>
                  <a:pt x="16103" y="33705"/>
                </a:lnTo>
                <a:lnTo>
                  <a:pt x="41363" y="14414"/>
                </a:lnTo>
                <a:lnTo>
                  <a:pt x="43891" y="14414"/>
                </a:lnTo>
                <a:lnTo>
                  <a:pt x="438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17" name="object 347"/>
          <p:cNvSpPr/>
          <p:nvPr/>
        </p:nvSpPr>
        <p:spPr>
          <a:xfrm>
            <a:off x="9077175" y="3774458"/>
            <a:ext cx="4762" cy="6350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4432" y="0"/>
                </a:moveTo>
                <a:lnTo>
                  <a:pt x="0" y="2539"/>
                </a:lnTo>
                <a:lnTo>
                  <a:pt x="736" y="3822"/>
                </a:lnTo>
                <a:lnTo>
                  <a:pt x="1816" y="4965"/>
                </a:lnTo>
                <a:lnTo>
                  <a:pt x="2781" y="6146"/>
                </a:lnTo>
                <a:lnTo>
                  <a:pt x="44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18" name="object 348"/>
          <p:cNvSpPr/>
          <p:nvPr/>
        </p:nvSpPr>
        <p:spPr>
          <a:xfrm>
            <a:off x="9059712" y="3783983"/>
            <a:ext cx="9525" cy="4762"/>
          </a:xfrm>
          <a:custGeom>
            <a:avLst/>
            <a:gdLst/>
            <a:ahLst/>
            <a:cxnLst/>
            <a:rect l="l" t="t" r="r" b="b"/>
            <a:pathLst>
              <a:path w="8254" h="5079">
                <a:moveTo>
                  <a:pt x="4483" y="0"/>
                </a:moveTo>
                <a:lnTo>
                  <a:pt x="0" y="2565"/>
                </a:lnTo>
                <a:lnTo>
                  <a:pt x="8128" y="4737"/>
                </a:lnTo>
                <a:lnTo>
                  <a:pt x="6896" y="3149"/>
                </a:lnTo>
                <a:lnTo>
                  <a:pt x="5461" y="1689"/>
                </a:lnTo>
                <a:lnTo>
                  <a:pt x="44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19" name="object 349"/>
          <p:cNvSpPr/>
          <p:nvPr/>
        </p:nvSpPr>
        <p:spPr>
          <a:xfrm>
            <a:off x="9064475" y="3776045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4604">
                <a:moveTo>
                  <a:pt x="12471" y="0"/>
                </a:moveTo>
                <a:lnTo>
                  <a:pt x="0" y="7213"/>
                </a:lnTo>
                <a:lnTo>
                  <a:pt x="977" y="8928"/>
                </a:lnTo>
                <a:lnTo>
                  <a:pt x="2425" y="10388"/>
                </a:lnTo>
                <a:lnTo>
                  <a:pt x="3644" y="11988"/>
                </a:lnTo>
                <a:lnTo>
                  <a:pt x="12382" y="14300"/>
                </a:lnTo>
                <a:lnTo>
                  <a:pt x="15252" y="3606"/>
                </a:lnTo>
                <a:lnTo>
                  <a:pt x="14287" y="2425"/>
                </a:lnTo>
                <a:lnTo>
                  <a:pt x="13208" y="1282"/>
                </a:lnTo>
                <a:lnTo>
                  <a:pt x="124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20" name="object 350"/>
          <p:cNvSpPr/>
          <p:nvPr/>
        </p:nvSpPr>
        <p:spPr>
          <a:xfrm>
            <a:off x="9124800" y="3774458"/>
            <a:ext cx="3175" cy="6350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0" y="0"/>
                </a:moveTo>
                <a:lnTo>
                  <a:pt x="1587" y="5969"/>
                </a:lnTo>
                <a:lnTo>
                  <a:pt x="2514" y="4813"/>
                </a:lnTo>
                <a:lnTo>
                  <a:pt x="3568" y="3721"/>
                </a:lnTo>
                <a:lnTo>
                  <a:pt x="4292" y="24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21" name="object 351"/>
          <p:cNvSpPr/>
          <p:nvPr/>
        </p:nvSpPr>
        <p:spPr>
          <a:xfrm>
            <a:off x="9137500" y="3783983"/>
            <a:ext cx="7937" cy="4762"/>
          </a:xfrm>
          <a:custGeom>
            <a:avLst/>
            <a:gdLst/>
            <a:ahLst/>
            <a:cxnLst/>
            <a:rect l="l" t="t" r="r" b="b"/>
            <a:pathLst>
              <a:path w="8890" h="5079">
                <a:moveTo>
                  <a:pt x="3771" y="0"/>
                </a:moveTo>
                <a:lnTo>
                  <a:pt x="2768" y="1765"/>
                </a:lnTo>
                <a:lnTo>
                  <a:pt x="1270" y="3289"/>
                </a:lnTo>
                <a:lnTo>
                  <a:pt x="0" y="4927"/>
                </a:lnTo>
                <a:lnTo>
                  <a:pt x="8407" y="2679"/>
                </a:lnTo>
                <a:lnTo>
                  <a:pt x="37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22" name="object 352"/>
          <p:cNvSpPr/>
          <p:nvPr/>
        </p:nvSpPr>
        <p:spPr>
          <a:xfrm>
            <a:off x="9102575" y="3718895"/>
            <a:ext cx="44450" cy="65088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59" y="0"/>
                </a:moveTo>
                <a:lnTo>
                  <a:pt x="0" y="0"/>
                </a:lnTo>
                <a:lnTo>
                  <a:pt x="0" y="14427"/>
                </a:lnTo>
                <a:lnTo>
                  <a:pt x="2501" y="14427"/>
                </a:lnTo>
                <a:lnTo>
                  <a:pt x="5054" y="14744"/>
                </a:lnTo>
                <a:lnTo>
                  <a:pt x="29489" y="41363"/>
                </a:lnTo>
                <a:lnTo>
                  <a:pt x="29489" y="46418"/>
                </a:lnTo>
                <a:lnTo>
                  <a:pt x="29159" y="48958"/>
                </a:lnTo>
                <a:lnTo>
                  <a:pt x="27774" y="54076"/>
                </a:lnTo>
                <a:lnTo>
                  <a:pt x="26771" y="56426"/>
                </a:lnTo>
                <a:lnTo>
                  <a:pt x="25526" y="58610"/>
                </a:lnTo>
                <a:lnTo>
                  <a:pt x="37998" y="65836"/>
                </a:lnTo>
                <a:lnTo>
                  <a:pt x="39877" y="62585"/>
                </a:lnTo>
                <a:lnTo>
                  <a:pt x="41376" y="59042"/>
                </a:lnTo>
                <a:lnTo>
                  <a:pt x="43383" y="51460"/>
                </a:lnTo>
                <a:lnTo>
                  <a:pt x="43878" y="47637"/>
                </a:lnTo>
                <a:lnTo>
                  <a:pt x="43878" y="40144"/>
                </a:lnTo>
                <a:lnTo>
                  <a:pt x="18694" y="4025"/>
                </a:lnTo>
                <a:lnTo>
                  <a:pt x="7569" y="495"/>
                </a:lnTo>
                <a:lnTo>
                  <a:pt x="37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23" name="object 353"/>
          <p:cNvSpPr/>
          <p:nvPr/>
        </p:nvSpPr>
        <p:spPr>
          <a:xfrm>
            <a:off x="9126387" y="3776045"/>
            <a:ext cx="14288" cy="15875"/>
          </a:xfrm>
          <a:custGeom>
            <a:avLst/>
            <a:gdLst/>
            <a:ahLst/>
            <a:cxnLst/>
            <a:rect l="l" t="t" r="r" b="b"/>
            <a:pathLst>
              <a:path w="15240" h="14604">
                <a:moveTo>
                  <a:pt x="2692" y="0"/>
                </a:moveTo>
                <a:lnTo>
                  <a:pt x="1968" y="1257"/>
                </a:lnTo>
                <a:lnTo>
                  <a:pt x="927" y="2349"/>
                </a:lnTo>
                <a:lnTo>
                  <a:pt x="0" y="3492"/>
                </a:lnTo>
                <a:lnTo>
                  <a:pt x="2933" y="14414"/>
                </a:lnTo>
                <a:lnTo>
                  <a:pt x="11379" y="12141"/>
                </a:lnTo>
                <a:lnTo>
                  <a:pt x="12661" y="10515"/>
                </a:lnTo>
                <a:lnTo>
                  <a:pt x="14160" y="8991"/>
                </a:lnTo>
                <a:lnTo>
                  <a:pt x="15163" y="7226"/>
                </a:lnTo>
                <a:lnTo>
                  <a:pt x="26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24" name="object 383"/>
          <p:cNvSpPr txBox="1"/>
          <p:nvPr/>
        </p:nvSpPr>
        <p:spPr>
          <a:xfrm>
            <a:off x="8993037" y="3087070"/>
            <a:ext cx="190500" cy="44926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1150" b="1">
                <a:solidFill>
                  <a:srgbClr val="FFFFFF"/>
                </a:solidFill>
                <a:latin typeface="Arial"/>
                <a:cs typeface="Arial"/>
              </a:rPr>
              <a:t>99,8%</a:t>
            </a:r>
            <a:endParaRPr sz="1150">
              <a:latin typeface="Arial"/>
              <a:cs typeface="Arial"/>
            </a:endParaRPr>
          </a:p>
        </p:txBody>
      </p:sp>
      <p:sp>
        <p:nvSpPr>
          <p:cNvPr id="825" name="object 389"/>
          <p:cNvSpPr txBox="1"/>
          <p:nvPr/>
        </p:nvSpPr>
        <p:spPr>
          <a:xfrm>
            <a:off x="9226400" y="1763095"/>
            <a:ext cx="544512" cy="1920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lang="ru-RU" sz="1300" b="1" spc="20">
                <a:solidFill>
                  <a:srgbClr val="E73927"/>
                </a:solidFill>
                <a:latin typeface="Arial"/>
                <a:cs typeface="Arial"/>
              </a:rPr>
              <a:t>13 013</a:t>
            </a:r>
            <a:endParaRPr sz="1300">
              <a:latin typeface="Arial"/>
              <a:cs typeface="Arial"/>
            </a:endParaRPr>
          </a:p>
        </p:txBody>
      </p:sp>
      <p:sp>
        <p:nvSpPr>
          <p:cNvPr id="796" name="object 280"/>
          <p:cNvSpPr/>
          <p:nvPr/>
        </p:nvSpPr>
        <p:spPr>
          <a:xfrm>
            <a:off x="7881787" y="2172670"/>
            <a:ext cx="1209675" cy="180975"/>
          </a:xfrm>
          <a:custGeom>
            <a:avLst/>
            <a:gdLst/>
            <a:ahLst/>
            <a:cxnLst/>
            <a:rect l="l" t="t" r="r" b="b"/>
            <a:pathLst>
              <a:path w="1016634" h="144144">
                <a:moveTo>
                  <a:pt x="1016114" y="0"/>
                </a:moveTo>
                <a:lnTo>
                  <a:pt x="0" y="143560"/>
                </a:lnTo>
              </a:path>
            </a:pathLst>
          </a:custGeom>
          <a:ln w="52044">
            <a:solidFill>
              <a:srgbClr val="E73927"/>
            </a:solidFill>
          </a:ln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70" name="Прямоугольник 469"/>
          <p:cNvSpPr/>
          <p:nvPr/>
        </p:nvSpPr>
        <p:spPr>
          <a:xfrm>
            <a:off x="8124201" y="4027575"/>
            <a:ext cx="105285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15950">
              <a:lnSpc>
                <a:spcPct val="100000"/>
              </a:lnSpc>
            </a:pPr>
            <a:r>
              <a:rPr lang="ru-RU" sz="800" spc="30" dirty="0" smtClean="0">
                <a:solidFill>
                  <a:srgbClr val="4B4A4A"/>
                </a:solidFill>
                <a:latin typeface="Arial Unicode MS"/>
                <a:cs typeface="Arial Unicode MS"/>
              </a:rPr>
              <a:t>2019</a:t>
            </a:r>
            <a:endParaRPr lang="ru-RU" sz="800" dirty="0">
              <a:latin typeface="Arial Unicode MS"/>
              <a:cs typeface="Arial Unicode MS"/>
            </a:endParaRPr>
          </a:p>
        </p:txBody>
      </p:sp>
      <p:pic>
        <p:nvPicPr>
          <p:cNvPr id="2199" name="object 269"/>
          <p:cNvPicPr>
            <a:picLocks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2219325"/>
            <a:ext cx="3057525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4" name="object 370"/>
          <p:cNvSpPr txBox="1"/>
          <p:nvPr/>
        </p:nvSpPr>
        <p:spPr>
          <a:xfrm>
            <a:off x="3367434" y="1964254"/>
            <a:ext cx="639445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b="1" spc="20" dirty="0" smtClean="0">
                <a:solidFill>
                  <a:srgbClr val="E73927"/>
                </a:solidFill>
                <a:latin typeface="Arial"/>
                <a:cs typeface="Arial"/>
              </a:rPr>
              <a:t>2</a:t>
            </a:r>
            <a:r>
              <a:rPr lang="ru-RU" sz="1300" b="1" spc="20" dirty="0" smtClean="0">
                <a:solidFill>
                  <a:srgbClr val="E73927"/>
                </a:solidFill>
                <a:latin typeface="Arial"/>
                <a:cs typeface="Arial"/>
              </a:rPr>
              <a:t>8</a:t>
            </a:r>
            <a:r>
              <a:rPr lang="ru-RU" sz="1300" b="1" spc="20" dirty="0">
                <a:solidFill>
                  <a:srgbClr val="E73927"/>
                </a:solidFill>
                <a:latin typeface="Arial"/>
                <a:cs typeface="Arial"/>
              </a:rPr>
              <a:t>0</a:t>
            </a:r>
            <a:r>
              <a:rPr sz="1300" b="1" spc="-25" dirty="0" smtClean="0">
                <a:solidFill>
                  <a:srgbClr val="E73927"/>
                </a:solidFill>
                <a:latin typeface="Arial"/>
                <a:cs typeface="Arial"/>
              </a:rPr>
              <a:t> </a:t>
            </a:r>
            <a:r>
              <a:rPr lang="ru-RU" sz="1300" b="1" spc="20" dirty="0" smtClean="0">
                <a:solidFill>
                  <a:srgbClr val="E73927"/>
                </a:solidFill>
                <a:latin typeface="Arial"/>
                <a:cs typeface="Arial"/>
              </a:rPr>
              <a:t>373</a:t>
            </a:r>
            <a:endParaRPr sz="13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244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839291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36771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4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11803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3833495" y="0"/>
                </a:moveTo>
                <a:lnTo>
                  <a:pt x="0" y="0"/>
                </a:lnTo>
                <a:lnTo>
                  <a:pt x="0" y="91655"/>
                </a:lnTo>
                <a:lnTo>
                  <a:pt x="3833495" y="91655"/>
                </a:lnTo>
                <a:lnTo>
                  <a:pt x="3833495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99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0960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0960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99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99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7" y="0"/>
                </a:moveTo>
                <a:lnTo>
                  <a:pt x="4317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0960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0960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90103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99943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73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83405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73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834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27726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37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73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834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27726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037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227726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37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199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0960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199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0960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199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00960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18315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99299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19703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00687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2180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02790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21111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02095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22499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0348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173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983405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173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9834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173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9834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227726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037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27726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037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227726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037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908802" y="246153"/>
            <a:ext cx="710772" cy="453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3490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3490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7" y="0"/>
                </a:moveTo>
                <a:lnTo>
                  <a:pt x="4317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3228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377025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3228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37702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3490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3490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3228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3228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377025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37702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826591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29" h="124459">
                <a:moveTo>
                  <a:pt x="0" y="0"/>
                </a:moveTo>
                <a:lnTo>
                  <a:pt x="925753" y="0"/>
                </a:lnTo>
                <a:lnTo>
                  <a:pt x="925753" y="124307"/>
                </a:lnTo>
                <a:lnTo>
                  <a:pt x="0" y="124307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842212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90" h="33654">
                <a:moveTo>
                  <a:pt x="8635" y="32867"/>
                </a:moveTo>
                <a:lnTo>
                  <a:pt x="0" y="32867"/>
                </a:lnTo>
                <a:lnTo>
                  <a:pt x="0" y="33375"/>
                </a:lnTo>
                <a:lnTo>
                  <a:pt x="8635" y="33375"/>
                </a:lnTo>
                <a:lnTo>
                  <a:pt x="8635" y="32867"/>
                </a:lnTo>
                <a:close/>
              </a:path>
              <a:path w="910590" h="33654">
                <a:moveTo>
                  <a:pt x="886472" y="0"/>
                </a:moveTo>
                <a:lnTo>
                  <a:pt x="27952" y="0"/>
                </a:lnTo>
                <a:lnTo>
                  <a:pt x="27952" y="33362"/>
                </a:lnTo>
                <a:lnTo>
                  <a:pt x="886472" y="33362"/>
                </a:lnTo>
                <a:lnTo>
                  <a:pt x="886472" y="0"/>
                </a:lnTo>
                <a:close/>
              </a:path>
              <a:path w="910590" h="33654">
                <a:moveTo>
                  <a:pt x="910132" y="33337"/>
                </a:moveTo>
                <a:lnTo>
                  <a:pt x="905802" y="33337"/>
                </a:lnTo>
                <a:lnTo>
                  <a:pt x="910132" y="33337"/>
                </a:lnTo>
                <a:close/>
              </a:path>
              <a:path w="910590" h="33654">
                <a:moveTo>
                  <a:pt x="905814" y="0"/>
                </a:moveTo>
                <a:lnTo>
                  <a:pt x="905802" y="33337"/>
                </a:lnTo>
                <a:lnTo>
                  <a:pt x="905814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847203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832548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815998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815998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87016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815998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87016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87016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82559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839484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860506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853557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86744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815998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815998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815998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87016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87016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87016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738348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721814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721814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72181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748014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748014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748026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73140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74528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721814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721814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72181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325741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325741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325741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325741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316075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299541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299541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3536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299541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3536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3536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325741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325741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325741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3091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32301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344039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33708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35096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299541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299541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299541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3536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3536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3536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592443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79" h="83820">
                <a:moveTo>
                  <a:pt x="14820" y="0"/>
                </a:moveTo>
                <a:lnTo>
                  <a:pt x="2540" y="0"/>
                </a:lnTo>
                <a:lnTo>
                  <a:pt x="0" y="2539"/>
                </a:lnTo>
                <a:lnTo>
                  <a:pt x="0" y="80810"/>
                </a:lnTo>
                <a:lnTo>
                  <a:pt x="2540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542564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29891" y="35"/>
                </a:lnTo>
                <a:lnTo>
                  <a:pt x="17282" y="2860"/>
                </a:lnTo>
                <a:lnTo>
                  <a:pt x="6426" y="9893"/>
                </a:lnTo>
                <a:lnTo>
                  <a:pt x="0" y="15900"/>
                </a:lnTo>
                <a:lnTo>
                  <a:pt x="117347" y="15900"/>
                </a:lnTo>
                <a:lnTo>
                  <a:pt x="109718" y="8815"/>
                </a:lnTo>
                <a:lnTo>
                  <a:pt x="98584" y="2276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540152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59" h="145415">
                <a:moveTo>
                  <a:pt x="124091" y="0"/>
                </a:moveTo>
                <a:lnTo>
                  <a:pt x="0" y="0"/>
                </a:lnTo>
                <a:lnTo>
                  <a:pt x="0" y="144805"/>
                </a:lnTo>
                <a:lnTo>
                  <a:pt x="83756" y="143356"/>
                </a:lnTo>
                <a:lnTo>
                  <a:pt x="116557" y="119378"/>
                </a:lnTo>
                <a:lnTo>
                  <a:pt x="124091" y="92316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626172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8071" y="0"/>
                </a:moveTo>
                <a:lnTo>
                  <a:pt x="6321" y="0"/>
                </a:lnTo>
                <a:lnTo>
                  <a:pt x="6321" y="83921"/>
                </a:lnTo>
                <a:lnTo>
                  <a:pt x="4672" y="97011"/>
                </a:lnTo>
                <a:lnTo>
                  <a:pt x="0" y="108897"/>
                </a:lnTo>
                <a:lnTo>
                  <a:pt x="11923" y="107246"/>
                </a:lnTo>
                <a:lnTo>
                  <a:pt x="22553" y="100715"/>
                </a:lnTo>
                <a:lnTo>
                  <a:pt x="31024" y="90293"/>
                </a:lnTo>
                <a:lnTo>
                  <a:pt x="36469" y="76966"/>
                </a:lnTo>
                <a:lnTo>
                  <a:pt x="38071" y="48564"/>
                </a:lnTo>
                <a:lnTo>
                  <a:pt x="38071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540156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09" h="165100">
                <a:moveTo>
                  <a:pt x="92341" y="0"/>
                </a:moveTo>
                <a:lnTo>
                  <a:pt x="0" y="0"/>
                </a:lnTo>
                <a:lnTo>
                  <a:pt x="0" y="164744"/>
                </a:lnTo>
                <a:lnTo>
                  <a:pt x="52039" y="163285"/>
                </a:lnTo>
                <a:lnTo>
                  <a:pt x="84814" y="139280"/>
                </a:lnTo>
                <a:lnTo>
                  <a:pt x="92341" y="11220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540155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497869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5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497668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498239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50897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6763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50897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591018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591018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6763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68019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51282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497673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497677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497859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5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497668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498239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497673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497677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601242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685214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516812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601242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685214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516812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552747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4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552747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579535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79" h="59054">
                <a:moveTo>
                  <a:pt x="37515" y="0"/>
                </a:moveTo>
                <a:lnTo>
                  <a:pt x="5676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515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598924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90" h="1270">
                <a:moveTo>
                  <a:pt x="8559" y="0"/>
                </a:moveTo>
                <a:lnTo>
                  <a:pt x="0" y="88"/>
                </a:lnTo>
                <a:lnTo>
                  <a:pt x="6464" y="88"/>
                </a:lnTo>
                <a:lnTo>
                  <a:pt x="7619" y="495"/>
                </a:lnTo>
                <a:lnTo>
                  <a:pt x="8559" y="1181"/>
                </a:lnTo>
                <a:lnTo>
                  <a:pt x="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598926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90" h="26035">
                <a:moveTo>
                  <a:pt x="6464" y="0"/>
                </a:moveTo>
                <a:lnTo>
                  <a:pt x="0" y="0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1092"/>
                </a:lnTo>
                <a:lnTo>
                  <a:pt x="7619" y="406"/>
                </a:lnTo>
                <a:lnTo>
                  <a:pt x="6464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605388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598924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8559" y="0"/>
                </a:moveTo>
                <a:lnTo>
                  <a:pt x="0" y="0"/>
                </a:lnTo>
                <a:lnTo>
                  <a:pt x="0" y="23761"/>
                </a:lnTo>
                <a:lnTo>
                  <a:pt x="6464" y="23761"/>
                </a:lnTo>
                <a:lnTo>
                  <a:pt x="7619" y="23355"/>
                </a:lnTo>
                <a:lnTo>
                  <a:pt x="8559" y="22669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568217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40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512513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39" y="0"/>
                </a:moveTo>
                <a:lnTo>
                  <a:pt x="5435" y="0"/>
                </a:lnTo>
                <a:lnTo>
                  <a:pt x="0" y="5435"/>
                </a:lnTo>
                <a:lnTo>
                  <a:pt x="0" y="19227"/>
                </a:lnTo>
                <a:lnTo>
                  <a:pt x="5435" y="24663"/>
                </a:lnTo>
                <a:lnTo>
                  <a:pt x="172339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39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512515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512521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56821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40" h="9525">
                <a:moveTo>
                  <a:pt x="65989" y="0"/>
                </a:moveTo>
                <a:lnTo>
                  <a:pt x="0" y="0"/>
                </a:lnTo>
                <a:lnTo>
                  <a:pt x="14541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579531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90" h="59054">
                <a:moveTo>
                  <a:pt x="21590" y="0"/>
                </a:moveTo>
                <a:lnTo>
                  <a:pt x="5676" y="0"/>
                </a:lnTo>
                <a:lnTo>
                  <a:pt x="0" y="5651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547779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280245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285348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551863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278853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282107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552378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287217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288604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535186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0" y="7118667"/>
            <a:ext cx="10691964" cy="4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1"/>
          <p:cNvSpPr txBox="1"/>
          <p:nvPr/>
        </p:nvSpPr>
        <p:spPr>
          <a:xfrm>
            <a:off x="2917808" y="781029"/>
            <a:ext cx="4429156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kk-KZ" sz="24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 КОЛОДЦЫ</a:t>
            </a:r>
            <a:endParaRPr sz="2400" dirty="0">
              <a:latin typeface="Arial Narrow"/>
              <a:cs typeface="Arial Narrow"/>
            </a:endParaRPr>
          </a:p>
        </p:txBody>
      </p:sp>
      <p:sp>
        <p:nvSpPr>
          <p:cNvPr id="189" name="object 180"/>
          <p:cNvSpPr txBox="1"/>
          <p:nvPr/>
        </p:nvSpPr>
        <p:spPr>
          <a:xfrm>
            <a:off x="1687293" y="486992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94" name="Прямоугольник 193"/>
          <p:cNvSpPr/>
          <p:nvPr/>
        </p:nvSpPr>
        <p:spPr>
          <a:xfrm>
            <a:off x="4139683" y="5131783"/>
            <a:ext cx="64087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600" spc="55" dirty="0" smtClean="0">
                <a:solidFill>
                  <a:srgbClr val="4A4A49"/>
                </a:solidFill>
                <a:latin typeface="Arial"/>
                <a:cs typeface="Arial"/>
              </a:rPr>
              <a:t>В </a:t>
            </a:r>
            <a:r>
              <a:rPr lang="kk-KZ" sz="1600" spc="55" dirty="0">
                <a:solidFill>
                  <a:srgbClr val="4A4A49"/>
                </a:solidFill>
                <a:latin typeface="Arial"/>
                <a:cs typeface="Arial"/>
              </a:rPr>
              <a:t>2019 году на водопроводных и канализационных сетях  установленно защитных решёток -</a:t>
            </a:r>
            <a:r>
              <a:rPr lang="kk-KZ" sz="1600" b="1" spc="55" dirty="0">
                <a:solidFill>
                  <a:srgbClr val="4A4A49"/>
                </a:solidFill>
                <a:latin typeface="Arial"/>
                <a:cs typeface="Arial"/>
              </a:rPr>
              <a:t>11 085 шт., </a:t>
            </a:r>
            <a:r>
              <a:rPr lang="kk-KZ" sz="1600" spc="55" dirty="0">
                <a:solidFill>
                  <a:srgbClr val="4A4A49"/>
                </a:solidFill>
                <a:latin typeface="Arial"/>
                <a:cs typeface="Arial"/>
              </a:rPr>
              <a:t>в т.ч.:</a:t>
            </a:r>
          </a:p>
          <a:p>
            <a:pPr>
              <a:buFont typeface="Wingdings" pitchFamily="2" charset="2"/>
              <a:buChar char="Ø"/>
            </a:pPr>
            <a:r>
              <a:rPr lang="kk-KZ" sz="1600" spc="55" dirty="0">
                <a:solidFill>
                  <a:srgbClr val="4A4A49"/>
                </a:solidFill>
                <a:latin typeface="Arial"/>
                <a:cs typeface="Arial"/>
              </a:rPr>
              <a:t> на водопроводе </a:t>
            </a:r>
            <a:r>
              <a:rPr lang="kk-KZ" sz="1600" spc="55" dirty="0" smtClean="0">
                <a:solidFill>
                  <a:srgbClr val="4A4A49"/>
                </a:solidFill>
                <a:latin typeface="Arial"/>
                <a:cs typeface="Arial"/>
              </a:rPr>
              <a:t>- </a:t>
            </a:r>
            <a:r>
              <a:rPr lang="kk-KZ" sz="1600" b="1" spc="55" dirty="0" smtClean="0">
                <a:solidFill>
                  <a:srgbClr val="4A4A49"/>
                </a:solidFill>
                <a:latin typeface="Arial"/>
                <a:cs typeface="Arial"/>
              </a:rPr>
              <a:t>5 </a:t>
            </a:r>
            <a:r>
              <a:rPr lang="kk-KZ" sz="1600" b="1" spc="55" dirty="0">
                <a:solidFill>
                  <a:srgbClr val="4A4A49"/>
                </a:solidFill>
                <a:latin typeface="Arial"/>
                <a:cs typeface="Arial"/>
              </a:rPr>
              <a:t>658 </a:t>
            </a:r>
            <a:r>
              <a:rPr lang="kk-KZ" sz="1600" b="1" spc="55" dirty="0" smtClean="0">
                <a:solidFill>
                  <a:srgbClr val="4A4A49"/>
                </a:solidFill>
                <a:latin typeface="Arial"/>
                <a:cs typeface="Arial"/>
              </a:rPr>
              <a:t>шт.</a:t>
            </a:r>
            <a:endParaRPr lang="kk-KZ" sz="1600" b="1" spc="55" dirty="0">
              <a:solidFill>
                <a:srgbClr val="4A4A49"/>
              </a:solidFill>
              <a:latin typeface="Arial"/>
              <a:cs typeface="Arial"/>
            </a:endParaRPr>
          </a:p>
          <a:p>
            <a:pPr>
              <a:buFont typeface="Wingdings" pitchFamily="2" charset="2"/>
              <a:buChar char="Ø"/>
            </a:pPr>
            <a:r>
              <a:rPr lang="kk-KZ" sz="1600" spc="55" dirty="0">
                <a:solidFill>
                  <a:srgbClr val="4A4A49"/>
                </a:solidFill>
                <a:latin typeface="Arial"/>
                <a:cs typeface="Arial"/>
              </a:rPr>
              <a:t> на канализации </a:t>
            </a:r>
            <a:r>
              <a:rPr lang="kk-KZ" sz="1600" spc="55" dirty="0" smtClean="0">
                <a:solidFill>
                  <a:srgbClr val="4A4A49"/>
                </a:solidFill>
                <a:latin typeface="Arial"/>
                <a:cs typeface="Arial"/>
              </a:rPr>
              <a:t>- </a:t>
            </a:r>
            <a:r>
              <a:rPr lang="kk-KZ" sz="1600" b="1" spc="55" dirty="0" smtClean="0">
                <a:solidFill>
                  <a:srgbClr val="4A4A49"/>
                </a:solidFill>
                <a:latin typeface="Arial"/>
                <a:cs typeface="Arial"/>
              </a:rPr>
              <a:t>5 </a:t>
            </a:r>
            <a:r>
              <a:rPr lang="kk-KZ" sz="1600" b="1" spc="55" dirty="0">
                <a:solidFill>
                  <a:srgbClr val="4A4A49"/>
                </a:solidFill>
                <a:latin typeface="Arial"/>
                <a:cs typeface="Arial"/>
              </a:rPr>
              <a:t>427 </a:t>
            </a:r>
            <a:r>
              <a:rPr lang="kk-KZ" sz="1600" b="1" spc="55" dirty="0" smtClean="0">
                <a:solidFill>
                  <a:srgbClr val="4A4A49"/>
                </a:solidFill>
                <a:latin typeface="Arial"/>
                <a:cs typeface="Arial"/>
              </a:rPr>
              <a:t>шт.</a:t>
            </a:r>
            <a:endParaRPr lang="ru-RU" sz="1600" b="1" spc="55" dirty="0">
              <a:solidFill>
                <a:srgbClr val="4A4A49"/>
              </a:solidFill>
              <a:latin typeface="Arial"/>
              <a:cs typeface="Arial"/>
            </a:endParaRPr>
          </a:p>
        </p:txBody>
      </p:sp>
      <p:pic>
        <p:nvPicPr>
          <p:cNvPr id="191" name="Рисунок 1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8" t="11065" b="13062"/>
          <a:stretch/>
        </p:blipFill>
        <p:spPr>
          <a:xfrm>
            <a:off x="6714852" y="1352533"/>
            <a:ext cx="3269608" cy="3438629"/>
          </a:xfrm>
          <a:prstGeom prst="rect">
            <a:avLst/>
          </a:prstGeom>
        </p:spPr>
      </p:pic>
      <p:sp>
        <p:nvSpPr>
          <p:cNvPr id="197" name="Прямоугольник 196"/>
          <p:cNvSpPr/>
          <p:nvPr/>
        </p:nvSpPr>
        <p:spPr>
          <a:xfrm>
            <a:off x="498682" y="1382522"/>
            <a:ext cx="622650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dirty="0" smtClean="0"/>
              <a:t>          </a:t>
            </a:r>
            <a:r>
              <a:rPr lang="kk-KZ" sz="1600" spc="55" dirty="0" smtClean="0">
                <a:solidFill>
                  <a:srgbClr val="4A4A49"/>
                </a:solidFill>
                <a:latin typeface="Arial"/>
                <a:cs typeface="Arial"/>
              </a:rPr>
              <a:t>На  </a:t>
            </a:r>
            <a:r>
              <a:rPr lang="kk-KZ" sz="1600" spc="55" dirty="0">
                <a:solidFill>
                  <a:srgbClr val="4A4A49"/>
                </a:solidFill>
                <a:latin typeface="Arial"/>
                <a:cs typeface="Arial"/>
              </a:rPr>
              <a:t>балансе </a:t>
            </a:r>
            <a:r>
              <a:rPr lang="ru-RU" sz="1600" spc="55" dirty="0">
                <a:solidFill>
                  <a:srgbClr val="4A4A49"/>
                </a:solidFill>
                <a:latin typeface="Arial"/>
                <a:cs typeface="Arial"/>
              </a:rPr>
              <a:t>предприятия состоит </a:t>
            </a:r>
            <a:r>
              <a:rPr lang="ru-RU" sz="1600" b="1" spc="55" dirty="0">
                <a:solidFill>
                  <a:srgbClr val="4A4A49"/>
                </a:solidFill>
                <a:latin typeface="Arial"/>
                <a:cs typeface="Arial"/>
              </a:rPr>
              <a:t>37 299  колодцев </a:t>
            </a:r>
            <a:endParaRPr lang="kk-KZ" sz="1600" b="1" spc="55" dirty="0">
              <a:solidFill>
                <a:srgbClr val="4A4A49"/>
              </a:solidFill>
              <a:latin typeface="Arial"/>
              <a:cs typeface="Arial"/>
            </a:endParaRPr>
          </a:p>
          <a:p>
            <a:r>
              <a:rPr lang="kk-KZ" sz="1600" spc="5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lang="kk-KZ" sz="1600" spc="55" dirty="0" smtClean="0">
                <a:solidFill>
                  <a:srgbClr val="4A4A49"/>
                </a:solidFill>
                <a:latin typeface="Arial"/>
                <a:cs typeface="Arial"/>
              </a:rPr>
              <a:t>        За </a:t>
            </a:r>
            <a:r>
              <a:rPr lang="kk-KZ" sz="1600" spc="55" dirty="0">
                <a:solidFill>
                  <a:srgbClr val="4A4A49"/>
                </a:solidFill>
                <a:latin typeface="Arial"/>
                <a:cs typeface="Arial"/>
              </a:rPr>
              <a:t>2019 год установлено </a:t>
            </a:r>
            <a:r>
              <a:rPr lang="kk-KZ" sz="1600" b="1" spc="55" dirty="0">
                <a:solidFill>
                  <a:srgbClr val="4A4A49"/>
                </a:solidFill>
                <a:latin typeface="Arial"/>
                <a:cs typeface="Arial"/>
              </a:rPr>
              <a:t>1 372 люков</a:t>
            </a:r>
            <a:r>
              <a:rPr lang="kk-KZ" sz="1600" spc="55" dirty="0">
                <a:solidFill>
                  <a:srgbClr val="4A4A49"/>
                </a:solidFill>
                <a:latin typeface="Arial"/>
                <a:cs typeface="Arial"/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kk-KZ" sz="1600" spc="5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lang="kk-KZ" sz="1600" spc="55" dirty="0" smtClean="0">
                <a:solidFill>
                  <a:srgbClr val="4A4A49"/>
                </a:solidFill>
                <a:latin typeface="Arial"/>
                <a:cs typeface="Arial"/>
              </a:rPr>
              <a:t>на </a:t>
            </a:r>
            <a:r>
              <a:rPr lang="kk-KZ" sz="1600" spc="55" dirty="0">
                <a:solidFill>
                  <a:srgbClr val="4A4A49"/>
                </a:solidFill>
                <a:latin typeface="Arial"/>
                <a:cs typeface="Arial"/>
              </a:rPr>
              <a:t>водопроводе -</a:t>
            </a:r>
            <a:r>
              <a:rPr lang="kk-KZ" sz="1600" spc="55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lang="kk-KZ" sz="1600" b="1" spc="55" dirty="0">
                <a:solidFill>
                  <a:srgbClr val="4A4A49"/>
                </a:solidFill>
                <a:latin typeface="Arial"/>
                <a:cs typeface="Arial"/>
              </a:rPr>
              <a:t>706 шт.</a:t>
            </a:r>
          </a:p>
          <a:p>
            <a:pPr>
              <a:buFont typeface="Wingdings" pitchFamily="2" charset="2"/>
              <a:buChar char="Ø"/>
            </a:pPr>
            <a:r>
              <a:rPr lang="kk-KZ" sz="1600" spc="55" dirty="0">
                <a:solidFill>
                  <a:srgbClr val="4A4A49"/>
                </a:solidFill>
                <a:latin typeface="Arial"/>
                <a:cs typeface="Arial"/>
              </a:rPr>
              <a:t> на </a:t>
            </a:r>
            <a:r>
              <a:rPr lang="kk-KZ" sz="1600" spc="55" dirty="0" smtClean="0">
                <a:solidFill>
                  <a:srgbClr val="4A4A49"/>
                </a:solidFill>
                <a:latin typeface="Arial"/>
                <a:cs typeface="Arial"/>
              </a:rPr>
              <a:t>канализации - </a:t>
            </a:r>
            <a:r>
              <a:rPr lang="kk-KZ" sz="1600" b="1" spc="55" dirty="0">
                <a:solidFill>
                  <a:srgbClr val="4A4A49"/>
                </a:solidFill>
                <a:latin typeface="Arial"/>
                <a:cs typeface="Arial"/>
              </a:rPr>
              <a:t>666 </a:t>
            </a:r>
            <a:r>
              <a:rPr lang="kk-KZ" sz="1600" b="1" spc="55" dirty="0" smtClean="0">
                <a:solidFill>
                  <a:srgbClr val="4A4A49"/>
                </a:solidFill>
                <a:latin typeface="Arial"/>
                <a:cs typeface="Arial"/>
              </a:rPr>
              <a:t>шт.</a:t>
            </a:r>
          </a:p>
          <a:p>
            <a:r>
              <a:rPr lang="kk-KZ" sz="1600" spc="5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lang="kk-KZ" sz="1600" spc="55" dirty="0" smtClean="0">
                <a:solidFill>
                  <a:srgbClr val="4A4A49"/>
                </a:solidFill>
                <a:latin typeface="Arial"/>
                <a:cs typeface="Arial"/>
              </a:rPr>
              <a:t>        Дополнительно </a:t>
            </a:r>
            <a:r>
              <a:rPr lang="kk-KZ" sz="1600" spc="55" dirty="0">
                <a:solidFill>
                  <a:srgbClr val="4A4A49"/>
                </a:solidFill>
                <a:latin typeface="Arial"/>
                <a:cs typeface="Arial"/>
              </a:rPr>
              <a:t>на газонной части установливаются железобетонные крышки.    </a:t>
            </a:r>
            <a:endParaRPr lang="kk-KZ" sz="1600" spc="55" dirty="0" smtClean="0">
              <a:solidFill>
                <a:srgbClr val="4A4A49"/>
              </a:solidFill>
              <a:latin typeface="Arial"/>
              <a:cs typeface="Arial"/>
            </a:endParaRPr>
          </a:p>
          <a:p>
            <a:r>
              <a:rPr lang="kk-KZ" sz="1600" spc="55" dirty="0" smtClean="0">
                <a:solidFill>
                  <a:srgbClr val="4A4A49"/>
                </a:solidFill>
                <a:latin typeface="Arial"/>
                <a:cs typeface="Arial"/>
              </a:rPr>
              <a:t>         За 2019 год установлено </a:t>
            </a:r>
            <a:r>
              <a:rPr lang="kk-KZ" sz="1600" spc="55" dirty="0">
                <a:solidFill>
                  <a:srgbClr val="4A4A49"/>
                </a:solidFill>
                <a:latin typeface="Arial"/>
                <a:cs typeface="Arial"/>
              </a:rPr>
              <a:t>– </a:t>
            </a:r>
            <a:r>
              <a:rPr lang="kk-KZ" sz="1600" b="1" spc="55" dirty="0" smtClean="0">
                <a:solidFill>
                  <a:srgbClr val="4A4A49"/>
                </a:solidFill>
                <a:latin typeface="Arial"/>
                <a:cs typeface="Arial"/>
              </a:rPr>
              <a:t>1 665 </a:t>
            </a:r>
            <a:r>
              <a:rPr lang="kk-KZ" sz="1600" b="1" spc="55" dirty="0">
                <a:solidFill>
                  <a:srgbClr val="4A4A49"/>
                </a:solidFill>
                <a:latin typeface="Arial"/>
                <a:cs typeface="Arial"/>
              </a:rPr>
              <a:t>шт.</a:t>
            </a:r>
            <a:endParaRPr lang="ru-RU" sz="1600" b="1" spc="55" dirty="0">
              <a:solidFill>
                <a:srgbClr val="4A4A49"/>
              </a:solidFill>
              <a:latin typeface="Arial"/>
              <a:cs typeface="Arial"/>
            </a:endParaRPr>
          </a:p>
        </p:txBody>
      </p:sp>
      <p:pic>
        <p:nvPicPr>
          <p:cNvPr id="198" name="Рисунок 19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3" r="2024" b="-22"/>
          <a:stretch/>
        </p:blipFill>
        <p:spPr>
          <a:xfrm>
            <a:off x="498682" y="3492120"/>
            <a:ext cx="3294986" cy="350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3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298" y="123825"/>
            <a:ext cx="10692003" cy="75600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62795" y="487311"/>
            <a:ext cx="690880" cy="124460"/>
          </a:xfrm>
          <a:custGeom>
            <a:avLst/>
            <a:gdLst/>
            <a:ahLst/>
            <a:cxnLst/>
            <a:rect l="l" t="t" r="r" b="b"/>
            <a:pathLst>
              <a:path w="690879" h="124459">
                <a:moveTo>
                  <a:pt x="690879" y="0"/>
                </a:moveTo>
                <a:lnTo>
                  <a:pt x="0" y="0"/>
                </a:lnTo>
                <a:lnTo>
                  <a:pt x="0" y="124307"/>
                </a:lnTo>
                <a:lnTo>
                  <a:pt x="690879" y="124307"/>
                </a:lnTo>
                <a:lnTo>
                  <a:pt x="69087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62795" y="578243"/>
            <a:ext cx="705485" cy="33655"/>
          </a:xfrm>
          <a:custGeom>
            <a:avLst/>
            <a:gdLst/>
            <a:ahLst/>
            <a:cxnLst/>
            <a:rect l="l" t="t" r="r" b="b"/>
            <a:pathLst>
              <a:path w="705484" h="33654">
                <a:moveTo>
                  <a:pt x="705281" y="32867"/>
                </a:moveTo>
                <a:lnTo>
                  <a:pt x="698385" y="32867"/>
                </a:lnTo>
                <a:lnTo>
                  <a:pt x="698385" y="33375"/>
                </a:lnTo>
                <a:lnTo>
                  <a:pt x="705281" y="33375"/>
                </a:lnTo>
                <a:lnTo>
                  <a:pt x="705281" y="32867"/>
                </a:lnTo>
                <a:close/>
              </a:path>
              <a:path w="705484" h="33654">
                <a:moveTo>
                  <a:pt x="682942" y="0"/>
                </a:moveTo>
                <a:lnTo>
                  <a:pt x="18910" y="0"/>
                </a:lnTo>
                <a:lnTo>
                  <a:pt x="18910" y="33362"/>
                </a:lnTo>
                <a:lnTo>
                  <a:pt x="682942" y="33362"/>
                </a:lnTo>
                <a:lnTo>
                  <a:pt x="682942" y="0"/>
                </a:lnTo>
                <a:close/>
              </a:path>
              <a:path w="705484" h="33654">
                <a:moveTo>
                  <a:pt x="3467" y="33337"/>
                </a:moveTo>
                <a:lnTo>
                  <a:pt x="0" y="33337"/>
                </a:lnTo>
                <a:lnTo>
                  <a:pt x="3467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54882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69539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79202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79202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2503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79202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2503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2503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97649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62605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41587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94853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3464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979202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79202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79202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92503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92503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92503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76797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8645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8645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28645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262795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262795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262795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28374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26986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28645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28645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28645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0256298" y="467314"/>
            <a:ext cx="13017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900" dirty="0" smtClean="0">
                <a:solidFill>
                  <a:srgbClr val="706F6F"/>
                </a:solidFill>
                <a:latin typeface="Arial Narrow"/>
                <a:cs typeface="Arial Narrow"/>
              </a:rPr>
              <a:t>30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842374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842373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8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846704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0" y="0"/>
                </a:moveTo>
                <a:lnTo>
                  <a:pt x="3833495" y="0"/>
                </a:lnTo>
                <a:lnTo>
                  <a:pt x="3833495" y="91655"/>
                </a:lnTo>
                <a:lnTo>
                  <a:pt x="0" y="91655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83605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673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73760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87917" y="487946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033"/>
                </a:lnTo>
              </a:path>
            </a:pathLst>
          </a:custGeom>
          <a:ln w="9918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73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673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50189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9205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511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7017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11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7017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4573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647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511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7017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4573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47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4573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647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483605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673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83605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673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483605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673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5088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69900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49496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68511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473938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664097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4808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6710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46700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6571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511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7017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511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7017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511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7017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4573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647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4573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647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4573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647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079006" y="246153"/>
            <a:ext cx="710772" cy="4537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34293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34293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362259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308094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362259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30809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334293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334293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62259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62259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08094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0809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39645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30" h="124459">
                <a:moveTo>
                  <a:pt x="925753" y="0"/>
                </a:moveTo>
                <a:lnTo>
                  <a:pt x="0" y="0"/>
                </a:lnTo>
                <a:lnTo>
                  <a:pt x="0" y="124307"/>
                </a:lnTo>
                <a:lnTo>
                  <a:pt x="925753" y="124307"/>
                </a:lnTo>
                <a:lnTo>
                  <a:pt x="925753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939658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89" h="33654">
                <a:moveTo>
                  <a:pt x="910132" y="32867"/>
                </a:moveTo>
                <a:lnTo>
                  <a:pt x="901496" y="32867"/>
                </a:lnTo>
                <a:lnTo>
                  <a:pt x="901496" y="33375"/>
                </a:lnTo>
                <a:lnTo>
                  <a:pt x="910132" y="33375"/>
                </a:lnTo>
                <a:lnTo>
                  <a:pt x="910132" y="32867"/>
                </a:lnTo>
                <a:close/>
              </a:path>
              <a:path w="910589" h="33654">
                <a:moveTo>
                  <a:pt x="882167" y="0"/>
                </a:moveTo>
                <a:lnTo>
                  <a:pt x="23647" y="0"/>
                </a:lnTo>
                <a:lnTo>
                  <a:pt x="23647" y="33362"/>
                </a:lnTo>
                <a:lnTo>
                  <a:pt x="882167" y="33362"/>
                </a:lnTo>
                <a:lnTo>
                  <a:pt x="882167" y="0"/>
                </a:lnTo>
                <a:close/>
              </a:path>
              <a:path w="910589" h="33654">
                <a:moveTo>
                  <a:pt x="4330" y="33337"/>
                </a:moveTo>
                <a:lnTo>
                  <a:pt x="0" y="33337"/>
                </a:lnTo>
                <a:lnTo>
                  <a:pt x="4330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44800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859452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86910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86910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81495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86910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81495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81495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86640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85251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831494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838443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824558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86910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86910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86910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1495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81495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81495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953652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96330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9633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9633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939658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939658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939658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96059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94671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96330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9633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9633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35762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35762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35762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35762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375924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38557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38557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3314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38557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3314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3314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35762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35762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35762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3828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3689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3479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35491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3410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38557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38557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38557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3314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314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314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082195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80" h="83820">
                <a:moveTo>
                  <a:pt x="14820" y="0"/>
                </a:moveTo>
                <a:lnTo>
                  <a:pt x="2527" y="0"/>
                </a:lnTo>
                <a:lnTo>
                  <a:pt x="0" y="2539"/>
                </a:lnTo>
                <a:lnTo>
                  <a:pt x="0" y="80810"/>
                </a:lnTo>
                <a:lnTo>
                  <a:pt x="2527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032086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18763" y="2276"/>
                </a:lnTo>
                <a:lnTo>
                  <a:pt x="7629" y="8815"/>
                </a:lnTo>
                <a:lnTo>
                  <a:pt x="0" y="15900"/>
                </a:lnTo>
                <a:lnTo>
                  <a:pt x="117347" y="15900"/>
                </a:lnTo>
                <a:lnTo>
                  <a:pt x="110921" y="9893"/>
                </a:lnTo>
                <a:lnTo>
                  <a:pt x="100065" y="2860"/>
                </a:lnTo>
                <a:lnTo>
                  <a:pt x="87456" y="35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027756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60" h="145415">
                <a:moveTo>
                  <a:pt x="124091" y="0"/>
                </a:moveTo>
                <a:lnTo>
                  <a:pt x="0" y="0"/>
                </a:lnTo>
                <a:lnTo>
                  <a:pt x="0" y="92316"/>
                </a:lnTo>
                <a:lnTo>
                  <a:pt x="16140" y="130125"/>
                </a:lnTo>
                <a:lnTo>
                  <a:pt x="124091" y="144805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27756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1750" y="0"/>
                </a:moveTo>
                <a:lnTo>
                  <a:pt x="0" y="0"/>
                </a:lnTo>
                <a:lnTo>
                  <a:pt x="0" y="48564"/>
                </a:lnTo>
                <a:lnTo>
                  <a:pt x="7046" y="90293"/>
                </a:lnTo>
                <a:lnTo>
                  <a:pt x="38071" y="108897"/>
                </a:lnTo>
                <a:lnTo>
                  <a:pt x="33398" y="97011"/>
                </a:lnTo>
                <a:lnTo>
                  <a:pt x="31750" y="83921"/>
                </a:lnTo>
                <a:lnTo>
                  <a:pt x="31750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59501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10" h="165100">
                <a:moveTo>
                  <a:pt x="92341" y="0"/>
                </a:moveTo>
                <a:lnTo>
                  <a:pt x="0" y="0"/>
                </a:lnTo>
                <a:lnTo>
                  <a:pt x="0" y="112204"/>
                </a:lnTo>
                <a:lnTo>
                  <a:pt x="16126" y="150035"/>
                </a:lnTo>
                <a:lnTo>
                  <a:pt x="92341" y="16474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027756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985467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985264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985842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162592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99520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162592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0805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0805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99520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99905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16642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985270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985268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985457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985264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985842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985270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985268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082010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998038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166427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082010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998038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166427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042439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5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042441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5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069296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80" h="59054">
                <a:moveTo>
                  <a:pt x="37490" y="0"/>
                </a:moveTo>
                <a:lnTo>
                  <a:pt x="5651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490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084515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70">
                <a:moveTo>
                  <a:pt x="0" y="0"/>
                </a:moveTo>
                <a:lnTo>
                  <a:pt x="0" y="1181"/>
                </a:lnTo>
                <a:lnTo>
                  <a:pt x="939" y="495"/>
                </a:lnTo>
                <a:lnTo>
                  <a:pt x="2095" y="88"/>
                </a:lnTo>
                <a:lnTo>
                  <a:pt x="8559" y="8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084513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89" h="26035">
                <a:moveTo>
                  <a:pt x="8559" y="0"/>
                </a:moveTo>
                <a:lnTo>
                  <a:pt x="2095" y="0"/>
                </a:lnTo>
                <a:lnTo>
                  <a:pt x="939" y="406"/>
                </a:lnTo>
                <a:lnTo>
                  <a:pt x="0" y="1092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084515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084515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8559" y="0"/>
                </a:moveTo>
                <a:lnTo>
                  <a:pt x="0" y="0"/>
                </a:lnTo>
                <a:lnTo>
                  <a:pt x="0" y="22669"/>
                </a:lnTo>
                <a:lnTo>
                  <a:pt x="939" y="23355"/>
                </a:lnTo>
                <a:lnTo>
                  <a:pt x="2095" y="23761"/>
                </a:lnTo>
                <a:lnTo>
                  <a:pt x="8559" y="23761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05779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001724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26" y="0"/>
                </a:moveTo>
                <a:lnTo>
                  <a:pt x="5422" y="0"/>
                </a:lnTo>
                <a:lnTo>
                  <a:pt x="0" y="5435"/>
                </a:lnTo>
                <a:lnTo>
                  <a:pt x="0" y="19227"/>
                </a:lnTo>
                <a:lnTo>
                  <a:pt x="5422" y="24663"/>
                </a:lnTo>
                <a:lnTo>
                  <a:pt x="172326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26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001722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001717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057798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47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090877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89" h="59054">
                <a:moveTo>
                  <a:pt x="15913" y="0"/>
                </a:moveTo>
                <a:lnTo>
                  <a:pt x="0" y="0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5651"/>
                </a:lnTo>
                <a:lnTo>
                  <a:pt x="15913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717984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450449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455552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722068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5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449057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452311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722582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457421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458808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705390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0" y="7118667"/>
            <a:ext cx="10692003" cy="4413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4" name="object 214"/>
          <p:cNvSpPr txBox="1"/>
          <p:nvPr/>
        </p:nvSpPr>
        <p:spPr>
          <a:xfrm>
            <a:off x="1112222" y="1038685"/>
            <a:ext cx="8958878" cy="111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2600" b="1" dirty="0">
                <a:solidFill>
                  <a:srgbClr val="004982"/>
                </a:solidFill>
                <a:latin typeface="Arial Narrow"/>
                <a:cs typeface="Arial Narrow"/>
              </a:rPr>
              <a:t>ЦЕНТР ОБСЛУЖИВАНИЯ </a:t>
            </a:r>
            <a:r>
              <a:rPr sz="26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ПОТРЕБИТЕЛЕЙ</a:t>
            </a:r>
            <a:r>
              <a:rPr lang="en-US" sz="26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 (</a:t>
            </a:r>
            <a:r>
              <a:rPr lang="ru-RU" sz="26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№1 и №2)</a:t>
            </a:r>
            <a:r>
              <a:rPr sz="26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 </a:t>
            </a:r>
            <a:endParaRPr sz="2600" dirty="0">
              <a:latin typeface="Arial Narrow"/>
              <a:cs typeface="Arial Narrow"/>
            </a:endParaRPr>
          </a:p>
          <a:p>
            <a:pPr marL="36830" marR="6350" algn="ctr">
              <a:lnSpc>
                <a:spcPct val="100000"/>
              </a:lnSpc>
              <a:spcBef>
                <a:spcPts val="1739"/>
              </a:spcBef>
            </a:pPr>
            <a:r>
              <a:rPr lang="ru-RU" sz="1600" b="1" spc="-65" dirty="0" smtClean="0">
                <a:solidFill>
                  <a:srgbClr val="4A4A49"/>
                </a:solidFill>
                <a:latin typeface="Arial"/>
                <a:cs typeface="Arial"/>
              </a:rPr>
              <a:t>С целью </a:t>
            </a:r>
            <a:r>
              <a:rPr lang="ru-RU" sz="1600" b="1" spc="55" dirty="0" smtClean="0">
                <a:solidFill>
                  <a:srgbClr val="4A4A49"/>
                </a:solidFill>
                <a:latin typeface="Arial"/>
                <a:cs typeface="Arial"/>
              </a:rPr>
              <a:t>улучшения качества оказания услуг и обеспечения удобного обслуживания </a:t>
            </a:r>
            <a:r>
              <a:rPr lang="ru-RU" sz="1600" b="1" spc="-25" dirty="0" smtClean="0">
                <a:solidFill>
                  <a:srgbClr val="4A4A49"/>
                </a:solidFill>
                <a:latin typeface="Arial"/>
                <a:cs typeface="Arial"/>
              </a:rPr>
              <a:t>потребителей в 2019 году был осуществлен ремонт в помещении ЦОП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18" name="object 218"/>
          <p:cNvSpPr/>
          <p:nvPr/>
        </p:nvSpPr>
        <p:spPr>
          <a:xfrm>
            <a:off x="7541717" y="2312987"/>
            <a:ext cx="2430780" cy="2269490"/>
          </a:xfrm>
          <a:custGeom>
            <a:avLst/>
            <a:gdLst/>
            <a:ahLst/>
            <a:cxnLst/>
            <a:rect l="l" t="t" r="r" b="b"/>
            <a:pathLst>
              <a:path w="2430779" h="2269490">
                <a:moveTo>
                  <a:pt x="0" y="2268956"/>
                </a:moveTo>
                <a:lnTo>
                  <a:pt x="2430284" y="2268956"/>
                </a:lnTo>
                <a:lnTo>
                  <a:pt x="2430284" y="0"/>
                </a:lnTo>
                <a:lnTo>
                  <a:pt x="0" y="0"/>
                </a:lnTo>
                <a:lnTo>
                  <a:pt x="0" y="22689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2" name="object 222"/>
          <p:cNvSpPr txBox="1"/>
          <p:nvPr/>
        </p:nvSpPr>
        <p:spPr>
          <a:xfrm>
            <a:off x="707299" y="400668"/>
            <a:ext cx="965200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4672A5"/>
                </a:solidFill>
                <a:latin typeface="Arial Narrow"/>
                <a:cs typeface="Arial Narrow"/>
              </a:rPr>
              <a:t>СБЫТ, РАБОТА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4672A5"/>
                </a:solidFill>
                <a:latin typeface="Arial Narrow"/>
                <a:cs typeface="Arial Narrow"/>
              </a:rPr>
              <a:t>С ПОТРЕБИТЕЛЯМИ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23" name="object 180"/>
          <p:cNvSpPr txBox="1"/>
          <p:nvPr/>
        </p:nvSpPr>
        <p:spPr>
          <a:xfrm>
            <a:off x="6948686" y="483169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224" name="TextBox 80"/>
          <p:cNvSpPr txBox="1">
            <a:spLocks noChangeArrowheads="1"/>
          </p:cNvSpPr>
          <p:nvPr/>
        </p:nvSpPr>
        <p:spPr bwMode="auto">
          <a:xfrm>
            <a:off x="1026220" y="5026724"/>
            <a:ext cx="4837355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ru-RU" altLang="ru-RU" sz="1600" b="1" dirty="0" smtClean="0">
                <a:latin typeface="+mn-lt"/>
              </a:rPr>
              <a:t>Количество посещений потребителями ЦОП за  </a:t>
            </a:r>
            <a:r>
              <a:rPr lang="en-US" altLang="ru-RU" sz="1600" b="1" dirty="0" smtClean="0">
                <a:latin typeface="+mn-lt"/>
              </a:rPr>
              <a:t>2</a:t>
            </a:r>
            <a:r>
              <a:rPr lang="ru-RU" altLang="ru-RU" sz="1600" b="1" dirty="0" smtClean="0">
                <a:latin typeface="+mn-lt"/>
              </a:rPr>
              <a:t>019 год (</a:t>
            </a:r>
            <a:r>
              <a:rPr lang="ru-RU" altLang="ru-RU" sz="1600" b="1" i="1" dirty="0" smtClean="0">
                <a:latin typeface="+mn-lt"/>
              </a:rPr>
              <a:t>регистрация договоров, принятие заявок на опломбирование ИПУ, выдача счет-фактур и др. документов):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ru-RU" altLang="ru-RU" sz="400" dirty="0" smtClean="0">
              <a:latin typeface="+mn-lt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ru-RU" altLang="ru-RU" sz="1700" b="1" dirty="0" smtClean="0">
                <a:latin typeface="+mn-lt"/>
              </a:rPr>
              <a:t>Население – 20 </a:t>
            </a:r>
            <a:r>
              <a:rPr lang="ru-RU" altLang="ru-RU" sz="1700" b="1" dirty="0">
                <a:latin typeface="+mn-lt"/>
              </a:rPr>
              <a:t>1</a:t>
            </a:r>
            <a:r>
              <a:rPr lang="ru-RU" altLang="ru-RU" sz="1700" b="1" dirty="0" smtClean="0">
                <a:latin typeface="+mn-lt"/>
              </a:rPr>
              <a:t>00 человек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ru-RU" altLang="ru-RU" sz="1700" b="1" dirty="0" smtClean="0">
                <a:latin typeface="+mn-lt"/>
              </a:rPr>
              <a:t>Юридические лица – 89 200 раз</a:t>
            </a:r>
            <a:endParaRPr lang="ru-RU" altLang="ru-RU" sz="1700" b="1" dirty="0">
              <a:latin typeface="+mn-lt"/>
            </a:endParaRPr>
          </a:p>
        </p:txBody>
      </p:sp>
      <p:pic>
        <p:nvPicPr>
          <p:cNvPr id="225" name="Рисунок 2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63"/>
          <a:stretch/>
        </p:blipFill>
        <p:spPr>
          <a:xfrm>
            <a:off x="6184900" y="4762451"/>
            <a:ext cx="3372644" cy="2202612"/>
          </a:xfrm>
          <a:prstGeom prst="rect">
            <a:avLst/>
          </a:prstGeom>
        </p:spPr>
      </p:pic>
      <p:pic>
        <p:nvPicPr>
          <p:cNvPr id="226" name="Рисунок 2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4"/>
          <a:stretch/>
        </p:blipFill>
        <p:spPr>
          <a:xfrm>
            <a:off x="6580805" y="2280964"/>
            <a:ext cx="3340334" cy="2333536"/>
          </a:xfrm>
          <a:prstGeom prst="rect">
            <a:avLst/>
          </a:prstGeom>
        </p:spPr>
      </p:pic>
      <p:pic>
        <p:nvPicPr>
          <p:cNvPr id="230" name="Рисунок 2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" r="1544" b="9462"/>
          <a:stretch/>
        </p:blipFill>
        <p:spPr>
          <a:xfrm>
            <a:off x="1296868" y="2232155"/>
            <a:ext cx="4566707" cy="253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5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262795" y="487311"/>
            <a:ext cx="690880" cy="124460"/>
          </a:xfrm>
          <a:custGeom>
            <a:avLst/>
            <a:gdLst/>
            <a:ahLst/>
            <a:cxnLst/>
            <a:rect l="l" t="t" r="r" b="b"/>
            <a:pathLst>
              <a:path w="690879" h="124459">
                <a:moveTo>
                  <a:pt x="690879" y="0"/>
                </a:moveTo>
                <a:lnTo>
                  <a:pt x="0" y="0"/>
                </a:lnTo>
                <a:lnTo>
                  <a:pt x="0" y="124307"/>
                </a:lnTo>
                <a:lnTo>
                  <a:pt x="690879" y="124307"/>
                </a:lnTo>
                <a:lnTo>
                  <a:pt x="69087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62795" y="578243"/>
            <a:ext cx="705485" cy="33655"/>
          </a:xfrm>
          <a:custGeom>
            <a:avLst/>
            <a:gdLst/>
            <a:ahLst/>
            <a:cxnLst/>
            <a:rect l="l" t="t" r="r" b="b"/>
            <a:pathLst>
              <a:path w="705484" h="33654">
                <a:moveTo>
                  <a:pt x="705281" y="32867"/>
                </a:moveTo>
                <a:lnTo>
                  <a:pt x="698385" y="32867"/>
                </a:lnTo>
                <a:lnTo>
                  <a:pt x="698385" y="33375"/>
                </a:lnTo>
                <a:lnTo>
                  <a:pt x="705281" y="33375"/>
                </a:lnTo>
                <a:lnTo>
                  <a:pt x="705281" y="32867"/>
                </a:lnTo>
                <a:close/>
              </a:path>
              <a:path w="705484" h="33654">
                <a:moveTo>
                  <a:pt x="682942" y="0"/>
                </a:moveTo>
                <a:lnTo>
                  <a:pt x="18910" y="0"/>
                </a:lnTo>
                <a:lnTo>
                  <a:pt x="18910" y="33362"/>
                </a:lnTo>
                <a:lnTo>
                  <a:pt x="682942" y="33362"/>
                </a:lnTo>
                <a:lnTo>
                  <a:pt x="682942" y="0"/>
                </a:lnTo>
                <a:close/>
              </a:path>
              <a:path w="705484" h="33654">
                <a:moveTo>
                  <a:pt x="3467" y="33337"/>
                </a:moveTo>
                <a:lnTo>
                  <a:pt x="0" y="33337"/>
                </a:lnTo>
                <a:lnTo>
                  <a:pt x="3467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54882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69539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79202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79202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2503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79202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2503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2503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97649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62605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41587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94853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3464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979202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79202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79202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92503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92503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92503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76797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8645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8645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28645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262795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262795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262795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28374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26986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28645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28645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28645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0256298" y="467314"/>
            <a:ext cx="13017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900" dirty="0" smtClean="0">
                <a:solidFill>
                  <a:srgbClr val="706F6F"/>
                </a:solidFill>
                <a:latin typeface="Arial Narrow"/>
                <a:cs typeface="Arial Narrow"/>
              </a:rPr>
              <a:t>19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842374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842373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8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846704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0" y="0"/>
                </a:moveTo>
                <a:lnTo>
                  <a:pt x="3833495" y="0"/>
                </a:lnTo>
                <a:lnTo>
                  <a:pt x="3833495" y="91655"/>
                </a:lnTo>
                <a:lnTo>
                  <a:pt x="0" y="91655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83605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673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73760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87917" y="487946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033"/>
                </a:lnTo>
              </a:path>
            </a:pathLst>
          </a:custGeom>
          <a:ln w="9918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73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673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50189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9205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511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7017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11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7017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4573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647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511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7017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4573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47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4573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647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483605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673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83605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673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483605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673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5088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69900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49496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68511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473938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664097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4808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6710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46700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6571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511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7017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511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7017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511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7017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4573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647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4573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647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4573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647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079006" y="246153"/>
            <a:ext cx="710772" cy="453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34293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34293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362259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308094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362259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30809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334293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334293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62259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62259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08094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0809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39645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30" h="124459">
                <a:moveTo>
                  <a:pt x="925753" y="0"/>
                </a:moveTo>
                <a:lnTo>
                  <a:pt x="0" y="0"/>
                </a:lnTo>
                <a:lnTo>
                  <a:pt x="0" y="124307"/>
                </a:lnTo>
                <a:lnTo>
                  <a:pt x="925753" y="124307"/>
                </a:lnTo>
                <a:lnTo>
                  <a:pt x="925753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939658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89" h="33654">
                <a:moveTo>
                  <a:pt x="910132" y="32867"/>
                </a:moveTo>
                <a:lnTo>
                  <a:pt x="901496" y="32867"/>
                </a:lnTo>
                <a:lnTo>
                  <a:pt x="901496" y="33375"/>
                </a:lnTo>
                <a:lnTo>
                  <a:pt x="910132" y="33375"/>
                </a:lnTo>
                <a:lnTo>
                  <a:pt x="910132" y="32867"/>
                </a:lnTo>
                <a:close/>
              </a:path>
              <a:path w="910589" h="33654">
                <a:moveTo>
                  <a:pt x="882167" y="0"/>
                </a:moveTo>
                <a:lnTo>
                  <a:pt x="23647" y="0"/>
                </a:lnTo>
                <a:lnTo>
                  <a:pt x="23647" y="33362"/>
                </a:lnTo>
                <a:lnTo>
                  <a:pt x="882167" y="33362"/>
                </a:lnTo>
                <a:lnTo>
                  <a:pt x="882167" y="0"/>
                </a:lnTo>
                <a:close/>
              </a:path>
              <a:path w="910589" h="33654">
                <a:moveTo>
                  <a:pt x="4330" y="33337"/>
                </a:moveTo>
                <a:lnTo>
                  <a:pt x="0" y="33337"/>
                </a:lnTo>
                <a:lnTo>
                  <a:pt x="4330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44800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859452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86910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86910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81495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86910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81495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81495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86640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85251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831494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838443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824558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86910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86910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86910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1495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81495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81495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953652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96330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9633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9633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939658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939658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939658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96059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94671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96330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9633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9633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35762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35762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35762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35762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375924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38557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38557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3314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38557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3314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3314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35762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35762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35762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3828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3689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3479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35491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3410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38557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38557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38557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3314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314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314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082195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80" h="83820">
                <a:moveTo>
                  <a:pt x="14820" y="0"/>
                </a:moveTo>
                <a:lnTo>
                  <a:pt x="2527" y="0"/>
                </a:lnTo>
                <a:lnTo>
                  <a:pt x="0" y="2539"/>
                </a:lnTo>
                <a:lnTo>
                  <a:pt x="0" y="80810"/>
                </a:lnTo>
                <a:lnTo>
                  <a:pt x="2527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032086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18763" y="2276"/>
                </a:lnTo>
                <a:lnTo>
                  <a:pt x="7629" y="8815"/>
                </a:lnTo>
                <a:lnTo>
                  <a:pt x="0" y="15900"/>
                </a:lnTo>
                <a:lnTo>
                  <a:pt x="117347" y="15900"/>
                </a:lnTo>
                <a:lnTo>
                  <a:pt x="110921" y="9893"/>
                </a:lnTo>
                <a:lnTo>
                  <a:pt x="100065" y="2860"/>
                </a:lnTo>
                <a:lnTo>
                  <a:pt x="87456" y="35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027756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60" h="145415">
                <a:moveTo>
                  <a:pt x="124091" y="0"/>
                </a:moveTo>
                <a:lnTo>
                  <a:pt x="0" y="0"/>
                </a:lnTo>
                <a:lnTo>
                  <a:pt x="0" y="92316"/>
                </a:lnTo>
                <a:lnTo>
                  <a:pt x="16140" y="130125"/>
                </a:lnTo>
                <a:lnTo>
                  <a:pt x="124091" y="144805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27756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1750" y="0"/>
                </a:moveTo>
                <a:lnTo>
                  <a:pt x="0" y="0"/>
                </a:lnTo>
                <a:lnTo>
                  <a:pt x="0" y="48564"/>
                </a:lnTo>
                <a:lnTo>
                  <a:pt x="7046" y="90293"/>
                </a:lnTo>
                <a:lnTo>
                  <a:pt x="38071" y="108897"/>
                </a:lnTo>
                <a:lnTo>
                  <a:pt x="33398" y="97011"/>
                </a:lnTo>
                <a:lnTo>
                  <a:pt x="31750" y="83921"/>
                </a:lnTo>
                <a:lnTo>
                  <a:pt x="31750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59501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10" h="165100">
                <a:moveTo>
                  <a:pt x="92341" y="0"/>
                </a:moveTo>
                <a:lnTo>
                  <a:pt x="0" y="0"/>
                </a:lnTo>
                <a:lnTo>
                  <a:pt x="0" y="112204"/>
                </a:lnTo>
                <a:lnTo>
                  <a:pt x="16126" y="150035"/>
                </a:lnTo>
                <a:lnTo>
                  <a:pt x="92341" y="16474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027756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985467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985264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985842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162592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99520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162592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0805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0805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99520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99905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16642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985270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985268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985457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985264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985842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985270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985268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082010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998038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166427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082010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998038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166427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042439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5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042441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5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069296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80" h="59054">
                <a:moveTo>
                  <a:pt x="37490" y="0"/>
                </a:moveTo>
                <a:lnTo>
                  <a:pt x="5651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490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084515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70">
                <a:moveTo>
                  <a:pt x="0" y="0"/>
                </a:moveTo>
                <a:lnTo>
                  <a:pt x="0" y="1181"/>
                </a:lnTo>
                <a:lnTo>
                  <a:pt x="939" y="495"/>
                </a:lnTo>
                <a:lnTo>
                  <a:pt x="2095" y="88"/>
                </a:lnTo>
                <a:lnTo>
                  <a:pt x="8559" y="8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084513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89" h="26035">
                <a:moveTo>
                  <a:pt x="8559" y="0"/>
                </a:moveTo>
                <a:lnTo>
                  <a:pt x="2095" y="0"/>
                </a:lnTo>
                <a:lnTo>
                  <a:pt x="939" y="406"/>
                </a:lnTo>
                <a:lnTo>
                  <a:pt x="0" y="1092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084515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084515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8559" y="0"/>
                </a:moveTo>
                <a:lnTo>
                  <a:pt x="0" y="0"/>
                </a:lnTo>
                <a:lnTo>
                  <a:pt x="0" y="22669"/>
                </a:lnTo>
                <a:lnTo>
                  <a:pt x="939" y="23355"/>
                </a:lnTo>
                <a:lnTo>
                  <a:pt x="2095" y="23761"/>
                </a:lnTo>
                <a:lnTo>
                  <a:pt x="8559" y="23761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05779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001724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26" y="0"/>
                </a:moveTo>
                <a:lnTo>
                  <a:pt x="5422" y="0"/>
                </a:lnTo>
                <a:lnTo>
                  <a:pt x="0" y="5435"/>
                </a:lnTo>
                <a:lnTo>
                  <a:pt x="0" y="19227"/>
                </a:lnTo>
                <a:lnTo>
                  <a:pt x="5422" y="24663"/>
                </a:lnTo>
                <a:lnTo>
                  <a:pt x="172326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26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001722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001717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057798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47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090877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89" h="59054">
                <a:moveTo>
                  <a:pt x="15913" y="0"/>
                </a:moveTo>
                <a:lnTo>
                  <a:pt x="0" y="0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5651"/>
                </a:lnTo>
                <a:lnTo>
                  <a:pt x="15913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717984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450449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455552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722068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5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449057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452311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722582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457421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458808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705390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0" y="7118667"/>
            <a:ext cx="10692003" cy="4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5" name="object 215"/>
          <p:cNvSpPr txBox="1"/>
          <p:nvPr/>
        </p:nvSpPr>
        <p:spPr>
          <a:xfrm>
            <a:off x="810985" y="962025"/>
            <a:ext cx="9288243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СТРАТЕГИ</a:t>
            </a:r>
            <a:r>
              <a:rPr lang="ru-RU" sz="24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ЧЕСКАЯ ДЕЯТЕЛЬНОСТЬ</a:t>
            </a:r>
          </a:p>
          <a:p>
            <a:pPr>
              <a:lnSpc>
                <a:spcPct val="100000"/>
              </a:lnSpc>
            </a:pPr>
            <a:endParaRPr lang="ru-RU" sz="800" b="1" dirty="0" smtClean="0">
              <a:solidFill>
                <a:srgbClr val="004982"/>
              </a:solidFill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rgbClr val="009FE3"/>
                </a:solidFill>
                <a:latin typeface="Arial Narrow"/>
                <a:cs typeface="Arial Narrow"/>
              </a:rPr>
              <a:t>В ПРОЦЕССЕ РЕАЛИЗАЦИ</a:t>
            </a:r>
            <a:r>
              <a:rPr lang="ru-RU" b="1" dirty="0">
                <a:solidFill>
                  <a:srgbClr val="009FE3"/>
                </a:solidFill>
                <a:latin typeface="Arial Narrow"/>
                <a:cs typeface="Arial Narrow"/>
              </a:rPr>
              <a:t>И</a:t>
            </a:r>
            <a:r>
              <a:rPr lang="ru-RU" b="1" dirty="0" smtClean="0">
                <a:solidFill>
                  <a:srgbClr val="009FE3"/>
                </a:solidFill>
                <a:latin typeface="Arial Narrow"/>
                <a:cs typeface="Arial Narrow"/>
              </a:rPr>
              <a:t> ПЛАН МЕРОПРИЯТИЙ СТАТЕГИЧЕСКИХ ИНИЦАТИВ НА 2019 ГОД</a:t>
            </a:r>
            <a:endParaRPr dirty="0">
              <a:latin typeface="Arial Narrow"/>
              <a:cs typeface="Arial Narrow"/>
            </a:endParaRPr>
          </a:p>
        </p:txBody>
      </p:sp>
      <p:sp>
        <p:nvSpPr>
          <p:cNvPr id="262" name="object 180"/>
          <p:cNvSpPr txBox="1"/>
          <p:nvPr/>
        </p:nvSpPr>
        <p:spPr>
          <a:xfrm>
            <a:off x="6913809" y="454513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graphicFrame>
        <p:nvGraphicFramePr>
          <p:cNvPr id="36" name="Таблица 35"/>
          <p:cNvGraphicFramePr>
            <a:graphicFrameLocks noGrp="1"/>
          </p:cNvGraphicFramePr>
          <p:nvPr>
            <p:extLst/>
          </p:nvPr>
        </p:nvGraphicFramePr>
        <p:xfrm>
          <a:off x="774150" y="1854577"/>
          <a:ext cx="9114052" cy="2194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14052"/>
              </a:tblGrid>
              <a:tr h="12142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Информация об исполнении</a:t>
                      </a:r>
                      <a:endParaRPr lang="ru-RU" sz="15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3306" marR="63306" marT="34302" marB="34302" anchor="ctr"/>
                </a:tc>
              </a:tr>
              <a:tr h="845796">
                <a:tc>
                  <a:txBody>
                    <a:bodyPr/>
                    <a:lstStyle/>
                    <a:p>
                      <a:pPr marL="285750" indent="-285750" algn="just" fontAlgn="ctr">
                        <a:buFontTx/>
                        <a:buChar char="-"/>
                      </a:pPr>
                      <a:r>
                        <a:rPr lang="ru-RU" sz="1400" b="0" i="1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 анализ осуществляемых бизнес-процессов,</a:t>
                      </a:r>
                      <a:r>
                        <a:rPr lang="ru-RU" sz="1400" b="0" i="1" u="none" strike="noStrike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проводится работа по их регламентации для дальнейшего формирования </a:t>
                      </a:r>
                      <a:r>
                        <a:rPr lang="en-US" sz="1400" b="0" i="1" u="none" strike="noStrike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KPI</a:t>
                      </a:r>
                      <a:r>
                        <a:rPr lang="ru-RU" sz="1400" b="0" i="1" u="none" strike="noStrike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pPr marL="285750" indent="-285750" algn="just" fontAlgn="ctr">
                        <a:buFontTx/>
                        <a:buChar char="-"/>
                      </a:pPr>
                      <a:endParaRPr lang="ru-RU" sz="400" b="0" i="1" u="none" strike="noStrike" baseline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 algn="just" fontAlgn="ctr">
                        <a:buFontTx/>
                        <a:buChar char="-"/>
                      </a:pPr>
                      <a:r>
                        <a:rPr lang="ru-RU" sz="1400" b="0" i="1" u="none" strike="noStrike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проводится разработка положений информационной политике, корпоративной ответственности, кадровой политики, кадрового резерва;</a:t>
                      </a:r>
                    </a:p>
                    <a:p>
                      <a:pPr marL="285750" indent="-285750" algn="just" fontAlgn="ctr">
                        <a:buFontTx/>
                        <a:buChar char="-"/>
                      </a:pPr>
                      <a:endParaRPr lang="ru-RU" sz="400" b="0" i="1" u="none" strike="noStrike" baseline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indent="-285750" algn="just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400" b="0" i="1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апробация</a:t>
                      </a:r>
                      <a:r>
                        <a:rPr lang="ru-RU" sz="1400" b="0" i="1" u="none" strike="noStrike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биллиноговой системы по начислению за оказание услуг физических лиц и разработка аналогичной системы по юридическим лицам;</a:t>
                      </a:r>
                    </a:p>
                    <a:p>
                      <a:pPr marL="285750" marR="0" indent="-285750" algn="just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ru-RU" sz="400" b="0" i="1" u="none" strike="noStrike" baseline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indent="-285750" algn="just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400" b="0" i="1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разрабатывается</a:t>
                      </a:r>
                      <a:r>
                        <a:rPr lang="ru-RU" sz="1400" b="0" i="1" u="none" strike="noStrike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политика формирования имиджа, правила по организации работы с потребителями по принципу обратной связи и оценки удовлетворенности качества услугами</a:t>
                      </a:r>
                    </a:p>
                  </a:txBody>
                  <a:tcPr marL="6594" marR="6594" marT="7147" marB="0" anchor="ctr"/>
                </a:tc>
              </a:tr>
            </a:tbl>
          </a:graphicData>
        </a:graphic>
      </p:graphicFrame>
      <p:sp>
        <p:nvSpPr>
          <p:cNvPr id="216" name="object 215"/>
          <p:cNvSpPr txBox="1"/>
          <p:nvPr/>
        </p:nvSpPr>
        <p:spPr>
          <a:xfrm>
            <a:off x="810984" y="4162425"/>
            <a:ext cx="8647749" cy="8925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ИННОВАЦИОННАЯ ДЕЯТЕЛЬНОСТЬ</a:t>
            </a:r>
          </a:p>
          <a:p>
            <a:pPr>
              <a:lnSpc>
                <a:spcPct val="100000"/>
              </a:lnSpc>
            </a:pPr>
            <a:endParaRPr lang="ru-RU" sz="800" b="1" dirty="0" smtClean="0">
              <a:solidFill>
                <a:srgbClr val="004982"/>
              </a:solidFill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lang="ru-RU" sz="800" b="1" dirty="0" smtClean="0">
              <a:solidFill>
                <a:srgbClr val="004982"/>
              </a:solidFill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rgbClr val="009FE3"/>
                </a:solidFill>
                <a:latin typeface="Arial Narrow"/>
                <a:cs typeface="Arial Narrow"/>
              </a:rPr>
              <a:t>В ЦЕЛЯХ СОЗДАНИЯ КЛАСТЕРА ВОДОСНАБЖЕНИЯ</a:t>
            </a:r>
            <a:endParaRPr dirty="0">
              <a:latin typeface="Arial Narrow"/>
              <a:cs typeface="Arial Narrow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8432" y="5088524"/>
            <a:ext cx="55685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Подписано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соглашение о сотрудничестве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                     ЗАО «Будапештский водоканал»</a:t>
            </a:r>
            <a:endParaRPr lang="ru-RU" sz="400" i="1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Проведены работы для вступления в членство в международные организации и ассоциации: 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World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Water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Council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, 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Water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Quality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Association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, 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Water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Environment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Federation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) </a:t>
            </a:r>
            <a:endParaRPr lang="ru-RU" sz="1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9" name="Рисунок 2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02" y="4314825"/>
            <a:ext cx="3390900" cy="225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5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839291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36771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4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11803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3833495" y="0"/>
                </a:moveTo>
                <a:lnTo>
                  <a:pt x="0" y="0"/>
                </a:lnTo>
                <a:lnTo>
                  <a:pt x="0" y="91655"/>
                </a:lnTo>
                <a:lnTo>
                  <a:pt x="3833495" y="91655"/>
                </a:lnTo>
                <a:lnTo>
                  <a:pt x="3833495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99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0960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0960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99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99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7" y="0"/>
                </a:moveTo>
                <a:lnTo>
                  <a:pt x="4317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0960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0960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90103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99943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73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83405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73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834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27726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37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73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834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27726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037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227726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37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199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0960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199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0960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199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00960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18315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99299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19703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00687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2180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02790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21111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02095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22499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0348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173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983405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173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9834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173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9834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227726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037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27726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037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227726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037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908802" y="246153"/>
            <a:ext cx="710772" cy="4537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3490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3490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7" y="0"/>
                </a:moveTo>
                <a:lnTo>
                  <a:pt x="4317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3228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377025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3228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37702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3490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3490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3228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3228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377025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37702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826591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29" h="124459">
                <a:moveTo>
                  <a:pt x="0" y="0"/>
                </a:moveTo>
                <a:lnTo>
                  <a:pt x="925753" y="0"/>
                </a:lnTo>
                <a:lnTo>
                  <a:pt x="925753" y="124307"/>
                </a:lnTo>
                <a:lnTo>
                  <a:pt x="0" y="124307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842212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90" h="33654">
                <a:moveTo>
                  <a:pt x="8635" y="32867"/>
                </a:moveTo>
                <a:lnTo>
                  <a:pt x="0" y="32867"/>
                </a:lnTo>
                <a:lnTo>
                  <a:pt x="0" y="33375"/>
                </a:lnTo>
                <a:lnTo>
                  <a:pt x="8635" y="33375"/>
                </a:lnTo>
                <a:lnTo>
                  <a:pt x="8635" y="32867"/>
                </a:lnTo>
                <a:close/>
              </a:path>
              <a:path w="910590" h="33654">
                <a:moveTo>
                  <a:pt x="886472" y="0"/>
                </a:moveTo>
                <a:lnTo>
                  <a:pt x="27952" y="0"/>
                </a:lnTo>
                <a:lnTo>
                  <a:pt x="27952" y="33362"/>
                </a:lnTo>
                <a:lnTo>
                  <a:pt x="886472" y="33362"/>
                </a:lnTo>
                <a:lnTo>
                  <a:pt x="886472" y="0"/>
                </a:lnTo>
                <a:close/>
              </a:path>
              <a:path w="910590" h="33654">
                <a:moveTo>
                  <a:pt x="910132" y="33337"/>
                </a:moveTo>
                <a:lnTo>
                  <a:pt x="905802" y="33337"/>
                </a:lnTo>
                <a:lnTo>
                  <a:pt x="910132" y="33337"/>
                </a:lnTo>
                <a:close/>
              </a:path>
              <a:path w="910590" h="33654">
                <a:moveTo>
                  <a:pt x="905814" y="0"/>
                </a:moveTo>
                <a:lnTo>
                  <a:pt x="905802" y="33337"/>
                </a:lnTo>
                <a:lnTo>
                  <a:pt x="905814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847203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832548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815998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815998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87016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815998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87016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87016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82559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839484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860506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853557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86744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815998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815998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815998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87016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87016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87016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738348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721814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721814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72181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748014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748014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748026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73140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74528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721814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721814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72181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325741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325741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325741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325741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316075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299541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299541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3536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299541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3536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3536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325741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325741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325741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3091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32301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344039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33708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35096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299541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299541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299541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3536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3536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3536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592443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79" h="83820">
                <a:moveTo>
                  <a:pt x="14820" y="0"/>
                </a:moveTo>
                <a:lnTo>
                  <a:pt x="2540" y="0"/>
                </a:lnTo>
                <a:lnTo>
                  <a:pt x="0" y="2539"/>
                </a:lnTo>
                <a:lnTo>
                  <a:pt x="0" y="80810"/>
                </a:lnTo>
                <a:lnTo>
                  <a:pt x="2540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542564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29891" y="35"/>
                </a:lnTo>
                <a:lnTo>
                  <a:pt x="17282" y="2860"/>
                </a:lnTo>
                <a:lnTo>
                  <a:pt x="6426" y="9893"/>
                </a:lnTo>
                <a:lnTo>
                  <a:pt x="0" y="15900"/>
                </a:lnTo>
                <a:lnTo>
                  <a:pt x="117347" y="15900"/>
                </a:lnTo>
                <a:lnTo>
                  <a:pt x="109718" y="8815"/>
                </a:lnTo>
                <a:lnTo>
                  <a:pt x="98584" y="2276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540152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59" h="145415">
                <a:moveTo>
                  <a:pt x="124091" y="0"/>
                </a:moveTo>
                <a:lnTo>
                  <a:pt x="0" y="0"/>
                </a:lnTo>
                <a:lnTo>
                  <a:pt x="0" y="144805"/>
                </a:lnTo>
                <a:lnTo>
                  <a:pt x="83756" y="143356"/>
                </a:lnTo>
                <a:lnTo>
                  <a:pt x="116557" y="119378"/>
                </a:lnTo>
                <a:lnTo>
                  <a:pt x="124091" y="92316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626172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8071" y="0"/>
                </a:moveTo>
                <a:lnTo>
                  <a:pt x="6321" y="0"/>
                </a:lnTo>
                <a:lnTo>
                  <a:pt x="6321" y="83921"/>
                </a:lnTo>
                <a:lnTo>
                  <a:pt x="4672" y="97011"/>
                </a:lnTo>
                <a:lnTo>
                  <a:pt x="0" y="108897"/>
                </a:lnTo>
                <a:lnTo>
                  <a:pt x="11923" y="107246"/>
                </a:lnTo>
                <a:lnTo>
                  <a:pt x="22553" y="100715"/>
                </a:lnTo>
                <a:lnTo>
                  <a:pt x="31024" y="90293"/>
                </a:lnTo>
                <a:lnTo>
                  <a:pt x="36469" y="76966"/>
                </a:lnTo>
                <a:lnTo>
                  <a:pt x="38071" y="48564"/>
                </a:lnTo>
                <a:lnTo>
                  <a:pt x="38071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540156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09" h="165100">
                <a:moveTo>
                  <a:pt x="92341" y="0"/>
                </a:moveTo>
                <a:lnTo>
                  <a:pt x="0" y="0"/>
                </a:lnTo>
                <a:lnTo>
                  <a:pt x="0" y="164744"/>
                </a:lnTo>
                <a:lnTo>
                  <a:pt x="52039" y="163285"/>
                </a:lnTo>
                <a:lnTo>
                  <a:pt x="84814" y="139280"/>
                </a:lnTo>
                <a:lnTo>
                  <a:pt x="92341" y="11220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540155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497869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5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497668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498239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50897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6763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50897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591018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591018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6763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68019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51282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497673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497677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497859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5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497668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498239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497673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497677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601242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685214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516812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601242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685214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516812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552747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4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552747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579535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79" h="59054">
                <a:moveTo>
                  <a:pt x="37515" y="0"/>
                </a:moveTo>
                <a:lnTo>
                  <a:pt x="5676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515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598924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90" h="1270">
                <a:moveTo>
                  <a:pt x="8559" y="0"/>
                </a:moveTo>
                <a:lnTo>
                  <a:pt x="0" y="88"/>
                </a:lnTo>
                <a:lnTo>
                  <a:pt x="6464" y="88"/>
                </a:lnTo>
                <a:lnTo>
                  <a:pt x="7619" y="495"/>
                </a:lnTo>
                <a:lnTo>
                  <a:pt x="8559" y="1181"/>
                </a:lnTo>
                <a:lnTo>
                  <a:pt x="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598926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90" h="26035">
                <a:moveTo>
                  <a:pt x="6464" y="0"/>
                </a:moveTo>
                <a:lnTo>
                  <a:pt x="0" y="0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1092"/>
                </a:lnTo>
                <a:lnTo>
                  <a:pt x="7619" y="406"/>
                </a:lnTo>
                <a:lnTo>
                  <a:pt x="6464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605388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598924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8559" y="0"/>
                </a:moveTo>
                <a:lnTo>
                  <a:pt x="0" y="0"/>
                </a:lnTo>
                <a:lnTo>
                  <a:pt x="0" y="23761"/>
                </a:lnTo>
                <a:lnTo>
                  <a:pt x="6464" y="23761"/>
                </a:lnTo>
                <a:lnTo>
                  <a:pt x="7619" y="23355"/>
                </a:lnTo>
                <a:lnTo>
                  <a:pt x="8559" y="22669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568217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40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512513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39" y="0"/>
                </a:moveTo>
                <a:lnTo>
                  <a:pt x="5435" y="0"/>
                </a:lnTo>
                <a:lnTo>
                  <a:pt x="0" y="5435"/>
                </a:lnTo>
                <a:lnTo>
                  <a:pt x="0" y="19227"/>
                </a:lnTo>
                <a:lnTo>
                  <a:pt x="5435" y="24663"/>
                </a:lnTo>
                <a:lnTo>
                  <a:pt x="172339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39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512515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512521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56821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40" h="9525">
                <a:moveTo>
                  <a:pt x="65989" y="0"/>
                </a:moveTo>
                <a:lnTo>
                  <a:pt x="0" y="0"/>
                </a:lnTo>
                <a:lnTo>
                  <a:pt x="14541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579531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90" h="59054">
                <a:moveTo>
                  <a:pt x="21590" y="0"/>
                </a:moveTo>
                <a:lnTo>
                  <a:pt x="5676" y="0"/>
                </a:lnTo>
                <a:lnTo>
                  <a:pt x="0" y="5651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547779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280245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285348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551863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278853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282107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552378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287217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288604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535186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0" y="7118667"/>
            <a:ext cx="10691964" cy="4413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1"/>
          <p:cNvSpPr txBox="1"/>
          <p:nvPr/>
        </p:nvSpPr>
        <p:spPr>
          <a:xfrm>
            <a:off x="2019349" y="1057123"/>
            <a:ext cx="5953125" cy="374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2400" b="1" dirty="0">
                <a:solidFill>
                  <a:srgbClr val="004982"/>
                </a:solidFill>
                <a:latin typeface="Arial Narrow"/>
                <a:cs typeface="Arial Narrow"/>
              </a:rPr>
              <a:t>ХАРАКТЕРИСТИКА ГКП «АСТАНА СУ АРНАСЫ»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705685" y="1656910"/>
            <a:ext cx="8784590" cy="432434"/>
          </a:xfrm>
          <a:custGeom>
            <a:avLst/>
            <a:gdLst/>
            <a:ahLst/>
            <a:cxnLst/>
            <a:rect l="l" t="t" r="r" b="b"/>
            <a:pathLst>
              <a:path w="8784590" h="432435">
                <a:moveTo>
                  <a:pt x="0" y="0"/>
                </a:moveTo>
                <a:lnTo>
                  <a:pt x="8784005" y="0"/>
                </a:lnTo>
                <a:lnTo>
                  <a:pt x="8784005" y="432003"/>
                </a:lnTo>
                <a:lnTo>
                  <a:pt x="0" y="432003"/>
                </a:lnTo>
                <a:lnTo>
                  <a:pt x="0" y="0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20001" y="2108758"/>
            <a:ext cx="4968240" cy="802640"/>
          </a:xfrm>
          <a:custGeom>
            <a:avLst/>
            <a:gdLst/>
            <a:ahLst/>
            <a:cxnLst/>
            <a:rect l="l" t="t" r="r" b="b"/>
            <a:pathLst>
              <a:path w="4968240" h="802639">
                <a:moveTo>
                  <a:pt x="4967998" y="0"/>
                </a:moveTo>
                <a:lnTo>
                  <a:pt x="0" y="0"/>
                </a:lnTo>
                <a:lnTo>
                  <a:pt x="0" y="802170"/>
                </a:lnTo>
                <a:lnTo>
                  <a:pt x="4967998" y="802170"/>
                </a:lnTo>
                <a:lnTo>
                  <a:pt x="49679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5687999" y="2108758"/>
            <a:ext cx="3816350" cy="802640"/>
          </a:xfrm>
          <a:custGeom>
            <a:avLst/>
            <a:gdLst/>
            <a:ahLst/>
            <a:cxnLst/>
            <a:rect l="l" t="t" r="r" b="b"/>
            <a:pathLst>
              <a:path w="3816350" h="802639">
                <a:moveTo>
                  <a:pt x="3815994" y="0"/>
                </a:moveTo>
                <a:lnTo>
                  <a:pt x="0" y="0"/>
                </a:lnTo>
                <a:lnTo>
                  <a:pt x="0" y="802170"/>
                </a:lnTo>
                <a:lnTo>
                  <a:pt x="3815994" y="802170"/>
                </a:lnTo>
                <a:lnTo>
                  <a:pt x="3815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20001" y="3198926"/>
            <a:ext cx="4968240" cy="437515"/>
          </a:xfrm>
          <a:custGeom>
            <a:avLst/>
            <a:gdLst/>
            <a:ahLst/>
            <a:cxnLst/>
            <a:rect l="l" t="t" r="r" b="b"/>
            <a:pathLst>
              <a:path w="4968240" h="437514">
                <a:moveTo>
                  <a:pt x="4967998" y="0"/>
                </a:moveTo>
                <a:lnTo>
                  <a:pt x="0" y="0"/>
                </a:lnTo>
                <a:lnTo>
                  <a:pt x="0" y="437083"/>
                </a:lnTo>
                <a:lnTo>
                  <a:pt x="4967998" y="437083"/>
                </a:lnTo>
                <a:lnTo>
                  <a:pt x="49679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5687999" y="3198926"/>
            <a:ext cx="3816350" cy="437515"/>
          </a:xfrm>
          <a:custGeom>
            <a:avLst/>
            <a:gdLst/>
            <a:ahLst/>
            <a:cxnLst/>
            <a:rect l="l" t="t" r="r" b="b"/>
            <a:pathLst>
              <a:path w="3816350" h="437514">
                <a:moveTo>
                  <a:pt x="3815994" y="0"/>
                </a:moveTo>
                <a:lnTo>
                  <a:pt x="0" y="0"/>
                </a:lnTo>
                <a:lnTo>
                  <a:pt x="0" y="437083"/>
                </a:lnTo>
                <a:lnTo>
                  <a:pt x="3815994" y="437083"/>
                </a:lnTo>
                <a:lnTo>
                  <a:pt x="3815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720001" y="4291977"/>
            <a:ext cx="4968240" cy="288290"/>
          </a:xfrm>
          <a:custGeom>
            <a:avLst/>
            <a:gdLst/>
            <a:ahLst/>
            <a:cxnLst/>
            <a:rect l="l" t="t" r="r" b="b"/>
            <a:pathLst>
              <a:path w="4968240" h="288289">
                <a:moveTo>
                  <a:pt x="4967998" y="0"/>
                </a:moveTo>
                <a:lnTo>
                  <a:pt x="0" y="0"/>
                </a:lnTo>
                <a:lnTo>
                  <a:pt x="0" y="287997"/>
                </a:lnTo>
                <a:lnTo>
                  <a:pt x="4967998" y="287997"/>
                </a:lnTo>
                <a:lnTo>
                  <a:pt x="49679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5687999" y="4291977"/>
            <a:ext cx="3816350" cy="288290"/>
          </a:xfrm>
          <a:custGeom>
            <a:avLst/>
            <a:gdLst/>
            <a:ahLst/>
            <a:cxnLst/>
            <a:rect l="l" t="t" r="r" b="b"/>
            <a:pathLst>
              <a:path w="3816350" h="288289">
                <a:moveTo>
                  <a:pt x="3815994" y="0"/>
                </a:moveTo>
                <a:lnTo>
                  <a:pt x="0" y="0"/>
                </a:lnTo>
                <a:lnTo>
                  <a:pt x="0" y="287997"/>
                </a:lnTo>
                <a:lnTo>
                  <a:pt x="3815994" y="287997"/>
                </a:lnTo>
                <a:lnTo>
                  <a:pt x="3815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720001" y="4867986"/>
            <a:ext cx="4968240" cy="288290"/>
          </a:xfrm>
          <a:custGeom>
            <a:avLst/>
            <a:gdLst/>
            <a:ahLst/>
            <a:cxnLst/>
            <a:rect l="l" t="t" r="r" b="b"/>
            <a:pathLst>
              <a:path w="4968240" h="288289">
                <a:moveTo>
                  <a:pt x="4967998" y="0"/>
                </a:moveTo>
                <a:lnTo>
                  <a:pt x="0" y="0"/>
                </a:lnTo>
                <a:lnTo>
                  <a:pt x="0" y="287997"/>
                </a:lnTo>
                <a:lnTo>
                  <a:pt x="4967998" y="287997"/>
                </a:lnTo>
                <a:lnTo>
                  <a:pt x="49679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5687999" y="4867986"/>
            <a:ext cx="3816350" cy="288290"/>
          </a:xfrm>
          <a:custGeom>
            <a:avLst/>
            <a:gdLst/>
            <a:ahLst/>
            <a:cxnLst/>
            <a:rect l="l" t="t" r="r" b="b"/>
            <a:pathLst>
              <a:path w="3816350" h="288289">
                <a:moveTo>
                  <a:pt x="3815994" y="0"/>
                </a:moveTo>
                <a:lnTo>
                  <a:pt x="0" y="0"/>
                </a:lnTo>
                <a:lnTo>
                  <a:pt x="0" y="287997"/>
                </a:lnTo>
                <a:lnTo>
                  <a:pt x="3815994" y="287997"/>
                </a:lnTo>
                <a:lnTo>
                  <a:pt x="3815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604429" y="5451421"/>
            <a:ext cx="4968240" cy="288290"/>
          </a:xfrm>
          <a:custGeom>
            <a:avLst/>
            <a:gdLst/>
            <a:ahLst/>
            <a:cxnLst/>
            <a:rect l="l" t="t" r="r" b="b"/>
            <a:pathLst>
              <a:path w="4968240" h="288289">
                <a:moveTo>
                  <a:pt x="4967998" y="0"/>
                </a:moveTo>
                <a:lnTo>
                  <a:pt x="0" y="0"/>
                </a:lnTo>
                <a:lnTo>
                  <a:pt x="0" y="287997"/>
                </a:lnTo>
                <a:lnTo>
                  <a:pt x="4967998" y="287997"/>
                </a:lnTo>
                <a:lnTo>
                  <a:pt x="49679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5687999" y="5443982"/>
            <a:ext cx="3816350" cy="288290"/>
          </a:xfrm>
          <a:custGeom>
            <a:avLst/>
            <a:gdLst/>
            <a:ahLst/>
            <a:cxnLst/>
            <a:rect l="l" t="t" r="r" b="b"/>
            <a:pathLst>
              <a:path w="3816350" h="288289">
                <a:moveTo>
                  <a:pt x="3815994" y="0"/>
                </a:moveTo>
                <a:lnTo>
                  <a:pt x="0" y="0"/>
                </a:lnTo>
                <a:lnTo>
                  <a:pt x="0" y="287997"/>
                </a:lnTo>
                <a:lnTo>
                  <a:pt x="3815994" y="287997"/>
                </a:lnTo>
                <a:lnTo>
                  <a:pt x="3815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720001" y="6019977"/>
            <a:ext cx="4968240" cy="288290"/>
          </a:xfrm>
          <a:custGeom>
            <a:avLst/>
            <a:gdLst/>
            <a:ahLst/>
            <a:cxnLst/>
            <a:rect l="l" t="t" r="r" b="b"/>
            <a:pathLst>
              <a:path w="4968240" h="288289">
                <a:moveTo>
                  <a:pt x="4967998" y="0"/>
                </a:moveTo>
                <a:lnTo>
                  <a:pt x="0" y="0"/>
                </a:lnTo>
                <a:lnTo>
                  <a:pt x="0" y="287997"/>
                </a:lnTo>
                <a:lnTo>
                  <a:pt x="4967998" y="287997"/>
                </a:lnTo>
                <a:lnTo>
                  <a:pt x="49679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5687999" y="6019977"/>
            <a:ext cx="3816350" cy="288290"/>
          </a:xfrm>
          <a:custGeom>
            <a:avLst/>
            <a:gdLst/>
            <a:ahLst/>
            <a:cxnLst/>
            <a:rect l="l" t="t" r="r" b="b"/>
            <a:pathLst>
              <a:path w="3816350" h="288289">
                <a:moveTo>
                  <a:pt x="3815994" y="0"/>
                </a:moveTo>
                <a:lnTo>
                  <a:pt x="0" y="0"/>
                </a:lnTo>
                <a:lnTo>
                  <a:pt x="0" y="287997"/>
                </a:lnTo>
                <a:lnTo>
                  <a:pt x="3815994" y="287997"/>
                </a:lnTo>
                <a:lnTo>
                  <a:pt x="3815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720001" y="2910928"/>
            <a:ext cx="4968240" cy="288290"/>
          </a:xfrm>
          <a:custGeom>
            <a:avLst/>
            <a:gdLst/>
            <a:ahLst/>
            <a:cxnLst/>
            <a:rect l="l" t="t" r="r" b="b"/>
            <a:pathLst>
              <a:path w="4968240" h="288289">
                <a:moveTo>
                  <a:pt x="4967998" y="0"/>
                </a:moveTo>
                <a:lnTo>
                  <a:pt x="0" y="0"/>
                </a:lnTo>
                <a:lnTo>
                  <a:pt x="0" y="287997"/>
                </a:lnTo>
                <a:lnTo>
                  <a:pt x="4967998" y="287997"/>
                </a:lnTo>
                <a:lnTo>
                  <a:pt x="4967998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5687999" y="2910928"/>
            <a:ext cx="3816350" cy="288290"/>
          </a:xfrm>
          <a:custGeom>
            <a:avLst/>
            <a:gdLst/>
            <a:ahLst/>
            <a:cxnLst/>
            <a:rect l="l" t="t" r="r" b="b"/>
            <a:pathLst>
              <a:path w="3816350" h="288289">
                <a:moveTo>
                  <a:pt x="3815994" y="0"/>
                </a:moveTo>
                <a:lnTo>
                  <a:pt x="0" y="0"/>
                </a:lnTo>
                <a:lnTo>
                  <a:pt x="0" y="287997"/>
                </a:lnTo>
                <a:lnTo>
                  <a:pt x="3815994" y="287997"/>
                </a:lnTo>
                <a:lnTo>
                  <a:pt x="3815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720001" y="3636009"/>
            <a:ext cx="4968240" cy="656590"/>
          </a:xfrm>
          <a:custGeom>
            <a:avLst/>
            <a:gdLst/>
            <a:ahLst/>
            <a:cxnLst/>
            <a:rect l="l" t="t" r="r" b="b"/>
            <a:pathLst>
              <a:path w="4968240" h="656589">
                <a:moveTo>
                  <a:pt x="4967998" y="0"/>
                </a:moveTo>
                <a:lnTo>
                  <a:pt x="0" y="0"/>
                </a:lnTo>
                <a:lnTo>
                  <a:pt x="0" y="655967"/>
                </a:lnTo>
                <a:lnTo>
                  <a:pt x="4967998" y="655967"/>
                </a:lnTo>
                <a:lnTo>
                  <a:pt x="4967998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5687999" y="3636009"/>
            <a:ext cx="3816350" cy="656590"/>
          </a:xfrm>
          <a:custGeom>
            <a:avLst/>
            <a:gdLst/>
            <a:ahLst/>
            <a:cxnLst/>
            <a:rect l="l" t="t" r="r" b="b"/>
            <a:pathLst>
              <a:path w="3816350" h="656589">
                <a:moveTo>
                  <a:pt x="3815994" y="0"/>
                </a:moveTo>
                <a:lnTo>
                  <a:pt x="0" y="0"/>
                </a:lnTo>
                <a:lnTo>
                  <a:pt x="0" y="655967"/>
                </a:lnTo>
                <a:lnTo>
                  <a:pt x="3815994" y="655967"/>
                </a:lnTo>
                <a:lnTo>
                  <a:pt x="3815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720001" y="4579988"/>
            <a:ext cx="4968240" cy="288290"/>
          </a:xfrm>
          <a:custGeom>
            <a:avLst/>
            <a:gdLst/>
            <a:ahLst/>
            <a:cxnLst/>
            <a:rect l="l" t="t" r="r" b="b"/>
            <a:pathLst>
              <a:path w="4968240" h="288289">
                <a:moveTo>
                  <a:pt x="4967998" y="0"/>
                </a:moveTo>
                <a:lnTo>
                  <a:pt x="0" y="0"/>
                </a:lnTo>
                <a:lnTo>
                  <a:pt x="0" y="287997"/>
                </a:lnTo>
                <a:lnTo>
                  <a:pt x="4967998" y="287997"/>
                </a:lnTo>
                <a:lnTo>
                  <a:pt x="4967998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5687999" y="4579988"/>
            <a:ext cx="3816350" cy="288290"/>
          </a:xfrm>
          <a:custGeom>
            <a:avLst/>
            <a:gdLst/>
            <a:ahLst/>
            <a:cxnLst/>
            <a:rect l="l" t="t" r="r" b="b"/>
            <a:pathLst>
              <a:path w="3816350" h="288289">
                <a:moveTo>
                  <a:pt x="3815994" y="0"/>
                </a:moveTo>
                <a:lnTo>
                  <a:pt x="0" y="0"/>
                </a:lnTo>
                <a:lnTo>
                  <a:pt x="0" y="287997"/>
                </a:lnTo>
                <a:lnTo>
                  <a:pt x="3815994" y="287997"/>
                </a:lnTo>
                <a:lnTo>
                  <a:pt x="3815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720001" y="5155984"/>
            <a:ext cx="4968240" cy="288290"/>
          </a:xfrm>
          <a:custGeom>
            <a:avLst/>
            <a:gdLst/>
            <a:ahLst/>
            <a:cxnLst/>
            <a:rect l="l" t="t" r="r" b="b"/>
            <a:pathLst>
              <a:path w="4968240" h="288289">
                <a:moveTo>
                  <a:pt x="4967998" y="0"/>
                </a:moveTo>
                <a:lnTo>
                  <a:pt x="0" y="0"/>
                </a:lnTo>
                <a:lnTo>
                  <a:pt x="0" y="287997"/>
                </a:lnTo>
                <a:lnTo>
                  <a:pt x="4967998" y="287997"/>
                </a:lnTo>
                <a:lnTo>
                  <a:pt x="4967998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5687999" y="5155984"/>
            <a:ext cx="3816350" cy="288290"/>
          </a:xfrm>
          <a:custGeom>
            <a:avLst/>
            <a:gdLst/>
            <a:ahLst/>
            <a:cxnLst/>
            <a:rect l="l" t="t" r="r" b="b"/>
            <a:pathLst>
              <a:path w="3816350" h="288289">
                <a:moveTo>
                  <a:pt x="3815994" y="0"/>
                </a:moveTo>
                <a:lnTo>
                  <a:pt x="0" y="0"/>
                </a:lnTo>
                <a:lnTo>
                  <a:pt x="0" y="287997"/>
                </a:lnTo>
                <a:lnTo>
                  <a:pt x="3815994" y="287997"/>
                </a:lnTo>
                <a:lnTo>
                  <a:pt x="3815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720001" y="5731979"/>
            <a:ext cx="4968240" cy="288290"/>
          </a:xfrm>
          <a:custGeom>
            <a:avLst/>
            <a:gdLst/>
            <a:ahLst/>
            <a:cxnLst/>
            <a:rect l="l" t="t" r="r" b="b"/>
            <a:pathLst>
              <a:path w="4968240" h="288289">
                <a:moveTo>
                  <a:pt x="4967998" y="0"/>
                </a:moveTo>
                <a:lnTo>
                  <a:pt x="0" y="0"/>
                </a:lnTo>
                <a:lnTo>
                  <a:pt x="0" y="287997"/>
                </a:lnTo>
                <a:lnTo>
                  <a:pt x="4967998" y="287997"/>
                </a:lnTo>
                <a:lnTo>
                  <a:pt x="4967998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5687999" y="5731979"/>
            <a:ext cx="3816350" cy="288290"/>
          </a:xfrm>
          <a:custGeom>
            <a:avLst/>
            <a:gdLst/>
            <a:ahLst/>
            <a:cxnLst/>
            <a:rect l="l" t="t" r="r" b="b"/>
            <a:pathLst>
              <a:path w="3816350" h="288289">
                <a:moveTo>
                  <a:pt x="3815994" y="0"/>
                </a:moveTo>
                <a:lnTo>
                  <a:pt x="0" y="0"/>
                </a:lnTo>
                <a:lnTo>
                  <a:pt x="0" y="287997"/>
                </a:lnTo>
                <a:lnTo>
                  <a:pt x="3815994" y="287997"/>
                </a:lnTo>
                <a:lnTo>
                  <a:pt x="3815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720001" y="6307988"/>
            <a:ext cx="4968240" cy="288290"/>
          </a:xfrm>
          <a:custGeom>
            <a:avLst/>
            <a:gdLst/>
            <a:ahLst/>
            <a:cxnLst/>
            <a:rect l="l" t="t" r="r" b="b"/>
            <a:pathLst>
              <a:path w="4968240" h="288290">
                <a:moveTo>
                  <a:pt x="4967998" y="0"/>
                </a:moveTo>
                <a:lnTo>
                  <a:pt x="0" y="0"/>
                </a:lnTo>
                <a:lnTo>
                  <a:pt x="0" y="287997"/>
                </a:lnTo>
                <a:lnTo>
                  <a:pt x="4967998" y="287997"/>
                </a:lnTo>
                <a:lnTo>
                  <a:pt x="4967998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5687999" y="6307988"/>
            <a:ext cx="3816350" cy="288290"/>
          </a:xfrm>
          <a:custGeom>
            <a:avLst/>
            <a:gdLst/>
            <a:ahLst/>
            <a:cxnLst/>
            <a:rect l="l" t="t" r="r" b="b"/>
            <a:pathLst>
              <a:path w="3816350" h="288290">
                <a:moveTo>
                  <a:pt x="3815994" y="0"/>
                </a:moveTo>
                <a:lnTo>
                  <a:pt x="0" y="0"/>
                </a:lnTo>
                <a:lnTo>
                  <a:pt x="0" y="287997"/>
                </a:lnTo>
                <a:lnTo>
                  <a:pt x="3815994" y="287997"/>
                </a:lnTo>
                <a:lnTo>
                  <a:pt x="3815994" y="0"/>
                </a:lnTo>
                <a:close/>
              </a:path>
            </a:pathLst>
          </a:custGeom>
          <a:solidFill>
            <a:srgbClr val="C9E6FA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719999" y="1676755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4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719999" y="2108756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4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5687999" y="2509842"/>
            <a:ext cx="3816350" cy="0"/>
          </a:xfrm>
          <a:custGeom>
            <a:avLst/>
            <a:gdLst/>
            <a:ahLst/>
            <a:cxnLst/>
            <a:rect l="l" t="t" r="r" b="b"/>
            <a:pathLst>
              <a:path w="3816350">
                <a:moveTo>
                  <a:pt x="0" y="0"/>
                </a:moveTo>
                <a:lnTo>
                  <a:pt x="3815994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719999" y="2910928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4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719999" y="3198929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4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719999" y="3636016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4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719999" y="4291982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4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719999" y="4579983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4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719999" y="4867983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4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719999" y="5155982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4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719999" y="5443983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4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19999" y="5731982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4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719999" y="6019982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4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719999" y="6307983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4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707299" y="6848946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4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2" name="object 222"/>
          <p:cNvSpPr txBox="1"/>
          <p:nvPr/>
        </p:nvSpPr>
        <p:spPr>
          <a:xfrm>
            <a:off x="758099" y="1798659"/>
            <a:ext cx="256545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sz="1200" b="1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СОСТОЯНИЮ</a:t>
            </a:r>
            <a:r>
              <a:rPr sz="1200" b="1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sz="1200" b="1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spc="-2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r>
              <a:rPr sz="1200" b="1" spc="1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200" b="1" spc="1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r>
              <a:rPr sz="1200" b="1" spc="1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.20</a:t>
            </a:r>
            <a:r>
              <a:rPr lang="ru-RU" sz="1200" b="1" spc="1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sz="1200" b="1" spc="-2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spc="-2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sz="1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3" name="object 223"/>
          <p:cNvSpPr txBox="1"/>
          <p:nvPr/>
        </p:nvSpPr>
        <p:spPr>
          <a:xfrm>
            <a:off x="758099" y="2415726"/>
            <a:ext cx="4660900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10" dirty="0">
                <a:solidFill>
                  <a:srgbClr val="4A4A49"/>
                </a:solidFill>
                <a:latin typeface="Arial"/>
                <a:cs typeface="Arial"/>
              </a:rPr>
              <a:t>Насосная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45" dirty="0">
                <a:solidFill>
                  <a:srgbClr val="4A4A49"/>
                </a:solidFill>
                <a:latin typeface="Arial"/>
                <a:cs typeface="Arial"/>
              </a:rPr>
              <a:t>станция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15" dirty="0">
                <a:solidFill>
                  <a:srgbClr val="4A4A49"/>
                </a:solidFill>
                <a:latin typeface="Arial"/>
                <a:cs typeface="Arial"/>
              </a:rPr>
              <a:t>1-го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4A4A49"/>
                </a:solidFill>
                <a:latin typeface="Arial"/>
                <a:cs typeface="Arial"/>
              </a:rPr>
              <a:t>подъема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50" dirty="0">
                <a:solidFill>
                  <a:srgbClr val="4A4A49"/>
                </a:solidFill>
                <a:latin typeface="Arial"/>
                <a:cs typeface="Arial"/>
              </a:rPr>
              <a:t>(Астанинский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4A4A49"/>
                </a:solidFill>
                <a:latin typeface="Arial"/>
                <a:cs typeface="Arial"/>
              </a:rPr>
              <a:t>водозабор)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4" name="object 224"/>
          <p:cNvSpPr txBox="1"/>
          <p:nvPr/>
        </p:nvSpPr>
        <p:spPr>
          <a:xfrm>
            <a:off x="5726034" y="2123728"/>
            <a:ext cx="304101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indent="-635">
              <a:lnSpc>
                <a:spcPct val="100000"/>
              </a:lnSpc>
            </a:pPr>
            <a:r>
              <a:rPr sz="1200" b="1" spc="45" dirty="0">
                <a:solidFill>
                  <a:srgbClr val="4A4A49"/>
                </a:solidFill>
                <a:latin typeface="Arial"/>
                <a:cs typeface="Arial"/>
              </a:rPr>
              <a:t>Проектная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45" dirty="0">
                <a:solidFill>
                  <a:srgbClr val="4A4A49"/>
                </a:solidFill>
                <a:latin typeface="Arial"/>
                <a:cs typeface="Arial"/>
              </a:rPr>
              <a:t>мощность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4A4A49"/>
                </a:solidFill>
                <a:latin typeface="Arial"/>
                <a:cs typeface="Arial"/>
              </a:rPr>
              <a:t>210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5" dirty="0">
                <a:solidFill>
                  <a:srgbClr val="4A4A49"/>
                </a:solidFill>
                <a:latin typeface="Arial"/>
                <a:cs typeface="Arial"/>
              </a:rPr>
              <a:t>тыс.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120" dirty="0">
                <a:solidFill>
                  <a:srgbClr val="4A4A49"/>
                </a:solidFill>
                <a:latin typeface="Arial"/>
                <a:cs typeface="Arial"/>
              </a:rPr>
              <a:t>м</a:t>
            </a:r>
            <a:r>
              <a:rPr sz="1050" b="1" baseline="31746" dirty="0">
                <a:solidFill>
                  <a:srgbClr val="4A4A49"/>
                </a:solidFill>
                <a:latin typeface="Century Gothic"/>
                <a:cs typeface="Century Gothic"/>
              </a:rPr>
              <a:t>3</a:t>
            </a:r>
            <a:r>
              <a:rPr sz="1200" b="1" spc="20" dirty="0">
                <a:solidFill>
                  <a:srgbClr val="4A4A49"/>
                </a:solidFill>
                <a:latin typeface="Arial"/>
                <a:cs typeface="Arial"/>
              </a:rPr>
              <a:t>/сут.; </a:t>
            </a:r>
            <a:r>
              <a:rPr sz="1200" b="1" spc="40" dirty="0">
                <a:solidFill>
                  <a:srgbClr val="4A4A49"/>
                </a:solidFill>
                <a:latin typeface="Arial"/>
                <a:cs typeface="Arial"/>
              </a:rPr>
              <a:t>факт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4A4A49"/>
                </a:solidFill>
                <a:latin typeface="Arial"/>
                <a:cs typeface="Arial"/>
              </a:rPr>
              <a:t>290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5" dirty="0">
                <a:solidFill>
                  <a:srgbClr val="4A4A49"/>
                </a:solidFill>
                <a:latin typeface="Arial"/>
                <a:cs typeface="Arial"/>
              </a:rPr>
              <a:t>тыс.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120" dirty="0">
                <a:solidFill>
                  <a:srgbClr val="4A4A49"/>
                </a:solidFill>
                <a:latin typeface="Arial"/>
                <a:cs typeface="Arial"/>
              </a:rPr>
              <a:t>м</a:t>
            </a:r>
            <a:r>
              <a:rPr sz="1050" b="1" baseline="31746" dirty="0">
                <a:solidFill>
                  <a:srgbClr val="4A4A49"/>
                </a:solidFill>
                <a:latin typeface="Century Gothic"/>
                <a:cs typeface="Century Gothic"/>
              </a:rPr>
              <a:t>3</a:t>
            </a:r>
            <a:r>
              <a:rPr sz="1200" b="1" spc="40" dirty="0">
                <a:solidFill>
                  <a:srgbClr val="4A4A49"/>
                </a:solidFill>
                <a:latin typeface="Arial"/>
                <a:cs typeface="Arial"/>
              </a:rPr>
              <a:t>/сут.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5" name="object 225"/>
          <p:cNvSpPr txBox="1"/>
          <p:nvPr/>
        </p:nvSpPr>
        <p:spPr>
          <a:xfrm>
            <a:off x="5726051" y="2524879"/>
            <a:ext cx="304101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indent="-635">
              <a:lnSpc>
                <a:spcPct val="100000"/>
              </a:lnSpc>
            </a:pPr>
            <a:r>
              <a:rPr sz="1200" b="1" spc="45" dirty="0">
                <a:solidFill>
                  <a:srgbClr val="4A4A49"/>
                </a:solidFill>
                <a:latin typeface="Arial"/>
                <a:cs typeface="Arial"/>
              </a:rPr>
              <a:t>Проектная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45" dirty="0">
                <a:solidFill>
                  <a:srgbClr val="4A4A49"/>
                </a:solidFill>
                <a:latin typeface="Arial"/>
                <a:cs typeface="Arial"/>
              </a:rPr>
              <a:t>мощность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4A4A49"/>
                </a:solidFill>
                <a:latin typeface="Arial"/>
                <a:cs typeface="Arial"/>
              </a:rPr>
              <a:t>200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5" dirty="0">
                <a:solidFill>
                  <a:srgbClr val="4A4A49"/>
                </a:solidFill>
                <a:latin typeface="Arial"/>
                <a:cs typeface="Arial"/>
              </a:rPr>
              <a:t>тыс.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120" dirty="0">
                <a:solidFill>
                  <a:srgbClr val="4A4A49"/>
                </a:solidFill>
                <a:latin typeface="Arial"/>
                <a:cs typeface="Arial"/>
              </a:rPr>
              <a:t>м</a:t>
            </a:r>
            <a:r>
              <a:rPr sz="1050" b="1" baseline="31746" dirty="0">
                <a:solidFill>
                  <a:srgbClr val="4A4A49"/>
                </a:solidFill>
                <a:latin typeface="Century Gothic"/>
                <a:cs typeface="Century Gothic"/>
              </a:rPr>
              <a:t>3</a:t>
            </a:r>
            <a:r>
              <a:rPr sz="1200" b="1" spc="20" dirty="0">
                <a:solidFill>
                  <a:srgbClr val="4A4A49"/>
                </a:solidFill>
                <a:latin typeface="Arial"/>
                <a:cs typeface="Arial"/>
              </a:rPr>
              <a:t>/сут.; </a:t>
            </a:r>
            <a:r>
              <a:rPr sz="1200" b="1" spc="40" dirty="0">
                <a:solidFill>
                  <a:srgbClr val="4A4A49"/>
                </a:solidFill>
                <a:latin typeface="Arial"/>
                <a:cs typeface="Arial"/>
              </a:rPr>
              <a:t>факт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4A4A49"/>
                </a:solidFill>
                <a:latin typeface="Arial"/>
                <a:cs typeface="Arial"/>
              </a:rPr>
              <a:t>250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5" dirty="0">
                <a:solidFill>
                  <a:srgbClr val="4A4A49"/>
                </a:solidFill>
                <a:latin typeface="Arial"/>
                <a:cs typeface="Arial"/>
              </a:rPr>
              <a:t>тыс.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120" dirty="0">
                <a:solidFill>
                  <a:srgbClr val="4A4A49"/>
                </a:solidFill>
                <a:latin typeface="Arial"/>
                <a:cs typeface="Arial"/>
              </a:rPr>
              <a:t>м</a:t>
            </a:r>
            <a:r>
              <a:rPr sz="1050" b="1" baseline="31746" dirty="0">
                <a:solidFill>
                  <a:srgbClr val="4A4A49"/>
                </a:solidFill>
                <a:latin typeface="Century Gothic"/>
                <a:cs typeface="Century Gothic"/>
              </a:rPr>
              <a:t>3</a:t>
            </a:r>
            <a:r>
              <a:rPr sz="1200" b="1" spc="40" dirty="0">
                <a:solidFill>
                  <a:srgbClr val="4A4A49"/>
                </a:solidFill>
                <a:latin typeface="Arial"/>
                <a:cs typeface="Arial"/>
              </a:rPr>
              <a:t>/сут.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6" name="object 226"/>
          <p:cNvSpPr txBox="1"/>
          <p:nvPr/>
        </p:nvSpPr>
        <p:spPr>
          <a:xfrm>
            <a:off x="758116" y="2960865"/>
            <a:ext cx="4618355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10" dirty="0">
                <a:solidFill>
                  <a:srgbClr val="4A4A49"/>
                </a:solidFill>
                <a:latin typeface="Arial"/>
                <a:cs typeface="Arial"/>
              </a:rPr>
              <a:t>Насосная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45" dirty="0">
                <a:solidFill>
                  <a:srgbClr val="4A4A49"/>
                </a:solidFill>
                <a:latin typeface="Arial"/>
                <a:cs typeface="Arial"/>
              </a:rPr>
              <a:t>станция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15" dirty="0">
                <a:solidFill>
                  <a:srgbClr val="4A4A49"/>
                </a:solidFill>
                <a:latin typeface="Arial"/>
                <a:cs typeface="Arial"/>
              </a:rPr>
              <a:t>1-го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4A4A49"/>
                </a:solidFill>
                <a:latin typeface="Arial"/>
                <a:cs typeface="Arial"/>
              </a:rPr>
              <a:t>подъема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60" dirty="0">
                <a:solidFill>
                  <a:srgbClr val="4A4A49"/>
                </a:solidFill>
                <a:latin typeface="Arial"/>
                <a:cs typeface="Arial"/>
              </a:rPr>
              <a:t>(Нура-Ишим,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30" dirty="0">
                <a:solidFill>
                  <a:srgbClr val="4A4A49"/>
                </a:solidFill>
                <a:latin typeface="Arial"/>
                <a:cs typeface="Arial"/>
              </a:rPr>
              <a:t>п.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4A4A49"/>
                </a:solidFill>
                <a:latin typeface="Arial"/>
                <a:cs typeface="Arial"/>
              </a:rPr>
              <a:t>Тельман)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27" name="object 227"/>
          <p:cNvSpPr txBox="1"/>
          <p:nvPr/>
        </p:nvSpPr>
        <p:spPr>
          <a:xfrm>
            <a:off x="5726051" y="2960865"/>
            <a:ext cx="2996565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45" dirty="0">
                <a:solidFill>
                  <a:srgbClr val="4A4A49"/>
                </a:solidFill>
                <a:latin typeface="Arial"/>
                <a:cs typeface="Arial"/>
              </a:rPr>
              <a:t>Проектная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45" dirty="0">
                <a:solidFill>
                  <a:srgbClr val="4A4A49"/>
                </a:solidFill>
                <a:latin typeface="Arial"/>
                <a:cs typeface="Arial"/>
              </a:rPr>
              <a:t>мощность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4A4A49"/>
                </a:solidFill>
                <a:latin typeface="Arial"/>
                <a:cs typeface="Arial"/>
              </a:rPr>
              <a:t>100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5" dirty="0">
                <a:solidFill>
                  <a:srgbClr val="4A4A49"/>
                </a:solidFill>
                <a:latin typeface="Arial"/>
                <a:cs typeface="Arial"/>
              </a:rPr>
              <a:t>тыс.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120" dirty="0">
                <a:solidFill>
                  <a:srgbClr val="4A4A49"/>
                </a:solidFill>
                <a:latin typeface="Arial"/>
                <a:cs typeface="Arial"/>
              </a:rPr>
              <a:t>м</a:t>
            </a:r>
            <a:r>
              <a:rPr sz="1050" b="1" baseline="31746" dirty="0">
                <a:solidFill>
                  <a:srgbClr val="4A4A49"/>
                </a:solidFill>
                <a:latin typeface="Century Gothic"/>
                <a:cs typeface="Century Gothic"/>
              </a:rPr>
              <a:t>3</a:t>
            </a:r>
            <a:r>
              <a:rPr sz="1200" b="1" spc="40" dirty="0">
                <a:solidFill>
                  <a:srgbClr val="4A4A49"/>
                </a:solidFill>
                <a:latin typeface="Arial"/>
                <a:cs typeface="Arial"/>
              </a:rPr>
              <a:t>/сут.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8" name="object 228"/>
          <p:cNvSpPr txBox="1"/>
          <p:nvPr/>
        </p:nvSpPr>
        <p:spPr>
          <a:xfrm>
            <a:off x="758149" y="3323391"/>
            <a:ext cx="2565400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10" dirty="0">
                <a:solidFill>
                  <a:srgbClr val="4A4A49"/>
                </a:solidFill>
                <a:latin typeface="Arial"/>
                <a:cs typeface="Arial"/>
              </a:rPr>
              <a:t>Насосная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45" dirty="0">
                <a:solidFill>
                  <a:srgbClr val="4A4A49"/>
                </a:solidFill>
                <a:latin typeface="Arial"/>
                <a:cs typeface="Arial"/>
              </a:rPr>
              <a:t>станция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15" dirty="0">
                <a:solidFill>
                  <a:srgbClr val="4A4A49"/>
                </a:solidFill>
                <a:latin typeface="Arial"/>
                <a:cs typeface="Arial"/>
              </a:rPr>
              <a:t>2-го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4A4A49"/>
                </a:solidFill>
                <a:latin typeface="Arial"/>
                <a:cs typeface="Arial"/>
              </a:rPr>
              <a:t>подъема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29" name="object 229"/>
          <p:cNvSpPr txBox="1"/>
          <p:nvPr/>
        </p:nvSpPr>
        <p:spPr>
          <a:xfrm>
            <a:off x="5726084" y="3178124"/>
            <a:ext cx="3041015" cy="4431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19600"/>
              </a:lnSpc>
            </a:pPr>
            <a:r>
              <a:rPr sz="1200" b="1" spc="45" dirty="0">
                <a:solidFill>
                  <a:srgbClr val="4A4A49"/>
                </a:solidFill>
                <a:latin typeface="Arial"/>
                <a:cs typeface="Arial"/>
              </a:rPr>
              <a:t>Проектная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45" dirty="0">
                <a:solidFill>
                  <a:srgbClr val="4A4A49"/>
                </a:solidFill>
                <a:latin typeface="Arial"/>
                <a:cs typeface="Arial"/>
              </a:rPr>
              <a:t>мощность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4A4A49"/>
                </a:solidFill>
                <a:latin typeface="Arial"/>
                <a:cs typeface="Arial"/>
              </a:rPr>
              <a:t>305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5" dirty="0">
                <a:solidFill>
                  <a:srgbClr val="4A4A49"/>
                </a:solidFill>
                <a:latin typeface="Arial"/>
                <a:cs typeface="Arial"/>
              </a:rPr>
              <a:t>тыс.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120" dirty="0">
                <a:solidFill>
                  <a:srgbClr val="4A4A49"/>
                </a:solidFill>
                <a:latin typeface="Arial"/>
                <a:cs typeface="Arial"/>
              </a:rPr>
              <a:t>м</a:t>
            </a:r>
            <a:r>
              <a:rPr sz="1050" b="1" baseline="31746" dirty="0">
                <a:solidFill>
                  <a:srgbClr val="4A4A49"/>
                </a:solidFill>
                <a:latin typeface="Century Gothic"/>
                <a:cs typeface="Century Gothic"/>
              </a:rPr>
              <a:t>3</a:t>
            </a:r>
            <a:r>
              <a:rPr sz="1200" b="1" spc="20" dirty="0">
                <a:solidFill>
                  <a:srgbClr val="4A4A49"/>
                </a:solidFill>
                <a:latin typeface="Arial"/>
                <a:cs typeface="Arial"/>
              </a:rPr>
              <a:t>/сут.; </a:t>
            </a:r>
            <a:r>
              <a:rPr sz="1200" b="1" spc="40" dirty="0" err="1">
                <a:solidFill>
                  <a:srgbClr val="4A4A49"/>
                </a:solidFill>
                <a:latin typeface="Arial"/>
                <a:cs typeface="Arial"/>
              </a:rPr>
              <a:t>факт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2</a:t>
            </a:r>
            <a:r>
              <a:rPr lang="ru-RU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8</a:t>
            </a:r>
            <a:r>
              <a:rPr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0</a:t>
            </a:r>
            <a:r>
              <a:rPr sz="1200" b="1" spc="-25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5" dirty="0">
                <a:solidFill>
                  <a:srgbClr val="4A4A49"/>
                </a:solidFill>
                <a:latin typeface="Arial"/>
                <a:cs typeface="Arial"/>
              </a:rPr>
              <a:t>тыс.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120" dirty="0">
                <a:solidFill>
                  <a:srgbClr val="4A4A49"/>
                </a:solidFill>
                <a:latin typeface="Arial"/>
                <a:cs typeface="Arial"/>
              </a:rPr>
              <a:t>м</a:t>
            </a:r>
            <a:r>
              <a:rPr sz="1050" b="1" baseline="31746" dirty="0">
                <a:solidFill>
                  <a:srgbClr val="4A4A49"/>
                </a:solidFill>
                <a:latin typeface="Century Gothic"/>
                <a:cs typeface="Century Gothic"/>
              </a:rPr>
              <a:t>3</a:t>
            </a:r>
            <a:r>
              <a:rPr sz="1200" b="1" spc="40" dirty="0">
                <a:solidFill>
                  <a:srgbClr val="4A4A49"/>
                </a:solidFill>
                <a:latin typeface="Arial"/>
                <a:cs typeface="Arial"/>
              </a:rPr>
              <a:t>/сут.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30" name="object 230"/>
          <p:cNvSpPr txBox="1"/>
          <p:nvPr/>
        </p:nvSpPr>
        <p:spPr>
          <a:xfrm>
            <a:off x="758116" y="3869899"/>
            <a:ext cx="3368675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55" dirty="0">
                <a:solidFill>
                  <a:srgbClr val="4A4A49"/>
                </a:solidFill>
                <a:latin typeface="Arial"/>
                <a:cs typeface="Arial"/>
              </a:rPr>
              <a:t>Канализационные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40" dirty="0">
                <a:solidFill>
                  <a:srgbClr val="4A4A49"/>
                </a:solidFill>
                <a:latin typeface="Arial"/>
                <a:cs typeface="Arial"/>
              </a:rPr>
              <a:t>очистные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40" dirty="0">
                <a:solidFill>
                  <a:srgbClr val="4A4A49"/>
                </a:solidFill>
                <a:latin typeface="Arial"/>
                <a:cs typeface="Arial"/>
              </a:rPr>
              <a:t>сооружения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1" name="object 231"/>
          <p:cNvSpPr txBox="1"/>
          <p:nvPr/>
        </p:nvSpPr>
        <p:spPr>
          <a:xfrm>
            <a:off x="5726051" y="3615025"/>
            <a:ext cx="3764224" cy="6663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6355" indent="-635">
              <a:lnSpc>
                <a:spcPct val="119700"/>
              </a:lnSpc>
            </a:pPr>
            <a:r>
              <a:rPr sz="1200" b="1" spc="45" dirty="0">
                <a:solidFill>
                  <a:srgbClr val="4A4A49"/>
                </a:solidFill>
                <a:latin typeface="Arial"/>
                <a:cs typeface="Arial"/>
              </a:rPr>
              <a:t>Проектная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45" dirty="0">
                <a:solidFill>
                  <a:srgbClr val="4A4A49"/>
                </a:solidFill>
                <a:latin typeface="Arial"/>
                <a:cs typeface="Arial"/>
              </a:rPr>
              <a:t>мощность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4A4A49"/>
                </a:solidFill>
                <a:latin typeface="Arial"/>
                <a:cs typeface="Arial"/>
              </a:rPr>
              <a:t>254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5" dirty="0">
                <a:solidFill>
                  <a:srgbClr val="4A4A49"/>
                </a:solidFill>
                <a:latin typeface="Arial"/>
                <a:cs typeface="Arial"/>
              </a:rPr>
              <a:t>тыс.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120" dirty="0">
                <a:solidFill>
                  <a:srgbClr val="4A4A49"/>
                </a:solidFill>
                <a:latin typeface="Arial"/>
                <a:cs typeface="Arial"/>
              </a:rPr>
              <a:t>м</a:t>
            </a:r>
            <a:r>
              <a:rPr sz="1050" b="1" baseline="31746" dirty="0">
                <a:solidFill>
                  <a:srgbClr val="4A4A49"/>
                </a:solidFill>
                <a:latin typeface="Century Gothic"/>
                <a:cs typeface="Century Gothic"/>
              </a:rPr>
              <a:t>3</a:t>
            </a:r>
            <a:r>
              <a:rPr sz="1200" b="1" spc="20" dirty="0">
                <a:solidFill>
                  <a:srgbClr val="4A4A49"/>
                </a:solidFill>
                <a:latin typeface="Arial"/>
                <a:cs typeface="Arial"/>
              </a:rPr>
              <a:t>/сут.; </a:t>
            </a:r>
            <a:endParaRPr lang="ru-RU" sz="1200" b="1" spc="20" dirty="0" smtClean="0">
              <a:solidFill>
                <a:srgbClr val="4A4A49"/>
              </a:solidFill>
              <a:latin typeface="Arial"/>
              <a:cs typeface="Arial"/>
            </a:endParaRPr>
          </a:p>
          <a:p>
            <a:pPr marL="12700" marR="46355" indent="-635">
              <a:lnSpc>
                <a:spcPct val="119700"/>
              </a:lnSpc>
            </a:pPr>
            <a:r>
              <a:rPr sz="1200" b="1" spc="40" dirty="0" err="1" smtClean="0">
                <a:solidFill>
                  <a:srgbClr val="4A4A49"/>
                </a:solidFill>
                <a:latin typeface="Arial"/>
                <a:cs typeface="Arial"/>
              </a:rPr>
              <a:t>факт</a:t>
            </a:r>
            <a:r>
              <a:rPr sz="1200" b="1" spc="-25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2</a:t>
            </a:r>
            <a:r>
              <a:rPr lang="ru-RU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2</a:t>
            </a:r>
            <a:r>
              <a:rPr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0</a:t>
            </a:r>
            <a:r>
              <a:rPr sz="1200" b="1" spc="-25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5" dirty="0">
                <a:solidFill>
                  <a:srgbClr val="4A4A49"/>
                </a:solidFill>
                <a:latin typeface="Arial"/>
                <a:cs typeface="Arial"/>
              </a:rPr>
              <a:t>тыс.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120" dirty="0">
                <a:solidFill>
                  <a:srgbClr val="4A4A49"/>
                </a:solidFill>
                <a:latin typeface="Arial"/>
                <a:cs typeface="Arial"/>
              </a:rPr>
              <a:t>м</a:t>
            </a:r>
            <a:r>
              <a:rPr sz="1050" b="1" baseline="31746" dirty="0">
                <a:solidFill>
                  <a:srgbClr val="4A4A49"/>
                </a:solidFill>
                <a:latin typeface="Century Gothic"/>
                <a:cs typeface="Century Gothic"/>
              </a:rPr>
              <a:t>3</a:t>
            </a:r>
            <a:r>
              <a:rPr sz="1200" b="1" spc="40" dirty="0">
                <a:solidFill>
                  <a:srgbClr val="4A4A49"/>
                </a:solidFill>
                <a:latin typeface="Arial"/>
                <a:cs typeface="Arial"/>
              </a:rPr>
              <a:t>/сут.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200" b="1" i="1" spc="-15" dirty="0">
                <a:solidFill>
                  <a:srgbClr val="004982"/>
                </a:solidFill>
                <a:latin typeface="Century Gothic"/>
                <a:cs typeface="Century Gothic"/>
              </a:rPr>
              <a:t>(в</a:t>
            </a:r>
            <a:r>
              <a:rPr sz="1200" b="1" i="1" spc="-25" dirty="0">
                <a:solidFill>
                  <a:srgbClr val="004982"/>
                </a:solidFill>
                <a:latin typeface="Century Gothic"/>
                <a:cs typeface="Century Gothic"/>
              </a:rPr>
              <a:t> </a:t>
            </a:r>
            <a:r>
              <a:rPr sz="1200" b="1" i="1" spc="-25" dirty="0" err="1">
                <a:solidFill>
                  <a:srgbClr val="004982"/>
                </a:solidFill>
                <a:latin typeface="Century Gothic"/>
                <a:cs typeface="Century Gothic"/>
              </a:rPr>
              <a:t>паводковый</a:t>
            </a:r>
            <a:r>
              <a:rPr sz="1200" b="1" i="1" spc="-25" dirty="0">
                <a:solidFill>
                  <a:srgbClr val="004982"/>
                </a:solidFill>
                <a:latin typeface="Century Gothic"/>
                <a:cs typeface="Century Gothic"/>
              </a:rPr>
              <a:t> </a:t>
            </a:r>
            <a:r>
              <a:rPr sz="1200" b="1" i="1" spc="-50" dirty="0" err="1" smtClean="0">
                <a:solidFill>
                  <a:srgbClr val="004982"/>
                </a:solidFill>
                <a:latin typeface="Century Gothic"/>
                <a:cs typeface="Century Gothic"/>
              </a:rPr>
              <a:t>период</a:t>
            </a:r>
            <a:r>
              <a:rPr lang="ru-RU" sz="1200" b="1" i="1" spc="-50" dirty="0" smtClean="0">
                <a:solidFill>
                  <a:srgbClr val="004982"/>
                </a:solidFill>
                <a:latin typeface="Century Gothic"/>
                <a:cs typeface="Century Gothic"/>
              </a:rPr>
              <a:t> более</a:t>
            </a:r>
            <a:r>
              <a:rPr sz="1200" b="1" i="1" spc="-25" dirty="0" smtClean="0">
                <a:solidFill>
                  <a:srgbClr val="004982"/>
                </a:solidFill>
                <a:latin typeface="Century Gothic"/>
                <a:cs typeface="Century Gothic"/>
              </a:rPr>
              <a:t> </a:t>
            </a:r>
            <a:r>
              <a:rPr lang="ru-RU" sz="1200" b="1" i="1" spc="-25" dirty="0" smtClean="0">
                <a:solidFill>
                  <a:srgbClr val="004982"/>
                </a:solidFill>
                <a:latin typeface="Century Gothic"/>
                <a:cs typeface="Century Gothic"/>
              </a:rPr>
              <a:t>300 </a:t>
            </a:r>
            <a:r>
              <a:rPr sz="1200" b="1" i="1" spc="65" dirty="0" err="1" smtClean="0">
                <a:solidFill>
                  <a:srgbClr val="004982"/>
                </a:solidFill>
                <a:latin typeface="Century Gothic"/>
                <a:cs typeface="Century Gothic"/>
              </a:rPr>
              <a:t>тыс</a:t>
            </a:r>
            <a:r>
              <a:rPr sz="1200" b="1" i="1" spc="65" dirty="0">
                <a:solidFill>
                  <a:srgbClr val="004982"/>
                </a:solidFill>
                <a:latin typeface="Century Gothic"/>
                <a:cs typeface="Century Gothic"/>
              </a:rPr>
              <a:t>.</a:t>
            </a:r>
            <a:r>
              <a:rPr sz="1200" b="1" i="1" spc="-25" dirty="0">
                <a:solidFill>
                  <a:srgbClr val="004982"/>
                </a:solidFill>
                <a:latin typeface="Century Gothic"/>
                <a:cs typeface="Century Gothic"/>
              </a:rPr>
              <a:t> </a:t>
            </a:r>
            <a:r>
              <a:rPr sz="1200" b="1" i="1" spc="-20" dirty="0">
                <a:solidFill>
                  <a:srgbClr val="004982"/>
                </a:solidFill>
                <a:latin typeface="Century Gothic"/>
                <a:cs typeface="Century Gothic"/>
              </a:rPr>
              <a:t>м</a:t>
            </a:r>
            <a:r>
              <a:rPr sz="1050" b="1" i="1" baseline="31746" dirty="0">
                <a:solidFill>
                  <a:srgbClr val="004982"/>
                </a:solidFill>
                <a:latin typeface="Consolas"/>
                <a:cs typeface="Consolas"/>
              </a:rPr>
              <a:t>3</a:t>
            </a:r>
            <a:r>
              <a:rPr sz="1200" b="1" i="1" spc="15" dirty="0">
                <a:solidFill>
                  <a:srgbClr val="004982"/>
                </a:solidFill>
                <a:latin typeface="Century Gothic"/>
                <a:cs typeface="Century Gothic"/>
              </a:rPr>
              <a:t>/сут.)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232" name="object 232"/>
          <p:cNvSpPr txBox="1"/>
          <p:nvPr/>
        </p:nvSpPr>
        <p:spPr>
          <a:xfrm>
            <a:off x="758155" y="4341919"/>
            <a:ext cx="2844800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15" dirty="0">
                <a:solidFill>
                  <a:srgbClr val="4A4A49"/>
                </a:solidFill>
                <a:latin typeface="Arial"/>
                <a:cs typeface="Arial"/>
              </a:rPr>
              <a:t>Водопроводные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4A4A49"/>
                </a:solidFill>
                <a:latin typeface="Arial"/>
                <a:cs typeface="Arial"/>
              </a:rPr>
              <a:t>насосные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65" dirty="0">
                <a:solidFill>
                  <a:srgbClr val="4A4A49"/>
                </a:solidFill>
                <a:latin typeface="Arial"/>
                <a:cs typeface="Arial"/>
              </a:rPr>
              <a:t>станции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3" name="object 233"/>
          <p:cNvSpPr txBox="1"/>
          <p:nvPr/>
        </p:nvSpPr>
        <p:spPr>
          <a:xfrm>
            <a:off x="5726090" y="4341919"/>
            <a:ext cx="434501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9</a:t>
            </a:r>
            <a:r>
              <a:rPr lang="ru-RU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8</a:t>
            </a:r>
            <a:r>
              <a:rPr sz="1200" b="1" spc="-25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lang="ru-RU" sz="1200" b="1" spc="75" dirty="0" err="1" smtClean="0">
                <a:solidFill>
                  <a:srgbClr val="4A4A49"/>
                </a:solidFill>
                <a:latin typeface="Arial"/>
                <a:cs typeface="Arial"/>
              </a:rPr>
              <a:t>шт</a:t>
            </a:r>
            <a:r>
              <a:rPr sz="1200" b="1" spc="75" dirty="0" smtClean="0">
                <a:solidFill>
                  <a:srgbClr val="4A4A49"/>
                </a:solidFill>
                <a:latin typeface="Arial"/>
                <a:cs typeface="Arial"/>
              </a:rPr>
              <a:t>.</a:t>
            </a:r>
            <a:r>
              <a:rPr lang="ru-RU" sz="1200" b="1" spc="75" dirty="0" smtClean="0">
                <a:solidFill>
                  <a:srgbClr val="4A4A49"/>
                </a:solidFill>
                <a:latin typeface="Arial"/>
                <a:cs typeface="Arial"/>
              </a:rPr>
              <a:t>(подкачки.–91 шт. и 3-го подъема–7шт.)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34" name="object 234"/>
          <p:cNvSpPr txBox="1"/>
          <p:nvPr/>
        </p:nvSpPr>
        <p:spPr>
          <a:xfrm>
            <a:off x="758155" y="4629955"/>
            <a:ext cx="3051810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55" dirty="0">
                <a:solidFill>
                  <a:srgbClr val="4A4A49"/>
                </a:solidFill>
                <a:latin typeface="Arial"/>
                <a:cs typeface="Arial"/>
              </a:rPr>
              <a:t>Канализационные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4A4A49"/>
                </a:solidFill>
                <a:latin typeface="Arial"/>
                <a:cs typeface="Arial"/>
              </a:rPr>
              <a:t>насосные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65" dirty="0">
                <a:solidFill>
                  <a:srgbClr val="4A4A49"/>
                </a:solidFill>
                <a:latin typeface="Arial"/>
                <a:cs typeface="Arial"/>
              </a:rPr>
              <a:t>станции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35" name="object 235"/>
          <p:cNvSpPr txBox="1"/>
          <p:nvPr/>
        </p:nvSpPr>
        <p:spPr>
          <a:xfrm>
            <a:off x="5726090" y="4629955"/>
            <a:ext cx="404021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16</a:t>
            </a:r>
            <a:r>
              <a:rPr lang="ru-RU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5</a:t>
            </a:r>
            <a:r>
              <a:rPr sz="1200" b="1" spc="-25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lang="ru-RU" sz="1200" b="1" spc="-25" dirty="0" err="1" smtClean="0">
                <a:solidFill>
                  <a:srgbClr val="4A4A49"/>
                </a:solidFill>
                <a:latin typeface="Arial"/>
                <a:cs typeface="Arial"/>
              </a:rPr>
              <a:t>шт</a:t>
            </a:r>
            <a:r>
              <a:rPr sz="1200" b="1" spc="75" dirty="0" smtClean="0">
                <a:solidFill>
                  <a:srgbClr val="4A4A49"/>
                </a:solidFill>
                <a:latin typeface="Arial"/>
                <a:cs typeface="Arial"/>
              </a:rPr>
              <a:t>.</a:t>
            </a:r>
            <a:r>
              <a:rPr lang="ru-RU" sz="1200" b="1" spc="75" dirty="0" smtClean="0">
                <a:solidFill>
                  <a:srgbClr val="4A4A49"/>
                </a:solidFill>
                <a:latin typeface="Arial"/>
                <a:cs typeface="Arial"/>
              </a:rPr>
              <a:t>, из них главные – 6 шт. 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36" name="object 236"/>
          <p:cNvSpPr txBox="1"/>
          <p:nvPr/>
        </p:nvSpPr>
        <p:spPr>
          <a:xfrm>
            <a:off x="773846" y="4924878"/>
            <a:ext cx="3089275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40" dirty="0">
                <a:solidFill>
                  <a:srgbClr val="4A4A49"/>
                </a:solidFill>
                <a:latin typeface="Arial"/>
                <a:cs typeface="Arial"/>
              </a:rPr>
              <a:t>Протяженность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45" dirty="0">
                <a:solidFill>
                  <a:srgbClr val="4A4A49"/>
                </a:solidFill>
                <a:latin typeface="Arial"/>
                <a:cs typeface="Arial"/>
              </a:rPr>
              <a:t>сетей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40" dirty="0">
                <a:solidFill>
                  <a:srgbClr val="4A4A49"/>
                </a:solidFill>
                <a:latin typeface="Arial"/>
                <a:cs typeface="Arial"/>
              </a:rPr>
              <a:t>водоснабжения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37" name="object 237"/>
          <p:cNvSpPr txBox="1"/>
          <p:nvPr/>
        </p:nvSpPr>
        <p:spPr>
          <a:xfrm>
            <a:off x="5727147" y="4925084"/>
            <a:ext cx="68008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10" dirty="0">
                <a:solidFill>
                  <a:srgbClr val="4A4A49"/>
                </a:solidFill>
                <a:latin typeface="Arial"/>
                <a:cs typeface="Arial"/>
              </a:rPr>
              <a:t>1</a:t>
            </a:r>
            <a:r>
              <a:rPr sz="1200" b="1" spc="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lang="ru-RU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377 </a:t>
            </a:r>
            <a:r>
              <a:rPr sz="1200" b="1" spc="125" dirty="0" err="1" smtClean="0">
                <a:solidFill>
                  <a:srgbClr val="4A4A49"/>
                </a:solidFill>
                <a:latin typeface="Arial"/>
                <a:cs typeface="Arial"/>
              </a:rPr>
              <a:t>км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38" name="object 238"/>
          <p:cNvSpPr txBox="1"/>
          <p:nvPr/>
        </p:nvSpPr>
        <p:spPr>
          <a:xfrm>
            <a:off x="773846" y="5200779"/>
            <a:ext cx="3057525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40" dirty="0">
                <a:solidFill>
                  <a:srgbClr val="4A4A49"/>
                </a:solidFill>
                <a:latin typeface="Arial"/>
                <a:cs typeface="Arial"/>
              </a:rPr>
              <a:t>Протяженность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45" dirty="0">
                <a:solidFill>
                  <a:srgbClr val="4A4A49"/>
                </a:solidFill>
                <a:latin typeface="Arial"/>
                <a:cs typeface="Arial"/>
              </a:rPr>
              <a:t>сетей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4A4A49"/>
                </a:solidFill>
                <a:latin typeface="Arial"/>
                <a:cs typeface="Arial"/>
              </a:rPr>
              <a:t>водоотведения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39" name="object 239"/>
          <p:cNvSpPr txBox="1"/>
          <p:nvPr/>
        </p:nvSpPr>
        <p:spPr>
          <a:xfrm>
            <a:off x="5708944" y="5231717"/>
            <a:ext cx="54927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862 </a:t>
            </a:r>
            <a:r>
              <a:rPr sz="1200" b="1" spc="125" dirty="0" err="1" smtClean="0">
                <a:solidFill>
                  <a:srgbClr val="4A4A49"/>
                </a:solidFill>
                <a:latin typeface="Arial"/>
                <a:cs typeface="Arial"/>
              </a:rPr>
              <a:t>км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40" name="object 240"/>
          <p:cNvSpPr txBox="1"/>
          <p:nvPr/>
        </p:nvSpPr>
        <p:spPr>
          <a:xfrm>
            <a:off x="773846" y="5771797"/>
            <a:ext cx="2647315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60" dirty="0">
                <a:solidFill>
                  <a:srgbClr val="4A4A49"/>
                </a:solidFill>
                <a:latin typeface="Arial"/>
                <a:cs typeface="Arial"/>
              </a:rPr>
              <a:t>Парк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75" dirty="0">
                <a:solidFill>
                  <a:srgbClr val="4A4A49"/>
                </a:solidFill>
                <a:latin typeface="Arial"/>
                <a:cs typeface="Arial"/>
              </a:rPr>
              <a:t>автомашин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125" dirty="0">
                <a:solidFill>
                  <a:srgbClr val="4A4A49"/>
                </a:solidFill>
                <a:latin typeface="Arial"/>
                <a:cs typeface="Arial"/>
              </a:rPr>
              <a:t>и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60" dirty="0">
                <a:solidFill>
                  <a:srgbClr val="4A4A49"/>
                </a:solidFill>
                <a:latin typeface="Arial"/>
                <a:cs typeface="Arial"/>
              </a:rPr>
              <a:t>спецтехники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41" name="object 241"/>
          <p:cNvSpPr txBox="1"/>
          <p:nvPr/>
        </p:nvSpPr>
        <p:spPr>
          <a:xfrm>
            <a:off x="5727147" y="5760736"/>
            <a:ext cx="56134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26</a:t>
            </a:r>
            <a:r>
              <a:rPr lang="ru-RU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6</a:t>
            </a:r>
            <a:r>
              <a:rPr sz="1200" b="1" spc="-25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4A4A49"/>
                </a:solidFill>
                <a:latin typeface="Arial"/>
                <a:cs typeface="Arial"/>
              </a:rPr>
              <a:t>ед.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42" name="object 242"/>
          <p:cNvSpPr txBox="1"/>
          <p:nvPr/>
        </p:nvSpPr>
        <p:spPr>
          <a:xfrm>
            <a:off x="773846" y="6058269"/>
            <a:ext cx="3763010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60" dirty="0">
                <a:solidFill>
                  <a:srgbClr val="4A4A49"/>
                </a:solidFill>
                <a:latin typeface="Arial"/>
                <a:cs typeface="Arial"/>
              </a:rPr>
              <a:t>Фактическая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70" dirty="0">
                <a:solidFill>
                  <a:srgbClr val="4A4A49"/>
                </a:solidFill>
                <a:latin typeface="Arial"/>
                <a:cs typeface="Arial"/>
              </a:rPr>
              <a:t>штатная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4A4A49"/>
                </a:solidFill>
                <a:latin typeface="Arial"/>
                <a:cs typeface="Arial"/>
              </a:rPr>
              <a:t>численность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4A4A49"/>
                </a:solidFill>
                <a:latin typeface="Arial"/>
                <a:cs typeface="Arial"/>
              </a:rPr>
              <a:t>персонала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43" name="object 243"/>
          <p:cNvSpPr txBox="1"/>
          <p:nvPr/>
        </p:nvSpPr>
        <p:spPr>
          <a:xfrm>
            <a:off x="5720456" y="6024530"/>
            <a:ext cx="78867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10" dirty="0">
                <a:solidFill>
                  <a:srgbClr val="4A4A49"/>
                </a:solidFill>
                <a:latin typeface="Arial"/>
                <a:cs typeface="Arial"/>
              </a:rPr>
              <a:t>1</a:t>
            </a:r>
            <a:r>
              <a:rPr sz="1200" b="1" spc="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9</a:t>
            </a:r>
            <a:r>
              <a:rPr lang="ru-RU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71</a:t>
            </a:r>
            <a:r>
              <a:rPr sz="1200" b="1" spc="-25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4A4A49"/>
                </a:solidFill>
                <a:latin typeface="Arial"/>
                <a:cs typeface="Arial"/>
              </a:rPr>
              <a:t>чел.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773846" y="6335518"/>
            <a:ext cx="3359785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35" dirty="0">
                <a:solidFill>
                  <a:srgbClr val="4A4A49"/>
                </a:solidFill>
                <a:latin typeface="Arial"/>
                <a:cs typeface="Arial"/>
              </a:rPr>
              <a:t>Количество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4A4A49"/>
                </a:solidFill>
                <a:latin typeface="Arial"/>
                <a:cs typeface="Arial"/>
              </a:rPr>
              <a:t>абонентов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-75" dirty="0">
                <a:solidFill>
                  <a:srgbClr val="4A4A49"/>
                </a:solidFill>
                <a:latin typeface="Arial"/>
                <a:cs typeface="Arial"/>
              </a:rPr>
              <a:t>–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55" dirty="0">
                <a:solidFill>
                  <a:srgbClr val="4A4A49"/>
                </a:solidFill>
                <a:latin typeface="Arial"/>
                <a:cs typeface="Arial"/>
              </a:rPr>
              <a:t>физических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70" dirty="0">
                <a:solidFill>
                  <a:srgbClr val="4A4A49"/>
                </a:solidFill>
                <a:latin typeface="Arial"/>
                <a:cs typeface="Arial"/>
              </a:rPr>
              <a:t>лиц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45" name="object 245"/>
          <p:cNvSpPr txBox="1"/>
          <p:nvPr/>
        </p:nvSpPr>
        <p:spPr>
          <a:xfrm>
            <a:off x="5720456" y="6322587"/>
            <a:ext cx="59118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299 899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46" name="object 246"/>
          <p:cNvSpPr txBox="1"/>
          <p:nvPr/>
        </p:nvSpPr>
        <p:spPr>
          <a:xfrm>
            <a:off x="773846" y="6626061"/>
            <a:ext cx="3482975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35" dirty="0">
                <a:solidFill>
                  <a:srgbClr val="4A4A49"/>
                </a:solidFill>
                <a:latin typeface="Arial"/>
                <a:cs typeface="Arial"/>
              </a:rPr>
              <a:t>Количество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4A4A49"/>
                </a:solidFill>
                <a:latin typeface="Arial"/>
                <a:cs typeface="Arial"/>
              </a:rPr>
              <a:t>абонентов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-75" dirty="0">
                <a:solidFill>
                  <a:srgbClr val="4A4A49"/>
                </a:solidFill>
                <a:latin typeface="Arial"/>
                <a:cs typeface="Arial"/>
              </a:rPr>
              <a:t>–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55" dirty="0">
                <a:solidFill>
                  <a:srgbClr val="4A4A49"/>
                </a:solidFill>
                <a:latin typeface="Arial"/>
                <a:cs typeface="Arial"/>
              </a:rPr>
              <a:t>юридических</a:t>
            </a:r>
            <a:r>
              <a:rPr sz="1200" b="1" spc="-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200" b="1" spc="70" dirty="0">
                <a:solidFill>
                  <a:srgbClr val="4A4A49"/>
                </a:solidFill>
                <a:latin typeface="Arial"/>
                <a:cs typeface="Arial"/>
              </a:rPr>
              <a:t>лиц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47" name="object 247"/>
          <p:cNvSpPr txBox="1"/>
          <p:nvPr/>
        </p:nvSpPr>
        <p:spPr>
          <a:xfrm>
            <a:off x="5736884" y="6632536"/>
            <a:ext cx="220061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b="1" spc="10" dirty="0" smtClean="0">
                <a:solidFill>
                  <a:srgbClr val="4A4A49"/>
                </a:solidFill>
                <a:latin typeface="Arial"/>
                <a:cs typeface="Arial"/>
              </a:rPr>
              <a:t>13 013    (17 799 объектов</a:t>
            </a:r>
            <a:r>
              <a:rPr lang="ru-RU" sz="1200" b="1" spc="5" dirty="0" smtClean="0">
                <a:solidFill>
                  <a:srgbClr val="4A4A49"/>
                </a:solidFill>
                <a:latin typeface="Arial"/>
                <a:cs typeface="Arial"/>
              </a:rPr>
              <a:t>)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48" name="object 248"/>
          <p:cNvSpPr txBox="1"/>
          <p:nvPr/>
        </p:nvSpPr>
        <p:spPr>
          <a:xfrm>
            <a:off x="8869188" y="406454"/>
            <a:ext cx="1099820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65">
              <a:lnSpc>
                <a:spcPct val="100000"/>
              </a:lnSpc>
            </a:pPr>
            <a:r>
              <a:rPr sz="900" dirty="0">
                <a:solidFill>
                  <a:srgbClr val="4672A5"/>
                </a:solidFill>
                <a:latin typeface="Arial Narrow"/>
                <a:cs typeface="Arial Narrow"/>
              </a:rPr>
              <a:t>ХАРАКТЕРИСТИКА ГКП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4672A5"/>
                </a:solidFill>
                <a:latin typeface="Arial Narrow"/>
                <a:cs typeface="Arial Narrow"/>
              </a:rPr>
              <a:t>«АСТАНА СУ АРНАСЫ»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49" name="object 180"/>
          <p:cNvSpPr txBox="1"/>
          <p:nvPr/>
        </p:nvSpPr>
        <p:spPr>
          <a:xfrm>
            <a:off x="1677408" y="481846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250" name="object 221"/>
          <p:cNvSpPr/>
          <p:nvPr/>
        </p:nvSpPr>
        <p:spPr>
          <a:xfrm>
            <a:off x="719999" y="6586016"/>
            <a:ext cx="8784590" cy="0"/>
          </a:xfrm>
          <a:custGeom>
            <a:avLst/>
            <a:gdLst/>
            <a:ahLst/>
            <a:cxnLst/>
            <a:rect l="l" t="t" r="r" b="b"/>
            <a:pathLst>
              <a:path w="8784590">
                <a:moveTo>
                  <a:pt x="0" y="0"/>
                </a:moveTo>
                <a:lnTo>
                  <a:pt x="8783994" y="0"/>
                </a:lnTo>
              </a:path>
            </a:pathLst>
          </a:custGeom>
          <a:ln w="12700">
            <a:solidFill>
              <a:srgbClr val="00B6E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1" name="object 240"/>
          <p:cNvSpPr txBox="1"/>
          <p:nvPr/>
        </p:nvSpPr>
        <p:spPr>
          <a:xfrm>
            <a:off x="773845" y="5489067"/>
            <a:ext cx="26473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Смотровые колодцы на сетях</a:t>
            </a:r>
            <a:endParaRPr sz="12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52" name="object 240"/>
          <p:cNvSpPr txBox="1"/>
          <p:nvPr/>
        </p:nvSpPr>
        <p:spPr>
          <a:xfrm>
            <a:off x="5687759" y="5489067"/>
            <a:ext cx="398624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36 711 шт. (установлено </a:t>
            </a:r>
            <a:r>
              <a:rPr lang="en-US" sz="1200" b="1" dirty="0" smtClean="0">
                <a:latin typeface="Arial"/>
                <a:cs typeface="Arial"/>
              </a:rPr>
              <a:t>1</a:t>
            </a:r>
            <a:r>
              <a:rPr lang="ru-RU" sz="1200" b="1" dirty="0" smtClean="0">
                <a:latin typeface="Arial"/>
                <a:cs typeface="Arial"/>
              </a:rPr>
              <a:t>1 085 защитных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решеток)</a:t>
            </a:r>
            <a:endParaRPr sz="12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79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06047" y="467314"/>
            <a:ext cx="130175" cy="148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706F6F"/>
                </a:solidFill>
                <a:latin typeface="Arial Narrow"/>
                <a:cs typeface="Arial Narrow"/>
              </a:rPr>
              <a:t>24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839291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36771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4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11803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3833495" y="0"/>
                </a:moveTo>
                <a:lnTo>
                  <a:pt x="0" y="0"/>
                </a:lnTo>
                <a:lnTo>
                  <a:pt x="0" y="91655"/>
                </a:lnTo>
                <a:lnTo>
                  <a:pt x="3833495" y="91655"/>
                </a:lnTo>
                <a:lnTo>
                  <a:pt x="3833495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99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0960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0960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99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99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7" y="0"/>
                </a:moveTo>
                <a:lnTo>
                  <a:pt x="4317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0960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0960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90103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99943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73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83405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73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834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27726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37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73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834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27726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037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227726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37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199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0960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199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0960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199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00960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18315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99299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19703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00687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2180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02790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21111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02095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22499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0348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173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983405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173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9834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173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9834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227726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037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27726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037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227726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037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908802" y="246153"/>
            <a:ext cx="710772" cy="453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3490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3490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7" y="0"/>
                </a:moveTo>
                <a:lnTo>
                  <a:pt x="4317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3228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377025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3228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37702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3490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3490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3228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3228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377025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37702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826591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29" h="124459">
                <a:moveTo>
                  <a:pt x="0" y="0"/>
                </a:moveTo>
                <a:lnTo>
                  <a:pt x="925753" y="0"/>
                </a:lnTo>
                <a:lnTo>
                  <a:pt x="925753" y="124307"/>
                </a:lnTo>
                <a:lnTo>
                  <a:pt x="0" y="124307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842212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90" h="33654">
                <a:moveTo>
                  <a:pt x="8635" y="32867"/>
                </a:moveTo>
                <a:lnTo>
                  <a:pt x="0" y="32867"/>
                </a:lnTo>
                <a:lnTo>
                  <a:pt x="0" y="33375"/>
                </a:lnTo>
                <a:lnTo>
                  <a:pt x="8635" y="33375"/>
                </a:lnTo>
                <a:lnTo>
                  <a:pt x="8635" y="32867"/>
                </a:lnTo>
                <a:close/>
              </a:path>
              <a:path w="910590" h="33654">
                <a:moveTo>
                  <a:pt x="886472" y="0"/>
                </a:moveTo>
                <a:lnTo>
                  <a:pt x="27952" y="0"/>
                </a:lnTo>
                <a:lnTo>
                  <a:pt x="27952" y="33362"/>
                </a:lnTo>
                <a:lnTo>
                  <a:pt x="886472" y="33362"/>
                </a:lnTo>
                <a:lnTo>
                  <a:pt x="886472" y="0"/>
                </a:lnTo>
                <a:close/>
              </a:path>
              <a:path w="910590" h="33654">
                <a:moveTo>
                  <a:pt x="910132" y="33337"/>
                </a:moveTo>
                <a:lnTo>
                  <a:pt x="905802" y="33337"/>
                </a:lnTo>
                <a:lnTo>
                  <a:pt x="910132" y="33337"/>
                </a:lnTo>
                <a:close/>
              </a:path>
              <a:path w="910590" h="33654">
                <a:moveTo>
                  <a:pt x="905814" y="0"/>
                </a:moveTo>
                <a:lnTo>
                  <a:pt x="905802" y="33337"/>
                </a:lnTo>
                <a:lnTo>
                  <a:pt x="905814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847203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832548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815998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815998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87016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815998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87016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87016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82559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839484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860506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853557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86744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815998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815998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815998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87016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87016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87016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738348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721814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721814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72181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748014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748014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748026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73140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74528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721814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721814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72181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325741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325741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325741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325741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316075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299541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299541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3536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299541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3536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3536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325741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325741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325741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3091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32301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344039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33708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35096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299541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299541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299541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3536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3536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3536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592443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79" h="83820">
                <a:moveTo>
                  <a:pt x="14820" y="0"/>
                </a:moveTo>
                <a:lnTo>
                  <a:pt x="2540" y="0"/>
                </a:lnTo>
                <a:lnTo>
                  <a:pt x="0" y="2539"/>
                </a:lnTo>
                <a:lnTo>
                  <a:pt x="0" y="80810"/>
                </a:lnTo>
                <a:lnTo>
                  <a:pt x="2540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542564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29891" y="35"/>
                </a:lnTo>
                <a:lnTo>
                  <a:pt x="17282" y="2860"/>
                </a:lnTo>
                <a:lnTo>
                  <a:pt x="6426" y="9893"/>
                </a:lnTo>
                <a:lnTo>
                  <a:pt x="0" y="15900"/>
                </a:lnTo>
                <a:lnTo>
                  <a:pt x="117347" y="15900"/>
                </a:lnTo>
                <a:lnTo>
                  <a:pt x="109718" y="8815"/>
                </a:lnTo>
                <a:lnTo>
                  <a:pt x="98584" y="2276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540152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59" h="145415">
                <a:moveTo>
                  <a:pt x="124091" y="0"/>
                </a:moveTo>
                <a:lnTo>
                  <a:pt x="0" y="0"/>
                </a:lnTo>
                <a:lnTo>
                  <a:pt x="0" y="144805"/>
                </a:lnTo>
                <a:lnTo>
                  <a:pt x="83756" y="143356"/>
                </a:lnTo>
                <a:lnTo>
                  <a:pt x="116557" y="119378"/>
                </a:lnTo>
                <a:lnTo>
                  <a:pt x="124091" y="92316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626172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8071" y="0"/>
                </a:moveTo>
                <a:lnTo>
                  <a:pt x="6321" y="0"/>
                </a:lnTo>
                <a:lnTo>
                  <a:pt x="6321" y="83921"/>
                </a:lnTo>
                <a:lnTo>
                  <a:pt x="4672" y="97011"/>
                </a:lnTo>
                <a:lnTo>
                  <a:pt x="0" y="108897"/>
                </a:lnTo>
                <a:lnTo>
                  <a:pt x="11923" y="107246"/>
                </a:lnTo>
                <a:lnTo>
                  <a:pt x="22553" y="100715"/>
                </a:lnTo>
                <a:lnTo>
                  <a:pt x="31024" y="90293"/>
                </a:lnTo>
                <a:lnTo>
                  <a:pt x="36469" y="76966"/>
                </a:lnTo>
                <a:lnTo>
                  <a:pt x="38071" y="48564"/>
                </a:lnTo>
                <a:lnTo>
                  <a:pt x="38071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540156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09" h="165100">
                <a:moveTo>
                  <a:pt x="92341" y="0"/>
                </a:moveTo>
                <a:lnTo>
                  <a:pt x="0" y="0"/>
                </a:lnTo>
                <a:lnTo>
                  <a:pt x="0" y="164744"/>
                </a:lnTo>
                <a:lnTo>
                  <a:pt x="52039" y="163285"/>
                </a:lnTo>
                <a:lnTo>
                  <a:pt x="84814" y="139280"/>
                </a:lnTo>
                <a:lnTo>
                  <a:pt x="92341" y="11220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540155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497869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5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497668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498239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50897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6763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50897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591018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591018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6763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68019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51282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497673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497677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497859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5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497668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498239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497673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497677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601242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685214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516812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601242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685214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516812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552747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4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552747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579535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79" h="59054">
                <a:moveTo>
                  <a:pt x="37515" y="0"/>
                </a:moveTo>
                <a:lnTo>
                  <a:pt x="5676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515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598924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90" h="1270">
                <a:moveTo>
                  <a:pt x="8559" y="0"/>
                </a:moveTo>
                <a:lnTo>
                  <a:pt x="0" y="88"/>
                </a:lnTo>
                <a:lnTo>
                  <a:pt x="6464" y="88"/>
                </a:lnTo>
                <a:lnTo>
                  <a:pt x="7619" y="495"/>
                </a:lnTo>
                <a:lnTo>
                  <a:pt x="8559" y="1181"/>
                </a:lnTo>
                <a:lnTo>
                  <a:pt x="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598926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90" h="26035">
                <a:moveTo>
                  <a:pt x="6464" y="0"/>
                </a:moveTo>
                <a:lnTo>
                  <a:pt x="0" y="0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1092"/>
                </a:lnTo>
                <a:lnTo>
                  <a:pt x="7619" y="406"/>
                </a:lnTo>
                <a:lnTo>
                  <a:pt x="6464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605388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598924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8559" y="0"/>
                </a:moveTo>
                <a:lnTo>
                  <a:pt x="0" y="0"/>
                </a:lnTo>
                <a:lnTo>
                  <a:pt x="0" y="23761"/>
                </a:lnTo>
                <a:lnTo>
                  <a:pt x="6464" y="23761"/>
                </a:lnTo>
                <a:lnTo>
                  <a:pt x="7619" y="23355"/>
                </a:lnTo>
                <a:lnTo>
                  <a:pt x="8559" y="22669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568217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40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512513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39" y="0"/>
                </a:moveTo>
                <a:lnTo>
                  <a:pt x="5435" y="0"/>
                </a:lnTo>
                <a:lnTo>
                  <a:pt x="0" y="5435"/>
                </a:lnTo>
                <a:lnTo>
                  <a:pt x="0" y="19227"/>
                </a:lnTo>
                <a:lnTo>
                  <a:pt x="5435" y="24663"/>
                </a:lnTo>
                <a:lnTo>
                  <a:pt x="172339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39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512515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512521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56821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40" h="9525">
                <a:moveTo>
                  <a:pt x="65989" y="0"/>
                </a:moveTo>
                <a:lnTo>
                  <a:pt x="0" y="0"/>
                </a:lnTo>
                <a:lnTo>
                  <a:pt x="14541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579531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90" h="59054">
                <a:moveTo>
                  <a:pt x="21590" y="0"/>
                </a:moveTo>
                <a:lnTo>
                  <a:pt x="5676" y="0"/>
                </a:lnTo>
                <a:lnTo>
                  <a:pt x="0" y="5651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547779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280245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285348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551863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278853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282107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552378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287217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288604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535186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0" y="7118667"/>
            <a:ext cx="10691964" cy="4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1"/>
          <p:cNvSpPr txBox="1"/>
          <p:nvPr/>
        </p:nvSpPr>
        <p:spPr>
          <a:xfrm>
            <a:off x="9031895" y="400668"/>
            <a:ext cx="953135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6530" marR="6350" indent="-164465">
              <a:lnSpc>
                <a:spcPct val="100000"/>
              </a:lnSpc>
            </a:pPr>
            <a:r>
              <a:rPr sz="900" dirty="0">
                <a:solidFill>
                  <a:srgbClr val="4672A5"/>
                </a:solidFill>
                <a:latin typeface="Arial Narrow"/>
                <a:cs typeface="Arial Narrow"/>
              </a:rPr>
              <a:t>ИНВЕСТИЦИОННАЯ ДЕЯТЕЛЬНОСТЬ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2234977" y="1047508"/>
            <a:ext cx="5780405" cy="374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004982"/>
                </a:solidFill>
                <a:latin typeface="Arial Narrow"/>
                <a:cs typeface="Arial Narrow"/>
              </a:rPr>
              <a:t>СОТРУДНИЧЕСТВО С НАУЧНЫМИ ЦЕНТРАМИ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83" name="object 183"/>
          <p:cNvSpPr txBox="1"/>
          <p:nvPr/>
        </p:nvSpPr>
        <p:spPr>
          <a:xfrm>
            <a:off x="976871" y="5842167"/>
            <a:ext cx="3471545" cy="517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algn="ctr">
              <a:lnSpc>
                <a:spcPct val="97600"/>
              </a:lnSpc>
            </a:pPr>
            <a:r>
              <a:rPr sz="1000" b="1" spc="20" dirty="0">
                <a:solidFill>
                  <a:srgbClr val="4A4A49"/>
                </a:solidFill>
                <a:latin typeface="Arial"/>
                <a:cs typeface="Arial"/>
              </a:rPr>
              <a:t>Сотрудничество</a:t>
            </a:r>
            <a:r>
              <a:rPr sz="1000" b="1" spc="-2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000" b="1" spc="-45" dirty="0">
                <a:solidFill>
                  <a:srgbClr val="4A4A49"/>
                </a:solidFill>
                <a:latin typeface="Arial"/>
                <a:cs typeface="Arial"/>
              </a:rPr>
              <a:t>с</a:t>
            </a:r>
            <a:r>
              <a:rPr sz="1000" b="1" spc="-2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400" b="1" spc="45" dirty="0">
                <a:solidFill>
                  <a:srgbClr val="004982"/>
                </a:solidFill>
                <a:latin typeface="Arial"/>
                <a:cs typeface="Arial"/>
              </a:rPr>
              <a:t>Nazarbayev</a:t>
            </a:r>
            <a:r>
              <a:rPr sz="1400" b="1" spc="-30" dirty="0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sz="1400" b="1" spc="40" dirty="0">
                <a:solidFill>
                  <a:srgbClr val="004982"/>
                </a:solidFill>
                <a:latin typeface="Arial"/>
                <a:cs typeface="Arial"/>
              </a:rPr>
              <a:t>University</a:t>
            </a:r>
            <a:r>
              <a:rPr sz="1000" b="1" spc="-50" dirty="0">
                <a:solidFill>
                  <a:srgbClr val="4A4A49"/>
                </a:solidFill>
                <a:latin typeface="Arial"/>
                <a:cs typeface="Arial"/>
              </a:rPr>
              <a:t>:</a:t>
            </a:r>
            <a:r>
              <a:rPr sz="1000" b="1" spc="-4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000" b="1" spc="40" dirty="0">
                <a:solidFill>
                  <a:srgbClr val="4A4A49"/>
                </a:solidFill>
                <a:latin typeface="Arial"/>
                <a:cs typeface="Arial"/>
              </a:rPr>
              <a:t>внедрение</a:t>
            </a:r>
            <a:r>
              <a:rPr sz="1000" b="1" spc="-2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4A4A49"/>
                </a:solidFill>
                <a:latin typeface="Arial"/>
                <a:cs typeface="Arial"/>
              </a:rPr>
              <a:t>новых</a:t>
            </a:r>
            <a:r>
              <a:rPr sz="1000" b="1" spc="-2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000" b="1" spc="45" dirty="0">
                <a:solidFill>
                  <a:srgbClr val="4A4A49"/>
                </a:solidFill>
                <a:latin typeface="Arial"/>
                <a:cs typeface="Arial"/>
              </a:rPr>
              <a:t>технологий</a:t>
            </a:r>
            <a:r>
              <a:rPr sz="1000" b="1" spc="-2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4A4A49"/>
                </a:solidFill>
                <a:latin typeface="Arial"/>
                <a:cs typeface="Arial"/>
              </a:rPr>
              <a:t>в</a:t>
            </a:r>
            <a:r>
              <a:rPr sz="1000" b="1" spc="-2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000" b="1" spc="30" dirty="0">
                <a:solidFill>
                  <a:srgbClr val="4A4A49"/>
                </a:solidFill>
                <a:latin typeface="Arial"/>
                <a:cs typeface="Arial"/>
              </a:rPr>
              <a:t>производственную</a:t>
            </a:r>
            <a:r>
              <a:rPr sz="1000" b="1" spc="1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4A4A49"/>
                </a:solidFill>
                <a:latin typeface="Arial"/>
                <a:cs typeface="Arial"/>
              </a:rPr>
              <a:t>деятельность</a:t>
            </a:r>
            <a:r>
              <a:rPr sz="1000" b="1" spc="-2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000" b="1" spc="35" dirty="0">
                <a:solidFill>
                  <a:srgbClr val="4A4A49"/>
                </a:solidFill>
                <a:latin typeface="Arial"/>
                <a:cs typeface="Arial"/>
              </a:rPr>
              <a:t>предприятия.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5621134" y="3977004"/>
            <a:ext cx="3809365" cy="757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1285" marR="114300" indent="85725">
              <a:lnSpc>
                <a:spcPct val="100000"/>
              </a:lnSpc>
            </a:pPr>
            <a:r>
              <a:rPr sz="1000" b="1" spc="15" dirty="0">
                <a:solidFill>
                  <a:srgbClr val="4A4A49"/>
                </a:solidFill>
                <a:latin typeface="Arial"/>
                <a:cs typeface="Arial"/>
              </a:rPr>
              <a:t>Для</a:t>
            </a:r>
            <a:r>
              <a:rPr sz="1000" b="1" spc="-2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000" b="1" spc="50" dirty="0">
                <a:solidFill>
                  <a:srgbClr val="4A4A49"/>
                </a:solidFill>
                <a:latin typeface="Arial"/>
                <a:cs typeface="Arial"/>
              </a:rPr>
              <a:t>развития</a:t>
            </a:r>
            <a:r>
              <a:rPr sz="1000" b="1" spc="-2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000" b="1" spc="25" dirty="0">
                <a:solidFill>
                  <a:srgbClr val="4A4A49"/>
                </a:solidFill>
                <a:latin typeface="Arial"/>
                <a:cs typeface="Arial"/>
              </a:rPr>
              <a:t>отечественных</a:t>
            </a:r>
            <a:r>
              <a:rPr sz="1000" b="1" spc="-2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000" b="1" spc="35" dirty="0">
                <a:solidFill>
                  <a:srgbClr val="4A4A49"/>
                </a:solidFill>
                <a:latin typeface="Arial"/>
                <a:cs typeface="Arial"/>
              </a:rPr>
              <a:t>научных</a:t>
            </a:r>
            <a:r>
              <a:rPr sz="1000" b="1" spc="-2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000" b="1" spc="60" dirty="0">
                <a:solidFill>
                  <a:srgbClr val="4A4A49"/>
                </a:solidFill>
                <a:latin typeface="Arial"/>
                <a:cs typeface="Arial"/>
              </a:rPr>
              <a:t>инноваций</a:t>
            </a:r>
            <a:r>
              <a:rPr sz="1000" b="1" spc="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000" b="1" spc="100" dirty="0">
                <a:solidFill>
                  <a:srgbClr val="4A4A49"/>
                </a:solidFill>
                <a:latin typeface="Arial"/>
                <a:cs typeface="Arial"/>
              </a:rPr>
              <a:t>и</a:t>
            </a:r>
            <a:r>
              <a:rPr sz="1000" b="1" spc="-2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000" b="1" spc="40" dirty="0">
                <a:solidFill>
                  <a:srgbClr val="4A4A49"/>
                </a:solidFill>
                <a:latin typeface="Arial"/>
                <a:cs typeface="Arial"/>
              </a:rPr>
              <a:t>дальнейшего</a:t>
            </a:r>
            <a:r>
              <a:rPr sz="1000" b="1" spc="-2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000" b="1" spc="35" dirty="0">
                <a:solidFill>
                  <a:srgbClr val="4A4A49"/>
                </a:solidFill>
                <a:latin typeface="Arial"/>
                <a:cs typeface="Arial"/>
              </a:rPr>
              <a:t>внедрения</a:t>
            </a:r>
            <a:r>
              <a:rPr sz="1000" b="1" spc="-2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4A4A49"/>
                </a:solidFill>
                <a:latin typeface="Arial"/>
                <a:cs typeface="Arial"/>
              </a:rPr>
              <a:t>в</a:t>
            </a:r>
            <a:r>
              <a:rPr sz="1000" b="1" spc="-2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000" b="1" spc="25" dirty="0">
                <a:solidFill>
                  <a:srgbClr val="4A4A49"/>
                </a:solidFill>
                <a:latin typeface="Arial"/>
                <a:cs typeface="Arial"/>
              </a:rPr>
              <a:t>производство</a:t>
            </a:r>
            <a:r>
              <a:rPr sz="1000" b="1" spc="-2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000" b="1" spc="35" dirty="0">
                <a:solidFill>
                  <a:srgbClr val="4A4A49"/>
                </a:solidFill>
                <a:latin typeface="Arial"/>
                <a:cs typeface="Arial"/>
              </a:rPr>
              <a:t>подписан</a:t>
            </a:r>
            <a:endParaRPr sz="1000">
              <a:latin typeface="Arial"/>
              <a:cs typeface="Arial"/>
            </a:endParaRPr>
          </a:p>
          <a:p>
            <a:pPr marL="1149350" marR="6350" indent="-1137285">
              <a:lnSpc>
                <a:spcPct val="100000"/>
              </a:lnSpc>
              <a:spcBef>
                <a:spcPts val="80"/>
              </a:spcBef>
            </a:pPr>
            <a:r>
              <a:rPr sz="1000" b="1" spc="50" dirty="0">
                <a:solidFill>
                  <a:srgbClr val="4A4A49"/>
                </a:solidFill>
                <a:latin typeface="Arial"/>
                <a:cs typeface="Arial"/>
              </a:rPr>
              <a:t>Меморандум</a:t>
            </a:r>
            <a:r>
              <a:rPr sz="1000" b="1" spc="-2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000" b="1" spc="-45" dirty="0">
                <a:solidFill>
                  <a:srgbClr val="4A4A49"/>
                </a:solidFill>
                <a:latin typeface="Arial"/>
                <a:cs typeface="Arial"/>
              </a:rPr>
              <a:t>с</a:t>
            </a:r>
            <a:r>
              <a:rPr sz="1000" b="1" spc="-2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sz="1400" b="1" spc="65" dirty="0">
                <a:solidFill>
                  <a:srgbClr val="004982"/>
                </a:solidFill>
                <a:latin typeface="Arial"/>
                <a:cs typeface="Arial"/>
              </a:rPr>
              <a:t>Евразийским</a:t>
            </a:r>
            <a:r>
              <a:rPr sz="1400" b="1" spc="-30" dirty="0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sz="1400" b="1" spc="60" dirty="0">
                <a:solidFill>
                  <a:srgbClr val="004982"/>
                </a:solidFill>
                <a:latin typeface="Arial"/>
                <a:cs typeface="Arial"/>
              </a:rPr>
              <a:t>национальным</a:t>
            </a:r>
            <a:r>
              <a:rPr sz="1400" b="1" spc="50" dirty="0">
                <a:solidFill>
                  <a:srgbClr val="004982"/>
                </a:solidFill>
                <a:latin typeface="Arial"/>
                <a:cs typeface="Arial"/>
              </a:rPr>
              <a:t> университетом.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720001" y="3101555"/>
            <a:ext cx="4467225" cy="2517140"/>
          </a:xfrm>
          <a:custGeom>
            <a:avLst/>
            <a:gdLst/>
            <a:ahLst/>
            <a:cxnLst/>
            <a:rect l="l" t="t" r="r" b="b"/>
            <a:pathLst>
              <a:path w="4467225" h="2517140">
                <a:moveTo>
                  <a:pt x="0" y="2516682"/>
                </a:moveTo>
                <a:lnTo>
                  <a:pt x="4466678" y="2516682"/>
                </a:lnTo>
                <a:lnTo>
                  <a:pt x="4466678" y="0"/>
                </a:lnTo>
                <a:lnTo>
                  <a:pt x="0" y="0"/>
                </a:lnTo>
                <a:lnTo>
                  <a:pt x="0" y="25166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20001" y="3101555"/>
            <a:ext cx="4466678" cy="2516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5543054" y="1670393"/>
            <a:ext cx="3986529" cy="2245995"/>
          </a:xfrm>
          <a:custGeom>
            <a:avLst/>
            <a:gdLst/>
            <a:ahLst/>
            <a:cxnLst/>
            <a:rect l="l" t="t" r="r" b="b"/>
            <a:pathLst>
              <a:path w="3986529" h="2245995">
                <a:moveTo>
                  <a:pt x="0" y="2245931"/>
                </a:moveTo>
                <a:lnTo>
                  <a:pt x="3986149" y="2245931"/>
                </a:lnTo>
                <a:lnTo>
                  <a:pt x="3986149" y="0"/>
                </a:lnTo>
                <a:lnTo>
                  <a:pt x="0" y="0"/>
                </a:lnTo>
                <a:lnTo>
                  <a:pt x="0" y="22459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5543056" y="1670393"/>
            <a:ext cx="3986143" cy="22459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5543054" y="4774069"/>
            <a:ext cx="3986529" cy="2245995"/>
          </a:xfrm>
          <a:custGeom>
            <a:avLst/>
            <a:gdLst/>
            <a:ahLst/>
            <a:cxnLst/>
            <a:rect l="l" t="t" r="r" b="b"/>
            <a:pathLst>
              <a:path w="3986529" h="2245995">
                <a:moveTo>
                  <a:pt x="0" y="2245931"/>
                </a:moveTo>
                <a:lnTo>
                  <a:pt x="3986149" y="2245931"/>
                </a:lnTo>
                <a:lnTo>
                  <a:pt x="3986149" y="0"/>
                </a:lnTo>
                <a:lnTo>
                  <a:pt x="0" y="0"/>
                </a:lnTo>
                <a:lnTo>
                  <a:pt x="0" y="22459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5543054" y="4774069"/>
            <a:ext cx="3986149" cy="22459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2757750" y="1670405"/>
            <a:ext cx="401320" cy="598805"/>
          </a:xfrm>
          <a:custGeom>
            <a:avLst/>
            <a:gdLst/>
            <a:ahLst/>
            <a:cxnLst/>
            <a:rect l="l" t="t" r="r" b="b"/>
            <a:pathLst>
              <a:path w="401319" h="598805">
                <a:moveTo>
                  <a:pt x="0" y="303377"/>
                </a:moveTo>
                <a:lnTo>
                  <a:pt x="195" y="410499"/>
                </a:lnTo>
                <a:lnTo>
                  <a:pt x="3104" y="463463"/>
                </a:lnTo>
                <a:lnTo>
                  <a:pt x="14589" y="504742"/>
                </a:lnTo>
                <a:lnTo>
                  <a:pt x="40628" y="543257"/>
                </a:lnTo>
                <a:lnTo>
                  <a:pt x="77605" y="572330"/>
                </a:lnTo>
                <a:lnTo>
                  <a:pt x="124975" y="590326"/>
                </a:lnTo>
                <a:lnTo>
                  <a:pt x="164955" y="597097"/>
                </a:lnTo>
                <a:lnTo>
                  <a:pt x="192795" y="598739"/>
                </a:lnTo>
                <a:lnTo>
                  <a:pt x="208065" y="598515"/>
                </a:lnTo>
                <a:lnTo>
                  <a:pt x="251472" y="594813"/>
                </a:lnTo>
                <a:lnTo>
                  <a:pt x="290480" y="586229"/>
                </a:lnTo>
                <a:lnTo>
                  <a:pt x="333885" y="566442"/>
                </a:lnTo>
                <a:lnTo>
                  <a:pt x="362301" y="540388"/>
                </a:lnTo>
                <a:lnTo>
                  <a:pt x="389559" y="498901"/>
                </a:lnTo>
                <a:lnTo>
                  <a:pt x="394507" y="484123"/>
                </a:lnTo>
                <a:lnTo>
                  <a:pt x="196773" y="484123"/>
                </a:lnTo>
                <a:lnTo>
                  <a:pt x="181624" y="482657"/>
                </a:lnTo>
                <a:lnTo>
                  <a:pt x="143894" y="463463"/>
                </a:lnTo>
                <a:lnTo>
                  <a:pt x="120395" y="429452"/>
                </a:lnTo>
                <a:lnTo>
                  <a:pt x="114200" y="369112"/>
                </a:lnTo>
                <a:lnTo>
                  <a:pt x="114138" y="305786"/>
                </a:lnTo>
                <a:lnTo>
                  <a:pt x="0" y="303377"/>
                </a:lnTo>
                <a:close/>
              </a:path>
              <a:path w="401319" h="598805">
                <a:moveTo>
                  <a:pt x="401180" y="303377"/>
                </a:moveTo>
                <a:lnTo>
                  <a:pt x="286892" y="303377"/>
                </a:lnTo>
                <a:lnTo>
                  <a:pt x="286793" y="388291"/>
                </a:lnTo>
                <a:lnTo>
                  <a:pt x="286383" y="396883"/>
                </a:lnTo>
                <a:lnTo>
                  <a:pt x="277001" y="434094"/>
                </a:lnTo>
                <a:lnTo>
                  <a:pt x="252143" y="466905"/>
                </a:lnTo>
                <a:lnTo>
                  <a:pt x="206866" y="483703"/>
                </a:lnTo>
                <a:lnTo>
                  <a:pt x="196773" y="484123"/>
                </a:lnTo>
                <a:lnTo>
                  <a:pt x="394507" y="484123"/>
                </a:lnTo>
                <a:lnTo>
                  <a:pt x="400300" y="434896"/>
                </a:lnTo>
                <a:lnTo>
                  <a:pt x="401049" y="402783"/>
                </a:lnTo>
                <a:lnTo>
                  <a:pt x="401180" y="303377"/>
                </a:lnTo>
                <a:close/>
              </a:path>
              <a:path w="401319" h="598805">
                <a:moveTo>
                  <a:pt x="128067" y="176479"/>
                </a:moveTo>
                <a:lnTo>
                  <a:pt x="128140" y="388291"/>
                </a:lnTo>
                <a:lnTo>
                  <a:pt x="135974" y="426950"/>
                </a:lnTo>
                <a:lnTo>
                  <a:pt x="169661" y="460124"/>
                </a:lnTo>
                <a:lnTo>
                  <a:pt x="198936" y="468220"/>
                </a:lnTo>
                <a:lnTo>
                  <a:pt x="209311" y="468106"/>
                </a:lnTo>
                <a:lnTo>
                  <a:pt x="249928" y="449833"/>
                </a:lnTo>
                <a:lnTo>
                  <a:pt x="257379" y="441948"/>
                </a:lnTo>
                <a:lnTo>
                  <a:pt x="218115" y="441948"/>
                </a:lnTo>
                <a:lnTo>
                  <a:pt x="206416" y="440730"/>
                </a:lnTo>
                <a:lnTo>
                  <a:pt x="166937" y="411230"/>
                </a:lnTo>
                <a:lnTo>
                  <a:pt x="157963" y="376956"/>
                </a:lnTo>
                <a:lnTo>
                  <a:pt x="161028" y="359583"/>
                </a:lnTo>
                <a:lnTo>
                  <a:pt x="166824" y="345814"/>
                </a:lnTo>
                <a:lnTo>
                  <a:pt x="174939" y="335492"/>
                </a:lnTo>
                <a:lnTo>
                  <a:pt x="184963" y="328461"/>
                </a:lnTo>
                <a:lnTo>
                  <a:pt x="196486" y="324565"/>
                </a:lnTo>
                <a:lnTo>
                  <a:pt x="268062" y="324565"/>
                </a:lnTo>
                <a:lnTo>
                  <a:pt x="267508" y="323463"/>
                </a:lnTo>
                <a:lnTo>
                  <a:pt x="256824" y="311049"/>
                </a:lnTo>
                <a:lnTo>
                  <a:pt x="246215" y="301906"/>
                </a:lnTo>
                <a:lnTo>
                  <a:pt x="244639" y="300985"/>
                </a:lnTo>
                <a:lnTo>
                  <a:pt x="161156" y="300985"/>
                </a:lnTo>
                <a:lnTo>
                  <a:pt x="168046" y="285501"/>
                </a:lnTo>
                <a:lnTo>
                  <a:pt x="171573" y="270560"/>
                </a:lnTo>
                <a:lnTo>
                  <a:pt x="172224" y="256284"/>
                </a:lnTo>
                <a:lnTo>
                  <a:pt x="170489" y="242791"/>
                </a:lnTo>
                <a:lnTo>
                  <a:pt x="149451" y="199068"/>
                </a:lnTo>
                <a:lnTo>
                  <a:pt x="129302" y="177506"/>
                </a:lnTo>
                <a:lnTo>
                  <a:pt x="128067" y="176479"/>
                </a:lnTo>
                <a:close/>
              </a:path>
              <a:path w="401319" h="598805">
                <a:moveTo>
                  <a:pt x="267622" y="428037"/>
                </a:moveTo>
                <a:lnTo>
                  <a:pt x="255163" y="434160"/>
                </a:lnTo>
                <a:lnTo>
                  <a:pt x="242651" y="438577"/>
                </a:lnTo>
                <a:lnTo>
                  <a:pt x="230248" y="441201"/>
                </a:lnTo>
                <a:lnTo>
                  <a:pt x="218115" y="441948"/>
                </a:lnTo>
                <a:lnTo>
                  <a:pt x="257379" y="441948"/>
                </a:lnTo>
                <a:lnTo>
                  <a:pt x="259117" y="440107"/>
                </a:lnTo>
                <a:lnTo>
                  <a:pt x="267622" y="428037"/>
                </a:lnTo>
                <a:close/>
              </a:path>
              <a:path w="401319" h="598805">
                <a:moveTo>
                  <a:pt x="216079" y="345996"/>
                </a:moveTo>
                <a:lnTo>
                  <a:pt x="199418" y="347113"/>
                </a:lnTo>
                <a:lnTo>
                  <a:pt x="187679" y="353081"/>
                </a:lnTo>
                <a:lnTo>
                  <a:pt x="180629" y="362905"/>
                </a:lnTo>
                <a:lnTo>
                  <a:pt x="178037" y="375590"/>
                </a:lnTo>
                <a:lnTo>
                  <a:pt x="180204" y="390673"/>
                </a:lnTo>
                <a:lnTo>
                  <a:pt x="186192" y="402783"/>
                </a:lnTo>
                <a:lnTo>
                  <a:pt x="195187" y="411628"/>
                </a:lnTo>
                <a:lnTo>
                  <a:pt x="210337" y="416540"/>
                </a:lnTo>
                <a:lnTo>
                  <a:pt x="222561" y="418466"/>
                </a:lnTo>
                <a:lnTo>
                  <a:pt x="233233" y="417703"/>
                </a:lnTo>
                <a:lnTo>
                  <a:pt x="243727" y="414548"/>
                </a:lnTo>
                <a:lnTo>
                  <a:pt x="256753" y="406628"/>
                </a:lnTo>
                <a:lnTo>
                  <a:pt x="266182" y="397274"/>
                </a:lnTo>
                <a:lnTo>
                  <a:pt x="270923" y="389119"/>
                </a:lnTo>
                <a:lnTo>
                  <a:pt x="224477" y="389119"/>
                </a:lnTo>
                <a:lnTo>
                  <a:pt x="223583" y="383844"/>
                </a:lnTo>
                <a:lnTo>
                  <a:pt x="228536" y="378650"/>
                </a:lnTo>
                <a:lnTo>
                  <a:pt x="228726" y="369112"/>
                </a:lnTo>
                <a:lnTo>
                  <a:pt x="225585" y="354607"/>
                </a:lnTo>
                <a:lnTo>
                  <a:pt x="216079" y="345996"/>
                </a:lnTo>
                <a:close/>
              </a:path>
              <a:path w="401319" h="598805">
                <a:moveTo>
                  <a:pt x="268062" y="324565"/>
                </a:moveTo>
                <a:lnTo>
                  <a:pt x="196486" y="324565"/>
                </a:lnTo>
                <a:lnTo>
                  <a:pt x="211753" y="324631"/>
                </a:lnTo>
                <a:lnTo>
                  <a:pt x="225195" y="327687"/>
                </a:lnTo>
                <a:lnTo>
                  <a:pt x="236029" y="334159"/>
                </a:lnTo>
                <a:lnTo>
                  <a:pt x="243474" y="344475"/>
                </a:lnTo>
                <a:lnTo>
                  <a:pt x="243856" y="361722"/>
                </a:lnTo>
                <a:lnTo>
                  <a:pt x="240434" y="375224"/>
                </a:lnTo>
                <a:lnTo>
                  <a:pt x="233783" y="384513"/>
                </a:lnTo>
                <a:lnTo>
                  <a:pt x="224477" y="389119"/>
                </a:lnTo>
                <a:lnTo>
                  <a:pt x="270923" y="389119"/>
                </a:lnTo>
                <a:lnTo>
                  <a:pt x="272456" y="386484"/>
                </a:lnTo>
                <a:lnTo>
                  <a:pt x="276013" y="374259"/>
                </a:lnTo>
                <a:lnTo>
                  <a:pt x="277188" y="361722"/>
                </a:lnTo>
                <a:lnTo>
                  <a:pt x="277216" y="359583"/>
                </a:lnTo>
                <a:lnTo>
                  <a:pt x="276266" y="347113"/>
                </a:lnTo>
                <a:lnTo>
                  <a:pt x="276150" y="345996"/>
                </a:lnTo>
                <a:lnTo>
                  <a:pt x="272887" y="334159"/>
                </a:lnTo>
                <a:lnTo>
                  <a:pt x="268062" y="324565"/>
                </a:lnTo>
                <a:close/>
              </a:path>
              <a:path w="401319" h="598805">
                <a:moveTo>
                  <a:pt x="212371" y="289800"/>
                </a:moveTo>
                <a:lnTo>
                  <a:pt x="194348" y="290438"/>
                </a:lnTo>
                <a:lnTo>
                  <a:pt x="180487" y="292700"/>
                </a:lnTo>
                <a:lnTo>
                  <a:pt x="169765" y="296307"/>
                </a:lnTo>
                <a:lnTo>
                  <a:pt x="161156" y="300985"/>
                </a:lnTo>
                <a:lnTo>
                  <a:pt x="244639" y="300985"/>
                </a:lnTo>
                <a:lnTo>
                  <a:pt x="235434" y="295603"/>
                </a:lnTo>
                <a:lnTo>
                  <a:pt x="224235" y="291711"/>
                </a:lnTo>
                <a:lnTo>
                  <a:pt x="212371" y="289800"/>
                </a:lnTo>
                <a:close/>
              </a:path>
              <a:path w="401319" h="598805">
                <a:moveTo>
                  <a:pt x="114376" y="0"/>
                </a:moveTo>
                <a:lnTo>
                  <a:pt x="0" y="0"/>
                </a:lnTo>
                <a:lnTo>
                  <a:pt x="0" y="289407"/>
                </a:lnTo>
                <a:lnTo>
                  <a:pt x="114096" y="289407"/>
                </a:lnTo>
                <a:lnTo>
                  <a:pt x="113957" y="146888"/>
                </a:lnTo>
                <a:lnTo>
                  <a:pt x="282239" y="146888"/>
                </a:lnTo>
                <a:lnTo>
                  <a:pt x="114376" y="0"/>
                </a:lnTo>
                <a:close/>
              </a:path>
              <a:path w="401319" h="598805">
                <a:moveTo>
                  <a:pt x="282239" y="146888"/>
                </a:moveTo>
                <a:lnTo>
                  <a:pt x="113957" y="146888"/>
                </a:lnTo>
                <a:lnTo>
                  <a:pt x="286905" y="289407"/>
                </a:lnTo>
                <a:lnTo>
                  <a:pt x="401180" y="289407"/>
                </a:lnTo>
                <a:lnTo>
                  <a:pt x="401180" y="150926"/>
                </a:lnTo>
                <a:lnTo>
                  <a:pt x="286854" y="150926"/>
                </a:lnTo>
                <a:lnTo>
                  <a:pt x="282239" y="146888"/>
                </a:lnTo>
                <a:close/>
              </a:path>
              <a:path w="401319" h="598805">
                <a:moveTo>
                  <a:pt x="401180" y="0"/>
                </a:moveTo>
                <a:lnTo>
                  <a:pt x="286905" y="0"/>
                </a:lnTo>
                <a:lnTo>
                  <a:pt x="286854" y="150926"/>
                </a:lnTo>
                <a:lnTo>
                  <a:pt x="401180" y="150926"/>
                </a:lnTo>
                <a:lnTo>
                  <a:pt x="401180" y="0"/>
                </a:lnTo>
                <a:close/>
              </a:path>
              <a:path w="401319" h="598805">
                <a:moveTo>
                  <a:pt x="272884" y="29773"/>
                </a:moveTo>
                <a:lnTo>
                  <a:pt x="224250" y="29773"/>
                </a:lnTo>
                <a:lnTo>
                  <a:pt x="229707" y="29793"/>
                </a:lnTo>
                <a:lnTo>
                  <a:pt x="233203" y="30834"/>
                </a:lnTo>
                <a:lnTo>
                  <a:pt x="229687" y="45776"/>
                </a:lnTo>
                <a:lnTo>
                  <a:pt x="227574" y="57905"/>
                </a:lnTo>
                <a:lnTo>
                  <a:pt x="227113" y="67905"/>
                </a:lnTo>
                <a:lnTo>
                  <a:pt x="228551" y="76458"/>
                </a:lnTo>
                <a:lnTo>
                  <a:pt x="258240" y="109892"/>
                </a:lnTo>
                <a:lnTo>
                  <a:pt x="272884" y="121475"/>
                </a:lnTo>
                <a:lnTo>
                  <a:pt x="272884" y="29773"/>
                </a:lnTo>
                <a:close/>
              </a:path>
              <a:path w="401319" h="598805">
                <a:moveTo>
                  <a:pt x="272884" y="0"/>
                </a:moveTo>
                <a:lnTo>
                  <a:pt x="143409" y="9976"/>
                </a:lnTo>
                <a:lnTo>
                  <a:pt x="158500" y="18927"/>
                </a:lnTo>
                <a:lnTo>
                  <a:pt x="172655" y="24881"/>
                </a:lnTo>
                <a:lnTo>
                  <a:pt x="185726" y="28411"/>
                </a:lnTo>
                <a:lnTo>
                  <a:pt x="197568" y="30091"/>
                </a:lnTo>
                <a:lnTo>
                  <a:pt x="208033" y="30496"/>
                </a:lnTo>
                <a:lnTo>
                  <a:pt x="216976" y="30198"/>
                </a:lnTo>
                <a:lnTo>
                  <a:pt x="224250" y="29773"/>
                </a:lnTo>
                <a:lnTo>
                  <a:pt x="272884" y="29773"/>
                </a:lnTo>
                <a:lnTo>
                  <a:pt x="272884" y="0"/>
                </a:lnTo>
                <a:close/>
              </a:path>
            </a:pathLst>
          </a:custGeom>
          <a:solidFill>
            <a:srgbClr val="935E41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2136990" y="2374479"/>
            <a:ext cx="1632699" cy="4387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3" name="object 180"/>
          <p:cNvSpPr txBox="1"/>
          <p:nvPr/>
        </p:nvSpPr>
        <p:spPr>
          <a:xfrm>
            <a:off x="1600606" y="463499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22043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839291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36771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4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11803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3833495" y="0"/>
                </a:moveTo>
                <a:lnTo>
                  <a:pt x="0" y="0"/>
                </a:lnTo>
                <a:lnTo>
                  <a:pt x="0" y="91655"/>
                </a:lnTo>
                <a:lnTo>
                  <a:pt x="3833495" y="91655"/>
                </a:lnTo>
                <a:lnTo>
                  <a:pt x="3833495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99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0960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0960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99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99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7" y="0"/>
                </a:moveTo>
                <a:lnTo>
                  <a:pt x="4317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0960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0960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90103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99943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73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83405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73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9834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27726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37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73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834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227726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037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227726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037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199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00960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199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0960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199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00960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18315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99299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19703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00687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2180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02790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21111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02095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22499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0348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173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983405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173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9834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173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9834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227726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037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227726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037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27726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037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908802" y="246153"/>
            <a:ext cx="710772" cy="453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3490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3490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7" y="0"/>
                </a:moveTo>
                <a:lnTo>
                  <a:pt x="4317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3228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377025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3228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37702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3490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3490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3228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3228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377025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37702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826591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29" h="124459">
                <a:moveTo>
                  <a:pt x="0" y="0"/>
                </a:moveTo>
                <a:lnTo>
                  <a:pt x="925753" y="0"/>
                </a:lnTo>
                <a:lnTo>
                  <a:pt x="925753" y="124307"/>
                </a:lnTo>
                <a:lnTo>
                  <a:pt x="0" y="124307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842212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90" h="33654">
                <a:moveTo>
                  <a:pt x="8635" y="32867"/>
                </a:moveTo>
                <a:lnTo>
                  <a:pt x="0" y="32867"/>
                </a:lnTo>
                <a:lnTo>
                  <a:pt x="0" y="33375"/>
                </a:lnTo>
                <a:lnTo>
                  <a:pt x="8635" y="33375"/>
                </a:lnTo>
                <a:lnTo>
                  <a:pt x="8635" y="32867"/>
                </a:lnTo>
                <a:close/>
              </a:path>
              <a:path w="910590" h="33654">
                <a:moveTo>
                  <a:pt x="886472" y="0"/>
                </a:moveTo>
                <a:lnTo>
                  <a:pt x="27952" y="0"/>
                </a:lnTo>
                <a:lnTo>
                  <a:pt x="27952" y="33362"/>
                </a:lnTo>
                <a:lnTo>
                  <a:pt x="886472" y="33362"/>
                </a:lnTo>
                <a:lnTo>
                  <a:pt x="886472" y="0"/>
                </a:lnTo>
                <a:close/>
              </a:path>
              <a:path w="910590" h="33654">
                <a:moveTo>
                  <a:pt x="910132" y="33337"/>
                </a:moveTo>
                <a:lnTo>
                  <a:pt x="905802" y="33337"/>
                </a:lnTo>
                <a:lnTo>
                  <a:pt x="910132" y="33337"/>
                </a:lnTo>
                <a:close/>
              </a:path>
              <a:path w="910590" h="33654">
                <a:moveTo>
                  <a:pt x="905814" y="0"/>
                </a:moveTo>
                <a:lnTo>
                  <a:pt x="905802" y="33337"/>
                </a:lnTo>
                <a:lnTo>
                  <a:pt x="905814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847203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832548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815998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815998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87016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815998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87016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87016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82559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839484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860506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853557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86744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815998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815998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815998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87016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87016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87016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738348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721814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721814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72181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748014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748014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748026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73140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74528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721814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721814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72181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325741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325741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325741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325741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316075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299541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299541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3536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299541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3536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3536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325741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325741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325741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3091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32301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344039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33708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35096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299541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299541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299541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3536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3536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3536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592443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79" h="83820">
                <a:moveTo>
                  <a:pt x="14820" y="0"/>
                </a:moveTo>
                <a:lnTo>
                  <a:pt x="2540" y="0"/>
                </a:lnTo>
                <a:lnTo>
                  <a:pt x="0" y="2539"/>
                </a:lnTo>
                <a:lnTo>
                  <a:pt x="0" y="80810"/>
                </a:lnTo>
                <a:lnTo>
                  <a:pt x="2540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542564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29891" y="35"/>
                </a:lnTo>
                <a:lnTo>
                  <a:pt x="17282" y="2860"/>
                </a:lnTo>
                <a:lnTo>
                  <a:pt x="6426" y="9893"/>
                </a:lnTo>
                <a:lnTo>
                  <a:pt x="0" y="15900"/>
                </a:lnTo>
                <a:lnTo>
                  <a:pt x="117347" y="15900"/>
                </a:lnTo>
                <a:lnTo>
                  <a:pt x="109718" y="8815"/>
                </a:lnTo>
                <a:lnTo>
                  <a:pt x="98584" y="2276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540152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59" h="145415">
                <a:moveTo>
                  <a:pt x="124091" y="0"/>
                </a:moveTo>
                <a:lnTo>
                  <a:pt x="0" y="0"/>
                </a:lnTo>
                <a:lnTo>
                  <a:pt x="0" y="144805"/>
                </a:lnTo>
                <a:lnTo>
                  <a:pt x="83756" y="143356"/>
                </a:lnTo>
                <a:lnTo>
                  <a:pt x="116557" y="119378"/>
                </a:lnTo>
                <a:lnTo>
                  <a:pt x="124091" y="92316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626172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8071" y="0"/>
                </a:moveTo>
                <a:lnTo>
                  <a:pt x="6321" y="0"/>
                </a:lnTo>
                <a:lnTo>
                  <a:pt x="6321" y="83921"/>
                </a:lnTo>
                <a:lnTo>
                  <a:pt x="4672" y="97011"/>
                </a:lnTo>
                <a:lnTo>
                  <a:pt x="0" y="108897"/>
                </a:lnTo>
                <a:lnTo>
                  <a:pt x="11923" y="107246"/>
                </a:lnTo>
                <a:lnTo>
                  <a:pt x="22553" y="100715"/>
                </a:lnTo>
                <a:lnTo>
                  <a:pt x="31024" y="90293"/>
                </a:lnTo>
                <a:lnTo>
                  <a:pt x="36469" y="76966"/>
                </a:lnTo>
                <a:lnTo>
                  <a:pt x="38071" y="48564"/>
                </a:lnTo>
                <a:lnTo>
                  <a:pt x="38071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540156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09" h="165100">
                <a:moveTo>
                  <a:pt x="92341" y="0"/>
                </a:moveTo>
                <a:lnTo>
                  <a:pt x="0" y="0"/>
                </a:lnTo>
                <a:lnTo>
                  <a:pt x="0" y="164744"/>
                </a:lnTo>
                <a:lnTo>
                  <a:pt x="52039" y="163285"/>
                </a:lnTo>
                <a:lnTo>
                  <a:pt x="84814" y="139280"/>
                </a:lnTo>
                <a:lnTo>
                  <a:pt x="92341" y="11220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540155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497869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5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497668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498239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50897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6763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50897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591018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591018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6763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68019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51282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497673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497677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497859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5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497668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498239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497673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497677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601242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685214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516812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601242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685214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516812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552747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4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552747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579535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79" h="59054">
                <a:moveTo>
                  <a:pt x="37515" y="0"/>
                </a:moveTo>
                <a:lnTo>
                  <a:pt x="5676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515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598924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90" h="1270">
                <a:moveTo>
                  <a:pt x="8559" y="0"/>
                </a:moveTo>
                <a:lnTo>
                  <a:pt x="0" y="88"/>
                </a:lnTo>
                <a:lnTo>
                  <a:pt x="6464" y="88"/>
                </a:lnTo>
                <a:lnTo>
                  <a:pt x="7619" y="495"/>
                </a:lnTo>
                <a:lnTo>
                  <a:pt x="8559" y="1181"/>
                </a:lnTo>
                <a:lnTo>
                  <a:pt x="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598926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90" h="26035">
                <a:moveTo>
                  <a:pt x="6464" y="0"/>
                </a:moveTo>
                <a:lnTo>
                  <a:pt x="0" y="0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1092"/>
                </a:lnTo>
                <a:lnTo>
                  <a:pt x="7619" y="406"/>
                </a:lnTo>
                <a:lnTo>
                  <a:pt x="6464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605388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598924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8559" y="0"/>
                </a:moveTo>
                <a:lnTo>
                  <a:pt x="0" y="0"/>
                </a:lnTo>
                <a:lnTo>
                  <a:pt x="0" y="23761"/>
                </a:lnTo>
                <a:lnTo>
                  <a:pt x="6464" y="23761"/>
                </a:lnTo>
                <a:lnTo>
                  <a:pt x="7619" y="23355"/>
                </a:lnTo>
                <a:lnTo>
                  <a:pt x="8559" y="22669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568217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40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512513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39" y="0"/>
                </a:moveTo>
                <a:lnTo>
                  <a:pt x="5435" y="0"/>
                </a:lnTo>
                <a:lnTo>
                  <a:pt x="0" y="5435"/>
                </a:lnTo>
                <a:lnTo>
                  <a:pt x="0" y="19227"/>
                </a:lnTo>
                <a:lnTo>
                  <a:pt x="5435" y="24663"/>
                </a:lnTo>
                <a:lnTo>
                  <a:pt x="172339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39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512515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512521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56821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40" h="9525">
                <a:moveTo>
                  <a:pt x="65989" y="0"/>
                </a:moveTo>
                <a:lnTo>
                  <a:pt x="0" y="0"/>
                </a:lnTo>
                <a:lnTo>
                  <a:pt x="14541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579531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90" h="59054">
                <a:moveTo>
                  <a:pt x="21590" y="0"/>
                </a:moveTo>
                <a:lnTo>
                  <a:pt x="5676" y="0"/>
                </a:lnTo>
                <a:lnTo>
                  <a:pt x="0" y="5651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6547779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280245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285348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551863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278853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282107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552378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287217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288604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535186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0" y="7118667"/>
            <a:ext cx="10691964" cy="4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0"/>
          <p:cNvSpPr txBox="1"/>
          <p:nvPr/>
        </p:nvSpPr>
        <p:spPr>
          <a:xfrm>
            <a:off x="1640115" y="469219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pic>
        <p:nvPicPr>
          <p:cNvPr id="183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3"/>
          <a:stretch>
            <a:fillRect/>
          </a:stretch>
        </p:blipFill>
        <p:spPr bwMode="auto">
          <a:xfrm>
            <a:off x="234765" y="3165048"/>
            <a:ext cx="3816152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418" y="1410749"/>
            <a:ext cx="101531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ru-RU" altLang="ru-RU" sz="1400" b="1" dirty="0">
                <a:solidFill>
                  <a:srgbClr val="203864"/>
                </a:solidFill>
                <a:latin typeface="Arial" panose="020B0604020202020204" pitchFamily="34" charset="0"/>
              </a:rPr>
              <a:t>	</a:t>
            </a:r>
            <a:r>
              <a:rPr lang="ru-RU" altLang="ru-RU" sz="1400" b="1" dirty="0" smtClean="0">
                <a:solidFill>
                  <a:srgbClr val="203864"/>
                </a:solidFill>
                <a:latin typeface="Arial" panose="020B0604020202020204" pitchFamily="34" charset="0"/>
              </a:rPr>
              <a:t>Профсоюзная организация ГКП </a:t>
            </a:r>
            <a:r>
              <a:rPr lang="ru-RU" altLang="ru-RU" sz="1400" b="1" dirty="0">
                <a:solidFill>
                  <a:srgbClr val="203864"/>
                </a:solidFill>
                <a:latin typeface="Arial" panose="020B0604020202020204" pitchFamily="34" charset="0"/>
              </a:rPr>
              <a:t>«Астана су </a:t>
            </a:r>
            <a:r>
              <a:rPr lang="ru-RU" altLang="ru-RU" sz="1400" b="1" dirty="0" err="1">
                <a:solidFill>
                  <a:srgbClr val="203864"/>
                </a:solidFill>
                <a:latin typeface="Arial" panose="020B0604020202020204" pitchFamily="34" charset="0"/>
              </a:rPr>
              <a:t>арнасы</a:t>
            </a:r>
            <a:r>
              <a:rPr lang="ru-RU" altLang="ru-RU" sz="1400" b="1" dirty="0">
                <a:solidFill>
                  <a:srgbClr val="203864"/>
                </a:solidFill>
                <a:latin typeface="Arial" panose="020B0604020202020204" pitchFamily="34" charset="0"/>
              </a:rPr>
              <a:t>» </a:t>
            </a:r>
            <a:r>
              <a:rPr lang="ru-RU" altLang="ru-RU" sz="1400" b="1" dirty="0" smtClean="0">
                <a:solidFill>
                  <a:srgbClr val="203864"/>
                </a:solidFill>
                <a:latin typeface="Arial" panose="020B0604020202020204" pitchFamily="34" charset="0"/>
              </a:rPr>
              <a:t>важнейший элемент </a:t>
            </a:r>
            <a:r>
              <a:rPr lang="ru-RU" altLang="ru-RU" sz="1400" b="1" dirty="0">
                <a:solidFill>
                  <a:srgbClr val="203864"/>
                </a:solidFill>
                <a:latin typeface="Arial" panose="020B0604020202020204" pitchFamily="34" charset="0"/>
              </a:rPr>
              <a:t>построения эффективной системы управления предприятия, организации и охраны труда, повышение удовлетворенности персонала, организации досуга и отдыха работников, оздоровления персонала и других направлений деятельности.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ru-RU" altLang="ru-RU" sz="1400" b="1" dirty="0" smtClean="0">
                <a:solidFill>
                  <a:srgbClr val="203864"/>
                </a:solidFill>
                <a:latin typeface="Arial" panose="020B0604020202020204" pitchFamily="34" charset="0"/>
              </a:rPr>
              <a:t>	В </a:t>
            </a:r>
            <a:r>
              <a:rPr lang="ru-RU" altLang="ru-RU" sz="1400" b="1" dirty="0">
                <a:solidFill>
                  <a:srgbClr val="203864"/>
                </a:solidFill>
                <a:latin typeface="Arial" panose="020B0604020202020204" pitchFamily="34" charset="0"/>
              </a:rPr>
              <a:t>профсоюзной организации состоят 100% работников.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ru-RU" altLang="ru-RU" sz="1400" b="1" dirty="0" smtClean="0">
                <a:solidFill>
                  <a:srgbClr val="203864"/>
                </a:solidFill>
                <a:latin typeface="Arial" panose="020B0604020202020204" pitchFamily="34" charset="0"/>
              </a:rPr>
              <a:t>	Главным </a:t>
            </a:r>
            <a:r>
              <a:rPr lang="ru-RU" altLang="ru-RU" sz="1400" b="1" dirty="0">
                <a:solidFill>
                  <a:srgbClr val="203864"/>
                </a:solidFill>
                <a:latin typeface="Arial" panose="020B0604020202020204" pitchFamily="34" charset="0"/>
              </a:rPr>
              <a:t>документом является Коллективный договор.</a:t>
            </a:r>
          </a:p>
        </p:txBody>
      </p:sp>
      <p:sp>
        <p:nvSpPr>
          <p:cNvPr id="185" name="Заголовок 1"/>
          <p:cNvSpPr txBox="1">
            <a:spLocks/>
          </p:cNvSpPr>
          <p:nvPr/>
        </p:nvSpPr>
        <p:spPr>
          <a:xfrm>
            <a:off x="3042444" y="844592"/>
            <a:ext cx="4952216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000" b="1" dirty="0" smtClean="0">
                <a:solidFill>
                  <a:srgbClr val="004982"/>
                </a:solidFill>
                <a:latin typeface="Arial Narrow"/>
                <a:ea typeface="+mn-ea"/>
                <a:cs typeface="Arial Narrow"/>
              </a:rPr>
              <a:t>ВЗАИМОДЕЙСТВИЕ С ПРОФСОЮЗОМ</a:t>
            </a:r>
            <a:endParaRPr lang="ru-RU" altLang="ru-RU" sz="2000" b="1" dirty="0">
              <a:solidFill>
                <a:srgbClr val="004982"/>
              </a:solidFill>
              <a:latin typeface="Arial Narrow"/>
              <a:ea typeface="+mn-ea"/>
              <a:cs typeface="Arial Narrow"/>
            </a:endParaRPr>
          </a:p>
        </p:txBody>
      </p:sp>
      <p:sp>
        <p:nvSpPr>
          <p:cNvPr id="186" name="Прямоугольник 185"/>
          <p:cNvSpPr/>
          <p:nvPr/>
        </p:nvSpPr>
        <p:spPr>
          <a:xfrm>
            <a:off x="4034830" y="2811414"/>
            <a:ext cx="665857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ru-RU" altLang="ru-RU" sz="1400" b="1" dirty="0">
                <a:solidFill>
                  <a:srgbClr val="203864"/>
                </a:solidFill>
                <a:latin typeface="Arial" panose="020B0604020202020204" pitchFamily="34" charset="0"/>
              </a:rPr>
              <a:t>	</a:t>
            </a:r>
            <a:r>
              <a:rPr lang="ru-RU" altLang="ru-RU" sz="1400" b="1" dirty="0" smtClean="0">
                <a:solidFill>
                  <a:srgbClr val="203864"/>
                </a:solidFill>
                <a:latin typeface="Arial" panose="020B0604020202020204" pitchFamily="34" charset="0"/>
              </a:rPr>
              <a:t>Основные затраты в 2019 году:</a:t>
            </a:r>
          </a:p>
          <a:p>
            <a:pPr marL="179388" indent="-179388"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 smtClean="0">
                <a:solidFill>
                  <a:srgbClr val="203864"/>
                </a:solidFill>
                <a:latin typeface="Arial" panose="020B0604020202020204" pitchFamily="34" charset="0"/>
              </a:rPr>
              <a:t>Акция «Дорога в школу» - 1,5 </a:t>
            </a:r>
            <a:r>
              <a:rPr lang="ru-RU" altLang="ru-RU" sz="1400" b="1" dirty="0" err="1" smtClean="0">
                <a:solidFill>
                  <a:srgbClr val="203864"/>
                </a:solidFill>
                <a:latin typeface="Arial" panose="020B0604020202020204" pitchFamily="34" charset="0"/>
              </a:rPr>
              <a:t>млн.тенге</a:t>
            </a:r>
            <a:r>
              <a:rPr lang="ru-RU" altLang="ru-RU" sz="1400" b="1" dirty="0" smtClean="0">
                <a:solidFill>
                  <a:srgbClr val="203864"/>
                </a:solidFill>
                <a:latin typeface="Arial" panose="020B0604020202020204" pitchFamily="34" charset="0"/>
              </a:rPr>
              <a:t> (294 детей)</a:t>
            </a:r>
          </a:p>
          <a:p>
            <a:pPr marL="179388" indent="-179388"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 smtClean="0">
                <a:solidFill>
                  <a:srgbClr val="203864"/>
                </a:solidFill>
                <a:latin typeface="Arial" panose="020B0604020202020204" pitchFamily="34" charset="0"/>
              </a:rPr>
              <a:t>50%оплата летнего детского лагеря – 1.4 </a:t>
            </a:r>
            <a:r>
              <a:rPr lang="ru-RU" altLang="ru-RU" sz="1400" b="1" dirty="0" err="1" smtClean="0">
                <a:solidFill>
                  <a:srgbClr val="203864"/>
                </a:solidFill>
                <a:latin typeface="Arial" panose="020B0604020202020204" pitchFamily="34" charset="0"/>
              </a:rPr>
              <a:t>млн.тенге</a:t>
            </a:r>
            <a:r>
              <a:rPr lang="ru-RU" altLang="ru-RU" sz="1400" b="1" dirty="0" smtClean="0">
                <a:solidFill>
                  <a:srgbClr val="203864"/>
                </a:solidFill>
                <a:latin typeface="Arial" panose="020B0604020202020204" pitchFamily="34" charset="0"/>
              </a:rPr>
              <a:t> (34 детей)</a:t>
            </a:r>
          </a:p>
          <a:p>
            <a:pPr marL="179388" indent="-179388"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 smtClean="0">
                <a:solidFill>
                  <a:srgbClr val="203864"/>
                </a:solidFill>
                <a:latin typeface="Arial" panose="020B0604020202020204" pitchFamily="34" charset="0"/>
              </a:rPr>
              <a:t>Подарки к Новому году, утренник – 4,4 </a:t>
            </a:r>
            <a:r>
              <a:rPr lang="ru-RU" altLang="ru-RU" sz="1400" b="1" dirty="0" err="1" smtClean="0">
                <a:solidFill>
                  <a:srgbClr val="203864"/>
                </a:solidFill>
                <a:latin typeface="Arial" panose="020B0604020202020204" pitchFamily="34" charset="0"/>
              </a:rPr>
              <a:t>млн.тенге</a:t>
            </a:r>
            <a:r>
              <a:rPr lang="ru-RU" altLang="ru-RU" sz="1400" b="1" dirty="0" smtClean="0">
                <a:solidFill>
                  <a:srgbClr val="203864"/>
                </a:solidFill>
                <a:latin typeface="Arial" panose="020B0604020202020204" pitchFamily="34" charset="0"/>
              </a:rPr>
              <a:t> (1715 шт.)</a:t>
            </a:r>
          </a:p>
          <a:p>
            <a:pPr marL="179388" indent="-179388"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 err="1" smtClean="0">
                <a:solidFill>
                  <a:srgbClr val="203864"/>
                </a:solidFill>
                <a:latin typeface="Arial" panose="020B0604020202020204" pitchFamily="34" charset="0"/>
              </a:rPr>
              <a:t>Мат.помощь</a:t>
            </a:r>
            <a:r>
              <a:rPr lang="ru-RU" altLang="ru-RU" sz="1400" b="1" dirty="0" smtClean="0">
                <a:solidFill>
                  <a:srgbClr val="203864"/>
                </a:solidFill>
                <a:latin typeface="Arial" panose="020B0604020202020204" pitchFamily="34" charset="0"/>
              </a:rPr>
              <a:t> на первый брак – 0,7 </a:t>
            </a:r>
            <a:r>
              <a:rPr lang="ru-RU" altLang="ru-RU" sz="1400" b="1" dirty="0" err="1" smtClean="0">
                <a:solidFill>
                  <a:srgbClr val="203864"/>
                </a:solidFill>
                <a:latin typeface="Arial" panose="020B0604020202020204" pitchFamily="34" charset="0"/>
              </a:rPr>
              <a:t>млн.тенге</a:t>
            </a:r>
            <a:r>
              <a:rPr lang="en-US" altLang="ru-RU" sz="1400" b="1" dirty="0" smtClean="0">
                <a:solidFill>
                  <a:srgbClr val="203864"/>
                </a:solidFill>
                <a:latin typeface="Arial" panose="020B0604020202020204" pitchFamily="34" charset="0"/>
              </a:rPr>
              <a:t> (23 </a:t>
            </a:r>
            <a:r>
              <a:rPr lang="ru-RU" altLang="ru-RU" sz="1400" b="1" dirty="0" err="1" smtClean="0">
                <a:solidFill>
                  <a:srgbClr val="203864"/>
                </a:solidFill>
                <a:latin typeface="Arial" panose="020B0604020202020204" pitchFamily="34" charset="0"/>
              </a:rPr>
              <a:t>сотр</a:t>
            </a:r>
            <a:r>
              <a:rPr lang="ru-RU" altLang="ru-RU" sz="1400" b="1" dirty="0" smtClean="0">
                <a:solidFill>
                  <a:srgbClr val="203864"/>
                </a:solidFill>
                <a:latin typeface="Arial" panose="020B0604020202020204" pitchFamily="34" charset="0"/>
              </a:rPr>
              <a:t>.</a:t>
            </a:r>
            <a:r>
              <a:rPr lang="en-US" altLang="ru-RU" sz="1400" b="1" dirty="0" smtClean="0">
                <a:solidFill>
                  <a:srgbClr val="203864"/>
                </a:solidFill>
                <a:latin typeface="Arial" panose="020B0604020202020204" pitchFamily="34" charset="0"/>
              </a:rPr>
              <a:t>)</a:t>
            </a:r>
            <a:endParaRPr lang="ru-RU" altLang="ru-RU" sz="1400" b="1" dirty="0" smtClean="0">
              <a:solidFill>
                <a:srgbClr val="203864"/>
              </a:solidFill>
              <a:latin typeface="Arial" panose="020B0604020202020204" pitchFamily="34" charset="0"/>
            </a:endParaRPr>
          </a:p>
          <a:p>
            <a:pPr marL="179388" indent="-179388"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 err="1" smtClean="0">
                <a:solidFill>
                  <a:srgbClr val="203864"/>
                </a:solidFill>
                <a:latin typeface="Arial" panose="020B0604020202020204" pitchFamily="34" charset="0"/>
              </a:rPr>
              <a:t>Мат.помощь</a:t>
            </a:r>
            <a:r>
              <a:rPr lang="ru-RU" altLang="ru-RU" sz="1400" b="1" dirty="0" smtClean="0">
                <a:solidFill>
                  <a:srgbClr val="203864"/>
                </a:solidFill>
                <a:latin typeface="Arial" panose="020B0604020202020204" pitchFamily="34" charset="0"/>
              </a:rPr>
              <a:t> на рождение первого ребенка – 1 </a:t>
            </a:r>
            <a:r>
              <a:rPr lang="ru-RU" altLang="ru-RU" sz="1400" b="1" dirty="0" err="1" smtClean="0">
                <a:solidFill>
                  <a:srgbClr val="203864"/>
                </a:solidFill>
                <a:latin typeface="Arial" panose="020B0604020202020204" pitchFamily="34" charset="0"/>
              </a:rPr>
              <a:t>млн.тенге</a:t>
            </a:r>
            <a:r>
              <a:rPr lang="ru-RU" altLang="ru-RU" sz="1400" b="1" dirty="0" smtClean="0">
                <a:solidFill>
                  <a:srgbClr val="203864"/>
                </a:solidFill>
                <a:latin typeface="Arial" panose="020B0604020202020204" pitchFamily="34" charset="0"/>
              </a:rPr>
              <a:t> (33 </a:t>
            </a:r>
            <a:r>
              <a:rPr lang="ru-RU" altLang="ru-RU" sz="1400" b="1" dirty="0" err="1" smtClean="0">
                <a:solidFill>
                  <a:srgbClr val="203864"/>
                </a:solidFill>
                <a:latin typeface="Arial" panose="020B0604020202020204" pitchFamily="34" charset="0"/>
              </a:rPr>
              <a:t>сотр</a:t>
            </a:r>
            <a:r>
              <a:rPr lang="ru-RU" altLang="ru-RU" sz="1400" b="1" dirty="0" smtClean="0">
                <a:solidFill>
                  <a:srgbClr val="203864"/>
                </a:solidFill>
                <a:latin typeface="Arial" panose="020B0604020202020204" pitchFamily="34" charset="0"/>
              </a:rPr>
              <a:t>.)</a:t>
            </a:r>
          </a:p>
          <a:p>
            <a:pPr marL="179388" indent="-179388"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 err="1" smtClean="0">
                <a:solidFill>
                  <a:srgbClr val="203864"/>
                </a:solidFill>
                <a:latin typeface="Arial" panose="020B0604020202020204" pitchFamily="34" charset="0"/>
              </a:rPr>
              <a:t>Мат.помощь</a:t>
            </a:r>
            <a:r>
              <a:rPr lang="ru-RU" altLang="ru-RU" sz="1400" b="1" dirty="0" smtClean="0">
                <a:solidFill>
                  <a:srgbClr val="203864"/>
                </a:solidFill>
                <a:latin typeface="Arial" panose="020B0604020202020204" pitchFamily="34" charset="0"/>
              </a:rPr>
              <a:t> на похороны – 2,2 </a:t>
            </a:r>
            <a:r>
              <a:rPr lang="ru-RU" altLang="ru-RU" sz="1400" b="1" dirty="0" err="1" smtClean="0">
                <a:solidFill>
                  <a:srgbClr val="203864"/>
                </a:solidFill>
                <a:latin typeface="Arial" panose="020B0604020202020204" pitchFamily="34" charset="0"/>
              </a:rPr>
              <a:t>млн.тенге</a:t>
            </a:r>
            <a:r>
              <a:rPr lang="ru-RU" altLang="ru-RU" sz="1400" b="1" dirty="0" smtClean="0">
                <a:solidFill>
                  <a:srgbClr val="203864"/>
                </a:solidFill>
                <a:latin typeface="Arial" panose="020B0604020202020204" pitchFamily="34" charset="0"/>
              </a:rPr>
              <a:t> (55 </a:t>
            </a:r>
            <a:r>
              <a:rPr lang="ru-RU" altLang="ru-RU" sz="1400" b="1" dirty="0" err="1" smtClean="0">
                <a:solidFill>
                  <a:srgbClr val="203864"/>
                </a:solidFill>
                <a:latin typeface="Arial" panose="020B0604020202020204" pitchFamily="34" charset="0"/>
              </a:rPr>
              <a:t>сотр</a:t>
            </a:r>
            <a:r>
              <a:rPr lang="ru-RU" altLang="ru-RU" sz="1400" b="1" dirty="0" smtClean="0">
                <a:solidFill>
                  <a:srgbClr val="203864"/>
                </a:solidFill>
                <a:latin typeface="Arial" panose="020B0604020202020204" pitchFamily="34" charset="0"/>
              </a:rPr>
              <a:t>.)</a:t>
            </a:r>
          </a:p>
          <a:p>
            <a:pPr marL="179388" indent="-179388"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 err="1" smtClean="0">
                <a:solidFill>
                  <a:srgbClr val="203864"/>
                </a:solidFill>
                <a:latin typeface="Arial" panose="020B0604020202020204" pitchFamily="34" charset="0"/>
              </a:rPr>
              <a:t>Мат.помощь</a:t>
            </a:r>
            <a:r>
              <a:rPr lang="ru-RU" altLang="ru-RU" sz="1400" b="1" dirty="0" smtClean="0">
                <a:solidFill>
                  <a:srgbClr val="203864"/>
                </a:solidFill>
                <a:latin typeface="Arial" panose="020B0604020202020204" pitchFamily="34" charset="0"/>
              </a:rPr>
              <a:t> ко Дню пожилых – 1,5 млн. тенге (298 чел.)</a:t>
            </a:r>
          </a:p>
          <a:p>
            <a:pPr marL="179388" indent="-179388"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 smtClean="0">
                <a:solidFill>
                  <a:srgbClr val="203864"/>
                </a:solidFill>
                <a:latin typeface="Arial" panose="020B0604020202020204" pitchFamily="34" charset="0"/>
              </a:rPr>
              <a:t>Поощрение на юбилей – 2,4 </a:t>
            </a:r>
            <a:r>
              <a:rPr lang="ru-RU" altLang="ru-RU" sz="1400" b="1" dirty="0" err="1" smtClean="0">
                <a:solidFill>
                  <a:srgbClr val="203864"/>
                </a:solidFill>
                <a:latin typeface="Arial" panose="020B0604020202020204" pitchFamily="34" charset="0"/>
              </a:rPr>
              <a:t>млн.тенге</a:t>
            </a:r>
            <a:r>
              <a:rPr lang="ru-RU" altLang="ru-RU" sz="1400" b="1" dirty="0" smtClean="0">
                <a:solidFill>
                  <a:srgbClr val="203864"/>
                </a:solidFill>
                <a:latin typeface="Arial" panose="020B0604020202020204" pitchFamily="34" charset="0"/>
              </a:rPr>
              <a:t> (95 </a:t>
            </a:r>
            <a:r>
              <a:rPr lang="ru-RU" altLang="ru-RU" sz="1400" b="1" dirty="0" err="1" smtClean="0">
                <a:solidFill>
                  <a:srgbClr val="203864"/>
                </a:solidFill>
                <a:latin typeface="Arial" panose="020B0604020202020204" pitchFamily="34" charset="0"/>
              </a:rPr>
              <a:t>сотр</a:t>
            </a:r>
            <a:r>
              <a:rPr lang="ru-RU" altLang="ru-RU" sz="1400" b="1" dirty="0" smtClean="0">
                <a:solidFill>
                  <a:srgbClr val="203864"/>
                </a:solidFill>
                <a:latin typeface="Arial" panose="020B0604020202020204" pitchFamily="34" charset="0"/>
              </a:rPr>
              <a:t>.)</a:t>
            </a:r>
          </a:p>
          <a:p>
            <a:pPr marL="179388" indent="-179388"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 err="1" smtClean="0">
                <a:solidFill>
                  <a:srgbClr val="203864"/>
                </a:solidFill>
                <a:latin typeface="Arial" panose="020B0604020202020204" pitchFamily="34" charset="0"/>
              </a:rPr>
              <a:t>Мат.помощь</a:t>
            </a:r>
            <a:r>
              <a:rPr lang="ru-RU" altLang="ru-RU" sz="1400" b="1" dirty="0" smtClean="0">
                <a:solidFill>
                  <a:srgbClr val="203864"/>
                </a:solidFill>
                <a:latin typeface="Arial" panose="020B0604020202020204" pitchFamily="34" charset="0"/>
              </a:rPr>
              <a:t> на «Курбан </a:t>
            </a:r>
            <a:r>
              <a:rPr lang="ru-RU" altLang="ru-RU" sz="1400" b="1" dirty="0" err="1" smtClean="0">
                <a:solidFill>
                  <a:srgbClr val="203864"/>
                </a:solidFill>
                <a:latin typeface="Arial" panose="020B0604020202020204" pitchFamily="34" charset="0"/>
              </a:rPr>
              <a:t>айт</a:t>
            </a:r>
            <a:r>
              <a:rPr lang="ru-RU" altLang="ru-RU" sz="1400" b="1" dirty="0" smtClean="0">
                <a:solidFill>
                  <a:srgbClr val="203864"/>
                </a:solidFill>
                <a:latin typeface="Arial" panose="020B0604020202020204" pitchFamily="34" charset="0"/>
              </a:rPr>
              <a:t>» - 1,2 </a:t>
            </a:r>
            <a:r>
              <a:rPr lang="ru-RU" altLang="ru-RU" sz="1400" b="1" dirty="0" err="1" smtClean="0">
                <a:solidFill>
                  <a:srgbClr val="203864"/>
                </a:solidFill>
                <a:latin typeface="Arial" panose="020B0604020202020204" pitchFamily="34" charset="0"/>
              </a:rPr>
              <a:t>млн.тенге</a:t>
            </a:r>
            <a:r>
              <a:rPr lang="ru-RU" altLang="ru-RU" sz="1400" b="1" dirty="0" smtClean="0">
                <a:solidFill>
                  <a:srgbClr val="203864"/>
                </a:solidFill>
                <a:latin typeface="Arial" panose="020B0604020202020204" pitchFamily="34" charset="0"/>
              </a:rPr>
              <a:t> (58 семей)</a:t>
            </a:r>
          </a:p>
          <a:p>
            <a:pPr marL="179388" indent="-179388"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 smtClean="0">
                <a:solidFill>
                  <a:srgbClr val="203864"/>
                </a:solidFill>
                <a:latin typeface="Arial" panose="020B0604020202020204" pitchFamily="34" charset="0"/>
              </a:rPr>
              <a:t>Частичное возмещение сан.-курорт. лечения – 1,3 </a:t>
            </a:r>
            <a:r>
              <a:rPr lang="ru-RU" altLang="ru-RU" sz="1400" b="1" dirty="0" err="1" smtClean="0">
                <a:solidFill>
                  <a:srgbClr val="203864"/>
                </a:solidFill>
                <a:latin typeface="Arial" panose="020B0604020202020204" pitchFamily="34" charset="0"/>
              </a:rPr>
              <a:t>млн.тенге</a:t>
            </a:r>
            <a:r>
              <a:rPr lang="ru-RU" altLang="ru-RU" sz="1400" b="1" dirty="0" smtClean="0">
                <a:solidFill>
                  <a:srgbClr val="203864"/>
                </a:solidFill>
                <a:latin typeface="Arial" panose="020B0604020202020204" pitchFamily="34" charset="0"/>
              </a:rPr>
              <a:t> (34 </a:t>
            </a:r>
            <a:r>
              <a:rPr lang="ru-RU" altLang="ru-RU" sz="1400" b="1" dirty="0" err="1" smtClean="0">
                <a:solidFill>
                  <a:srgbClr val="203864"/>
                </a:solidFill>
                <a:latin typeface="Arial" panose="020B0604020202020204" pitchFamily="34" charset="0"/>
              </a:rPr>
              <a:t>сотр</a:t>
            </a:r>
            <a:r>
              <a:rPr lang="ru-RU" altLang="ru-RU" sz="1400" b="1" dirty="0" smtClean="0">
                <a:solidFill>
                  <a:srgbClr val="203864"/>
                </a:solidFill>
                <a:latin typeface="Arial" panose="020B0604020202020204" pitchFamily="34" charset="0"/>
              </a:rPr>
              <a:t>.)</a:t>
            </a:r>
          </a:p>
          <a:p>
            <a:pPr marL="179388" indent="-179388"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 smtClean="0">
                <a:solidFill>
                  <a:srgbClr val="203864"/>
                </a:solidFill>
                <a:latin typeface="Arial" panose="020B0604020202020204" pitchFamily="34" charset="0"/>
              </a:rPr>
              <a:t>На оздоровительные и спортивные мероприятия – 1,5 </a:t>
            </a:r>
            <a:r>
              <a:rPr lang="ru-RU" altLang="ru-RU" sz="1400" b="1" dirty="0" err="1" smtClean="0">
                <a:solidFill>
                  <a:srgbClr val="203864"/>
                </a:solidFill>
                <a:latin typeface="Arial" panose="020B0604020202020204" pitchFamily="34" charset="0"/>
              </a:rPr>
              <a:t>млн.тенге</a:t>
            </a:r>
            <a:r>
              <a:rPr lang="ru-RU" altLang="ru-RU" sz="1400" b="1" dirty="0" smtClean="0">
                <a:solidFill>
                  <a:srgbClr val="203864"/>
                </a:solidFill>
                <a:latin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ru-RU" altLang="ru-RU" sz="1400" b="1" dirty="0">
              <a:solidFill>
                <a:srgbClr val="203864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42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262795" y="487311"/>
            <a:ext cx="690880" cy="124460"/>
          </a:xfrm>
          <a:custGeom>
            <a:avLst/>
            <a:gdLst/>
            <a:ahLst/>
            <a:cxnLst/>
            <a:rect l="l" t="t" r="r" b="b"/>
            <a:pathLst>
              <a:path w="690879" h="124459">
                <a:moveTo>
                  <a:pt x="690879" y="0"/>
                </a:moveTo>
                <a:lnTo>
                  <a:pt x="0" y="0"/>
                </a:lnTo>
                <a:lnTo>
                  <a:pt x="0" y="124307"/>
                </a:lnTo>
                <a:lnTo>
                  <a:pt x="690879" y="124307"/>
                </a:lnTo>
                <a:lnTo>
                  <a:pt x="69087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62795" y="578243"/>
            <a:ext cx="705485" cy="33655"/>
          </a:xfrm>
          <a:custGeom>
            <a:avLst/>
            <a:gdLst/>
            <a:ahLst/>
            <a:cxnLst/>
            <a:rect l="l" t="t" r="r" b="b"/>
            <a:pathLst>
              <a:path w="705484" h="33654">
                <a:moveTo>
                  <a:pt x="705281" y="32867"/>
                </a:moveTo>
                <a:lnTo>
                  <a:pt x="698385" y="32867"/>
                </a:lnTo>
                <a:lnTo>
                  <a:pt x="698385" y="33375"/>
                </a:lnTo>
                <a:lnTo>
                  <a:pt x="705281" y="33375"/>
                </a:lnTo>
                <a:lnTo>
                  <a:pt x="705281" y="32867"/>
                </a:lnTo>
                <a:close/>
              </a:path>
              <a:path w="705484" h="33654">
                <a:moveTo>
                  <a:pt x="682942" y="0"/>
                </a:moveTo>
                <a:lnTo>
                  <a:pt x="18910" y="0"/>
                </a:lnTo>
                <a:lnTo>
                  <a:pt x="18910" y="33362"/>
                </a:lnTo>
                <a:lnTo>
                  <a:pt x="682942" y="33362"/>
                </a:lnTo>
                <a:lnTo>
                  <a:pt x="682942" y="0"/>
                </a:lnTo>
                <a:close/>
              </a:path>
              <a:path w="705484" h="33654">
                <a:moveTo>
                  <a:pt x="3467" y="33337"/>
                </a:moveTo>
                <a:lnTo>
                  <a:pt x="0" y="33337"/>
                </a:lnTo>
                <a:lnTo>
                  <a:pt x="3467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54882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69539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79202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79202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2503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79202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2503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2503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97649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62605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41587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94853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3464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979202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79202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79202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92503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92503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92503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76797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8645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8645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28645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262795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262795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262795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28374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26986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28645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28645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28645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0256298" y="467314"/>
            <a:ext cx="130175" cy="148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706F6F"/>
                </a:solidFill>
                <a:latin typeface="Arial Narrow"/>
                <a:cs typeface="Arial Narrow"/>
              </a:rPr>
              <a:t>23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842374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842373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8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846704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0" y="0"/>
                </a:moveTo>
                <a:lnTo>
                  <a:pt x="3833495" y="0"/>
                </a:lnTo>
                <a:lnTo>
                  <a:pt x="3833495" y="91655"/>
                </a:lnTo>
                <a:lnTo>
                  <a:pt x="0" y="91655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83605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673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73760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87917" y="487946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033"/>
                </a:lnTo>
              </a:path>
            </a:pathLst>
          </a:custGeom>
          <a:ln w="9918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73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673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50189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9205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511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7017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11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7017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4573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647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511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7017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4573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47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4573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647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483605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673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83605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673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483605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673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5088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69900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49496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68511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473938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664097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4808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6710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46700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6571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511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7017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511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7017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511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7017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4573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647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4573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647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4573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647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079006" y="246153"/>
            <a:ext cx="710772" cy="453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34293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34293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362259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308094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362259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30809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334293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334293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62259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62259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08094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0809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39645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30" h="124459">
                <a:moveTo>
                  <a:pt x="925753" y="0"/>
                </a:moveTo>
                <a:lnTo>
                  <a:pt x="0" y="0"/>
                </a:lnTo>
                <a:lnTo>
                  <a:pt x="0" y="124307"/>
                </a:lnTo>
                <a:lnTo>
                  <a:pt x="925753" y="124307"/>
                </a:lnTo>
                <a:lnTo>
                  <a:pt x="925753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939658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89" h="33654">
                <a:moveTo>
                  <a:pt x="910132" y="32867"/>
                </a:moveTo>
                <a:lnTo>
                  <a:pt x="901496" y="32867"/>
                </a:lnTo>
                <a:lnTo>
                  <a:pt x="901496" y="33375"/>
                </a:lnTo>
                <a:lnTo>
                  <a:pt x="910132" y="33375"/>
                </a:lnTo>
                <a:lnTo>
                  <a:pt x="910132" y="32867"/>
                </a:lnTo>
                <a:close/>
              </a:path>
              <a:path w="910589" h="33654">
                <a:moveTo>
                  <a:pt x="882167" y="0"/>
                </a:moveTo>
                <a:lnTo>
                  <a:pt x="23647" y="0"/>
                </a:lnTo>
                <a:lnTo>
                  <a:pt x="23647" y="33362"/>
                </a:lnTo>
                <a:lnTo>
                  <a:pt x="882167" y="33362"/>
                </a:lnTo>
                <a:lnTo>
                  <a:pt x="882167" y="0"/>
                </a:lnTo>
                <a:close/>
              </a:path>
              <a:path w="910589" h="33654">
                <a:moveTo>
                  <a:pt x="4330" y="33337"/>
                </a:moveTo>
                <a:lnTo>
                  <a:pt x="0" y="33337"/>
                </a:lnTo>
                <a:lnTo>
                  <a:pt x="4330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44800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859452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86910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86910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81495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86910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81495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81495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86640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85251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831494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838443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824558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86910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86910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86910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1495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81495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81495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953652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96330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9633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9633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939658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939658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939658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96059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94671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96330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9633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9633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35762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35762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35762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35762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375924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38557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38557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3314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38557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3314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3314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35762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35762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35762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3828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3689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3479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35491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3410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38557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38557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38557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3314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314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314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082195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80" h="83820">
                <a:moveTo>
                  <a:pt x="14820" y="0"/>
                </a:moveTo>
                <a:lnTo>
                  <a:pt x="2527" y="0"/>
                </a:lnTo>
                <a:lnTo>
                  <a:pt x="0" y="2539"/>
                </a:lnTo>
                <a:lnTo>
                  <a:pt x="0" y="80810"/>
                </a:lnTo>
                <a:lnTo>
                  <a:pt x="2527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032086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18763" y="2276"/>
                </a:lnTo>
                <a:lnTo>
                  <a:pt x="7629" y="8815"/>
                </a:lnTo>
                <a:lnTo>
                  <a:pt x="0" y="15900"/>
                </a:lnTo>
                <a:lnTo>
                  <a:pt x="117347" y="15900"/>
                </a:lnTo>
                <a:lnTo>
                  <a:pt x="110921" y="9893"/>
                </a:lnTo>
                <a:lnTo>
                  <a:pt x="100065" y="2860"/>
                </a:lnTo>
                <a:lnTo>
                  <a:pt x="87456" y="35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027756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60" h="145415">
                <a:moveTo>
                  <a:pt x="124091" y="0"/>
                </a:moveTo>
                <a:lnTo>
                  <a:pt x="0" y="0"/>
                </a:lnTo>
                <a:lnTo>
                  <a:pt x="0" y="92316"/>
                </a:lnTo>
                <a:lnTo>
                  <a:pt x="16140" y="130125"/>
                </a:lnTo>
                <a:lnTo>
                  <a:pt x="124091" y="144805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27756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1750" y="0"/>
                </a:moveTo>
                <a:lnTo>
                  <a:pt x="0" y="0"/>
                </a:lnTo>
                <a:lnTo>
                  <a:pt x="0" y="48564"/>
                </a:lnTo>
                <a:lnTo>
                  <a:pt x="7046" y="90293"/>
                </a:lnTo>
                <a:lnTo>
                  <a:pt x="38071" y="108897"/>
                </a:lnTo>
                <a:lnTo>
                  <a:pt x="33398" y="97011"/>
                </a:lnTo>
                <a:lnTo>
                  <a:pt x="31750" y="83921"/>
                </a:lnTo>
                <a:lnTo>
                  <a:pt x="31750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59501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10" h="165100">
                <a:moveTo>
                  <a:pt x="92341" y="0"/>
                </a:moveTo>
                <a:lnTo>
                  <a:pt x="0" y="0"/>
                </a:lnTo>
                <a:lnTo>
                  <a:pt x="0" y="112204"/>
                </a:lnTo>
                <a:lnTo>
                  <a:pt x="16126" y="150035"/>
                </a:lnTo>
                <a:lnTo>
                  <a:pt x="92341" y="16474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027756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985467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985264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985842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162592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99520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162592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0805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0805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99520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99905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16642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985270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985268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985457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985264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985842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985270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985268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082010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998038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166427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082010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998038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166427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042439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5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042441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5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069296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80" h="59054">
                <a:moveTo>
                  <a:pt x="37490" y="0"/>
                </a:moveTo>
                <a:lnTo>
                  <a:pt x="5651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490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084515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70">
                <a:moveTo>
                  <a:pt x="0" y="0"/>
                </a:moveTo>
                <a:lnTo>
                  <a:pt x="0" y="1181"/>
                </a:lnTo>
                <a:lnTo>
                  <a:pt x="939" y="495"/>
                </a:lnTo>
                <a:lnTo>
                  <a:pt x="2095" y="88"/>
                </a:lnTo>
                <a:lnTo>
                  <a:pt x="8559" y="8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084513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89" h="26035">
                <a:moveTo>
                  <a:pt x="8559" y="0"/>
                </a:moveTo>
                <a:lnTo>
                  <a:pt x="2095" y="0"/>
                </a:lnTo>
                <a:lnTo>
                  <a:pt x="939" y="406"/>
                </a:lnTo>
                <a:lnTo>
                  <a:pt x="0" y="1092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084515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084515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8559" y="0"/>
                </a:moveTo>
                <a:lnTo>
                  <a:pt x="0" y="0"/>
                </a:lnTo>
                <a:lnTo>
                  <a:pt x="0" y="22669"/>
                </a:lnTo>
                <a:lnTo>
                  <a:pt x="939" y="23355"/>
                </a:lnTo>
                <a:lnTo>
                  <a:pt x="2095" y="23761"/>
                </a:lnTo>
                <a:lnTo>
                  <a:pt x="8559" y="23761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05779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001724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26" y="0"/>
                </a:moveTo>
                <a:lnTo>
                  <a:pt x="5422" y="0"/>
                </a:lnTo>
                <a:lnTo>
                  <a:pt x="0" y="5435"/>
                </a:lnTo>
                <a:lnTo>
                  <a:pt x="0" y="19227"/>
                </a:lnTo>
                <a:lnTo>
                  <a:pt x="5422" y="24663"/>
                </a:lnTo>
                <a:lnTo>
                  <a:pt x="172326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26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001722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001717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057798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47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090877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89" h="59054">
                <a:moveTo>
                  <a:pt x="15913" y="0"/>
                </a:moveTo>
                <a:lnTo>
                  <a:pt x="0" y="0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5651"/>
                </a:lnTo>
                <a:lnTo>
                  <a:pt x="15913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717984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450449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455552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722068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5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449057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452311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722582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457421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458808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705390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0" y="7118667"/>
            <a:ext cx="10692003" cy="4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2" name="object 180"/>
          <p:cNvSpPr txBox="1"/>
          <p:nvPr/>
        </p:nvSpPr>
        <p:spPr>
          <a:xfrm>
            <a:off x="6913809" y="454513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pic>
        <p:nvPicPr>
          <p:cNvPr id="256" name="Рисунок 25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" t="2152" r="1639" b="7465"/>
          <a:stretch/>
        </p:blipFill>
        <p:spPr>
          <a:xfrm>
            <a:off x="1396528" y="4440734"/>
            <a:ext cx="3595186" cy="2173573"/>
          </a:xfrm>
          <a:prstGeom prst="rect">
            <a:avLst/>
          </a:prstGeom>
        </p:spPr>
      </p:pic>
      <p:sp>
        <p:nvSpPr>
          <p:cNvPr id="223" name="object 215"/>
          <p:cNvSpPr txBox="1"/>
          <p:nvPr/>
        </p:nvSpPr>
        <p:spPr>
          <a:xfrm>
            <a:off x="730584" y="758710"/>
            <a:ext cx="926224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4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СОЗДАНИЕ БЛАГОПРИЯТНЫХ УСЛОВИЙ ТРУДА ДЛЯ         ДЕЯТЕЛЬНОСТИ СОТРУДНИКОВ 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155026" y="3651347"/>
            <a:ext cx="366251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b="1" kern="0" dirty="0" smtClean="0">
                <a:ea typeface="Batang" panose="02030600000101010101" pitchFamily="18" charset="-127"/>
                <a:cs typeface="Times New Roman" panose="02020603050405020304" pitchFamily="18" charset="0"/>
              </a:rPr>
              <a:t>Производственные здания </a:t>
            </a:r>
            <a:r>
              <a:rPr lang="ru-RU" sz="1500" b="1" kern="0" dirty="0">
                <a:ea typeface="Batang" panose="02030600000101010101" pitchFamily="18" charset="-127"/>
                <a:cs typeface="Times New Roman" panose="02020603050405020304" pitchFamily="18" charset="0"/>
              </a:rPr>
              <a:t>приведены в эстетический </a:t>
            </a:r>
            <a:r>
              <a:rPr lang="ru-RU" sz="1500" b="1" kern="0" dirty="0" smtClean="0">
                <a:ea typeface="Batang" panose="02030600000101010101" pitchFamily="18" charset="-127"/>
                <a:cs typeface="Times New Roman" panose="02020603050405020304" pitchFamily="18" charset="0"/>
              </a:rPr>
              <a:t>вид </a:t>
            </a:r>
          </a:p>
          <a:p>
            <a:pPr algn="ctr">
              <a:defRPr/>
            </a:pPr>
            <a:r>
              <a:rPr lang="ru-RU" sz="1500" b="1" kern="0" dirty="0" smtClean="0">
                <a:ea typeface="Batang" panose="02030600000101010101" pitchFamily="18" charset="-127"/>
                <a:cs typeface="Times New Roman" panose="02020603050405020304" pitchFamily="18" charset="0"/>
              </a:rPr>
              <a:t>(обшиты </a:t>
            </a:r>
            <a:r>
              <a:rPr lang="ru-RU" sz="1500" b="1" kern="0" dirty="0" err="1" smtClean="0">
                <a:ea typeface="Batang" panose="02030600000101010101" pitchFamily="18" charset="-127"/>
                <a:cs typeface="Times New Roman" panose="02020603050405020304" pitchFamily="18" charset="0"/>
              </a:rPr>
              <a:t>металлосайдингом</a:t>
            </a:r>
            <a:r>
              <a:rPr lang="ru-RU" sz="1500" b="1" kern="0" dirty="0" smtClean="0">
                <a:ea typeface="Batang" panose="02030600000101010101" pitchFamily="18" charset="-127"/>
                <a:cs typeface="Times New Roman" panose="02020603050405020304" pitchFamily="18" charset="0"/>
              </a:rPr>
              <a:t>)</a:t>
            </a:r>
            <a:endParaRPr lang="ru-RU" sz="1500" b="1" kern="0" dirty="0"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225" name="Прямоугольник 224"/>
          <p:cNvSpPr/>
          <p:nvPr/>
        </p:nvSpPr>
        <p:spPr>
          <a:xfrm>
            <a:off x="832650" y="6532279"/>
            <a:ext cx="44957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kern="0" dirty="0" smtClean="0">
                <a:ea typeface="Batang" panose="02030600000101010101" pitchFamily="18" charset="-127"/>
                <a:cs typeface="Times New Roman" panose="02020603050405020304" pitchFamily="18" charset="0"/>
              </a:rPr>
              <a:t>для комфортных условий специалистов и потребителей произведен внутренний ремонт всего административно-бытового комплекса   </a:t>
            </a:r>
            <a:endParaRPr lang="ru-RU" sz="1400" b="1" kern="0" dirty="0"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261" name="Рисунок 26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>
          <a:xfrm>
            <a:off x="5857824" y="4476568"/>
            <a:ext cx="3604888" cy="2172997"/>
          </a:xfrm>
          <a:prstGeom prst="rect">
            <a:avLst/>
          </a:prstGeom>
        </p:spPr>
      </p:pic>
      <p:sp>
        <p:nvSpPr>
          <p:cNvPr id="227" name="Прямоугольник 226"/>
          <p:cNvSpPr/>
          <p:nvPr/>
        </p:nvSpPr>
        <p:spPr>
          <a:xfrm>
            <a:off x="5438668" y="6630705"/>
            <a:ext cx="4495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kern="0" dirty="0" smtClean="0">
                <a:ea typeface="Batang" panose="02030600000101010101" pitchFamily="18" charset="-127"/>
                <a:cs typeface="Times New Roman" panose="02020603050405020304" pitchFamily="18" charset="0"/>
              </a:rPr>
              <a:t>капитальный ремонт конференц-зала для приема потребителей и представительских встреч</a:t>
            </a:r>
            <a:endParaRPr lang="ru-RU" sz="1400" b="1" kern="0" dirty="0"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9" r="7681" b="14780"/>
          <a:stretch/>
        </p:blipFill>
        <p:spPr>
          <a:xfrm>
            <a:off x="187017" y="1528752"/>
            <a:ext cx="3630525" cy="2155744"/>
          </a:xfrm>
          <a:prstGeom prst="rect">
            <a:avLst/>
          </a:prstGeom>
        </p:spPr>
      </p:pic>
      <p:pic>
        <p:nvPicPr>
          <p:cNvPr id="228" name="Рисунок 2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204" y="1528752"/>
            <a:ext cx="3046387" cy="2155744"/>
          </a:xfrm>
          <a:prstGeom prst="rect">
            <a:avLst/>
          </a:prstGeom>
        </p:spPr>
      </p:pic>
      <p:pic>
        <p:nvPicPr>
          <p:cNvPr id="229" name="Рисунок 2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4" b="13080"/>
          <a:stretch/>
        </p:blipFill>
        <p:spPr>
          <a:xfrm>
            <a:off x="3961019" y="1531396"/>
            <a:ext cx="3313708" cy="2155744"/>
          </a:xfrm>
          <a:prstGeom prst="rect">
            <a:avLst/>
          </a:prstGeom>
        </p:spPr>
      </p:pic>
      <p:sp>
        <p:nvSpPr>
          <p:cNvPr id="230" name="Прямоугольник 229"/>
          <p:cNvSpPr/>
          <p:nvPr/>
        </p:nvSpPr>
        <p:spPr>
          <a:xfrm>
            <a:off x="4158862" y="3716886"/>
            <a:ext cx="32593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b="1" kern="0" dirty="0" smtClean="0">
                <a:ea typeface="Batang" panose="02030600000101010101" pitchFamily="18" charset="-127"/>
                <a:cs typeface="Times New Roman" panose="02020603050405020304" pitchFamily="18" charset="0"/>
              </a:rPr>
              <a:t>Построено новое здание для работников РСУ   </a:t>
            </a:r>
            <a:endParaRPr lang="ru-RU" sz="1500" b="1" kern="0" dirty="0"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231" name="Прямоугольник 230"/>
          <p:cNvSpPr/>
          <p:nvPr/>
        </p:nvSpPr>
        <p:spPr>
          <a:xfrm>
            <a:off x="7205249" y="3727179"/>
            <a:ext cx="325934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b="1" kern="0" dirty="0" smtClean="0">
                <a:ea typeface="Batang" panose="02030600000101010101" pitchFamily="18" charset="-127"/>
                <a:cs typeface="Times New Roman" panose="02020603050405020304" pitchFamily="18" charset="0"/>
              </a:rPr>
              <a:t>Кабинет мастеров РСУ</a:t>
            </a:r>
            <a:endParaRPr lang="ru-RU" sz="1500" b="1" kern="0" dirty="0"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91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262795" y="487311"/>
            <a:ext cx="690880" cy="124460"/>
          </a:xfrm>
          <a:custGeom>
            <a:avLst/>
            <a:gdLst/>
            <a:ahLst/>
            <a:cxnLst/>
            <a:rect l="l" t="t" r="r" b="b"/>
            <a:pathLst>
              <a:path w="690879" h="124459">
                <a:moveTo>
                  <a:pt x="690879" y="0"/>
                </a:moveTo>
                <a:lnTo>
                  <a:pt x="0" y="0"/>
                </a:lnTo>
                <a:lnTo>
                  <a:pt x="0" y="124307"/>
                </a:lnTo>
                <a:lnTo>
                  <a:pt x="690879" y="124307"/>
                </a:lnTo>
                <a:lnTo>
                  <a:pt x="69087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62795" y="578243"/>
            <a:ext cx="705485" cy="33655"/>
          </a:xfrm>
          <a:custGeom>
            <a:avLst/>
            <a:gdLst/>
            <a:ahLst/>
            <a:cxnLst/>
            <a:rect l="l" t="t" r="r" b="b"/>
            <a:pathLst>
              <a:path w="705484" h="33654">
                <a:moveTo>
                  <a:pt x="705281" y="32867"/>
                </a:moveTo>
                <a:lnTo>
                  <a:pt x="698385" y="32867"/>
                </a:lnTo>
                <a:lnTo>
                  <a:pt x="698385" y="33375"/>
                </a:lnTo>
                <a:lnTo>
                  <a:pt x="705281" y="33375"/>
                </a:lnTo>
                <a:lnTo>
                  <a:pt x="705281" y="32867"/>
                </a:lnTo>
                <a:close/>
              </a:path>
              <a:path w="705484" h="33654">
                <a:moveTo>
                  <a:pt x="682942" y="0"/>
                </a:moveTo>
                <a:lnTo>
                  <a:pt x="18910" y="0"/>
                </a:lnTo>
                <a:lnTo>
                  <a:pt x="18910" y="33362"/>
                </a:lnTo>
                <a:lnTo>
                  <a:pt x="682942" y="33362"/>
                </a:lnTo>
                <a:lnTo>
                  <a:pt x="682942" y="0"/>
                </a:lnTo>
                <a:close/>
              </a:path>
              <a:path w="705484" h="33654">
                <a:moveTo>
                  <a:pt x="3467" y="33337"/>
                </a:moveTo>
                <a:lnTo>
                  <a:pt x="0" y="33337"/>
                </a:lnTo>
                <a:lnTo>
                  <a:pt x="3467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54882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69539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79202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79202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2503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79202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2503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2503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97649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62605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41587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94853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3464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979202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79202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79202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92503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92503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92503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76797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8645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8645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28645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262795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262795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262795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28374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26986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28645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28645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28645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0256298" y="467314"/>
            <a:ext cx="130175" cy="148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706F6F"/>
                </a:solidFill>
                <a:latin typeface="Arial Narrow"/>
                <a:cs typeface="Arial Narrow"/>
              </a:rPr>
              <a:t>23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842374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842373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8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846704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0" y="0"/>
                </a:moveTo>
                <a:lnTo>
                  <a:pt x="3833495" y="0"/>
                </a:lnTo>
                <a:lnTo>
                  <a:pt x="3833495" y="91655"/>
                </a:lnTo>
                <a:lnTo>
                  <a:pt x="0" y="91655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83605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673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73760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87917" y="487946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033"/>
                </a:lnTo>
              </a:path>
            </a:pathLst>
          </a:custGeom>
          <a:ln w="9918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73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673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50189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9205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511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7017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11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7017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4573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647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511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7017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4573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47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4573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647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483605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673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83605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673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483605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673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5088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69900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49496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68511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473938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664097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4808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6710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46700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6571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511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7017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511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7017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511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7017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4573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647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4573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647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4573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647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079006" y="246153"/>
            <a:ext cx="710772" cy="453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34293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34293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362259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308094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362259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30809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334293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334293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62259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62259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08094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0809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39645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30" h="124459">
                <a:moveTo>
                  <a:pt x="925753" y="0"/>
                </a:moveTo>
                <a:lnTo>
                  <a:pt x="0" y="0"/>
                </a:lnTo>
                <a:lnTo>
                  <a:pt x="0" y="124307"/>
                </a:lnTo>
                <a:lnTo>
                  <a:pt x="925753" y="124307"/>
                </a:lnTo>
                <a:lnTo>
                  <a:pt x="925753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939658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89" h="33654">
                <a:moveTo>
                  <a:pt x="910132" y="32867"/>
                </a:moveTo>
                <a:lnTo>
                  <a:pt x="901496" y="32867"/>
                </a:lnTo>
                <a:lnTo>
                  <a:pt x="901496" y="33375"/>
                </a:lnTo>
                <a:lnTo>
                  <a:pt x="910132" y="33375"/>
                </a:lnTo>
                <a:lnTo>
                  <a:pt x="910132" y="32867"/>
                </a:lnTo>
                <a:close/>
              </a:path>
              <a:path w="910589" h="33654">
                <a:moveTo>
                  <a:pt x="882167" y="0"/>
                </a:moveTo>
                <a:lnTo>
                  <a:pt x="23647" y="0"/>
                </a:lnTo>
                <a:lnTo>
                  <a:pt x="23647" y="33362"/>
                </a:lnTo>
                <a:lnTo>
                  <a:pt x="882167" y="33362"/>
                </a:lnTo>
                <a:lnTo>
                  <a:pt x="882167" y="0"/>
                </a:lnTo>
                <a:close/>
              </a:path>
              <a:path w="910589" h="33654">
                <a:moveTo>
                  <a:pt x="4330" y="33337"/>
                </a:moveTo>
                <a:lnTo>
                  <a:pt x="0" y="33337"/>
                </a:lnTo>
                <a:lnTo>
                  <a:pt x="4330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44800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859452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86910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86910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81495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86910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81495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81495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86640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85251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831494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838443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824558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86910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86910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86910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1495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81495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81495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953652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96330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9633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9633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939658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939658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939658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96059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94671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96330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9633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9633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35762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35762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35762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35762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375924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38557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38557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3314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38557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3314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3314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35762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35762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35762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3828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3689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3479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35491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3410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38557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38557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38557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3314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314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314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082195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80" h="83820">
                <a:moveTo>
                  <a:pt x="14820" y="0"/>
                </a:moveTo>
                <a:lnTo>
                  <a:pt x="2527" y="0"/>
                </a:lnTo>
                <a:lnTo>
                  <a:pt x="0" y="2539"/>
                </a:lnTo>
                <a:lnTo>
                  <a:pt x="0" y="80810"/>
                </a:lnTo>
                <a:lnTo>
                  <a:pt x="2527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032086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18763" y="2276"/>
                </a:lnTo>
                <a:lnTo>
                  <a:pt x="7629" y="8815"/>
                </a:lnTo>
                <a:lnTo>
                  <a:pt x="0" y="15900"/>
                </a:lnTo>
                <a:lnTo>
                  <a:pt x="117347" y="15900"/>
                </a:lnTo>
                <a:lnTo>
                  <a:pt x="110921" y="9893"/>
                </a:lnTo>
                <a:lnTo>
                  <a:pt x="100065" y="2860"/>
                </a:lnTo>
                <a:lnTo>
                  <a:pt x="87456" y="35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027756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60" h="145415">
                <a:moveTo>
                  <a:pt x="124091" y="0"/>
                </a:moveTo>
                <a:lnTo>
                  <a:pt x="0" y="0"/>
                </a:lnTo>
                <a:lnTo>
                  <a:pt x="0" y="92316"/>
                </a:lnTo>
                <a:lnTo>
                  <a:pt x="16140" y="130125"/>
                </a:lnTo>
                <a:lnTo>
                  <a:pt x="124091" y="144805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27756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1750" y="0"/>
                </a:moveTo>
                <a:lnTo>
                  <a:pt x="0" y="0"/>
                </a:lnTo>
                <a:lnTo>
                  <a:pt x="0" y="48564"/>
                </a:lnTo>
                <a:lnTo>
                  <a:pt x="7046" y="90293"/>
                </a:lnTo>
                <a:lnTo>
                  <a:pt x="38071" y="108897"/>
                </a:lnTo>
                <a:lnTo>
                  <a:pt x="33398" y="97011"/>
                </a:lnTo>
                <a:lnTo>
                  <a:pt x="31750" y="83921"/>
                </a:lnTo>
                <a:lnTo>
                  <a:pt x="31750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59501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10" h="165100">
                <a:moveTo>
                  <a:pt x="92341" y="0"/>
                </a:moveTo>
                <a:lnTo>
                  <a:pt x="0" y="0"/>
                </a:lnTo>
                <a:lnTo>
                  <a:pt x="0" y="112204"/>
                </a:lnTo>
                <a:lnTo>
                  <a:pt x="16126" y="150035"/>
                </a:lnTo>
                <a:lnTo>
                  <a:pt x="92341" y="16474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027756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985467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985264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985842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162592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99520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162592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0805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0805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99520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99905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16642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985270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985268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985457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985264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985842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985270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985268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082010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998038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166427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082010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998038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166427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042439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5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042441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5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069296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80" h="59054">
                <a:moveTo>
                  <a:pt x="37490" y="0"/>
                </a:moveTo>
                <a:lnTo>
                  <a:pt x="5651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490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084515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70">
                <a:moveTo>
                  <a:pt x="0" y="0"/>
                </a:moveTo>
                <a:lnTo>
                  <a:pt x="0" y="1181"/>
                </a:lnTo>
                <a:lnTo>
                  <a:pt x="939" y="495"/>
                </a:lnTo>
                <a:lnTo>
                  <a:pt x="2095" y="88"/>
                </a:lnTo>
                <a:lnTo>
                  <a:pt x="8559" y="8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084513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89" h="26035">
                <a:moveTo>
                  <a:pt x="8559" y="0"/>
                </a:moveTo>
                <a:lnTo>
                  <a:pt x="2095" y="0"/>
                </a:lnTo>
                <a:lnTo>
                  <a:pt x="939" y="406"/>
                </a:lnTo>
                <a:lnTo>
                  <a:pt x="0" y="1092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084515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084515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8559" y="0"/>
                </a:moveTo>
                <a:lnTo>
                  <a:pt x="0" y="0"/>
                </a:lnTo>
                <a:lnTo>
                  <a:pt x="0" y="22669"/>
                </a:lnTo>
                <a:lnTo>
                  <a:pt x="939" y="23355"/>
                </a:lnTo>
                <a:lnTo>
                  <a:pt x="2095" y="23761"/>
                </a:lnTo>
                <a:lnTo>
                  <a:pt x="8559" y="23761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05779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001724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26" y="0"/>
                </a:moveTo>
                <a:lnTo>
                  <a:pt x="5422" y="0"/>
                </a:lnTo>
                <a:lnTo>
                  <a:pt x="0" y="5435"/>
                </a:lnTo>
                <a:lnTo>
                  <a:pt x="0" y="19227"/>
                </a:lnTo>
                <a:lnTo>
                  <a:pt x="5422" y="24663"/>
                </a:lnTo>
                <a:lnTo>
                  <a:pt x="172326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26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001722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001717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057798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47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090877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89" h="59054">
                <a:moveTo>
                  <a:pt x="15913" y="0"/>
                </a:moveTo>
                <a:lnTo>
                  <a:pt x="0" y="0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5651"/>
                </a:lnTo>
                <a:lnTo>
                  <a:pt x="15913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717984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450449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455552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722068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5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449057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452311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722582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457421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458808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705390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0" y="7118667"/>
            <a:ext cx="10692003" cy="4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2" name="object 180"/>
          <p:cNvSpPr txBox="1"/>
          <p:nvPr/>
        </p:nvSpPr>
        <p:spPr>
          <a:xfrm>
            <a:off x="6913809" y="454513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223" name="object 215"/>
          <p:cNvSpPr txBox="1"/>
          <p:nvPr/>
        </p:nvSpPr>
        <p:spPr>
          <a:xfrm>
            <a:off x="700365" y="1150013"/>
            <a:ext cx="9262240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7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СТРОИТЕЛЬСТВО АВТОМОЕЧНОЙ СТАНЦИИ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700365" y="5593689"/>
            <a:ext cx="8822799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700" b="1" kern="0" dirty="0" smtClean="0">
                <a:ea typeface="Batang" panose="02030600000101010101" pitchFamily="18" charset="-127"/>
                <a:cs typeface="Times New Roman" panose="02020603050405020304" pitchFamily="18" charset="0"/>
              </a:rPr>
              <a:t>в целях соблюдения санитарно-профилактических мер по содержанию транспортных средств в едином месте дислокации на производственной базе будет построена автомойка с оборудованием оборотного водоснабжения</a:t>
            </a:r>
            <a:endParaRPr lang="ru-RU" sz="1700" b="1" kern="0" dirty="0"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217" name="Рисунок 2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" t="26196" r="3584" b="34767"/>
          <a:stretch/>
        </p:blipFill>
        <p:spPr>
          <a:xfrm>
            <a:off x="714553" y="2175322"/>
            <a:ext cx="4574327" cy="3018839"/>
          </a:xfrm>
          <a:prstGeom prst="rect">
            <a:avLst/>
          </a:prstGeom>
        </p:spPr>
      </p:pic>
      <p:pic>
        <p:nvPicPr>
          <p:cNvPr id="218" name="Рисунок 2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1" r="27846" b="19255"/>
          <a:stretch/>
        </p:blipFill>
        <p:spPr>
          <a:xfrm>
            <a:off x="5539142" y="2146352"/>
            <a:ext cx="4423463" cy="304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6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262795" y="487311"/>
            <a:ext cx="690880" cy="124460"/>
          </a:xfrm>
          <a:custGeom>
            <a:avLst/>
            <a:gdLst/>
            <a:ahLst/>
            <a:cxnLst/>
            <a:rect l="l" t="t" r="r" b="b"/>
            <a:pathLst>
              <a:path w="690879" h="124459">
                <a:moveTo>
                  <a:pt x="690879" y="0"/>
                </a:moveTo>
                <a:lnTo>
                  <a:pt x="0" y="0"/>
                </a:lnTo>
                <a:lnTo>
                  <a:pt x="0" y="124307"/>
                </a:lnTo>
                <a:lnTo>
                  <a:pt x="690879" y="124307"/>
                </a:lnTo>
                <a:lnTo>
                  <a:pt x="69087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62795" y="578243"/>
            <a:ext cx="705485" cy="33655"/>
          </a:xfrm>
          <a:custGeom>
            <a:avLst/>
            <a:gdLst/>
            <a:ahLst/>
            <a:cxnLst/>
            <a:rect l="l" t="t" r="r" b="b"/>
            <a:pathLst>
              <a:path w="705484" h="33654">
                <a:moveTo>
                  <a:pt x="705281" y="32867"/>
                </a:moveTo>
                <a:lnTo>
                  <a:pt x="698385" y="32867"/>
                </a:lnTo>
                <a:lnTo>
                  <a:pt x="698385" y="33375"/>
                </a:lnTo>
                <a:lnTo>
                  <a:pt x="705281" y="33375"/>
                </a:lnTo>
                <a:lnTo>
                  <a:pt x="705281" y="32867"/>
                </a:lnTo>
                <a:close/>
              </a:path>
              <a:path w="705484" h="33654">
                <a:moveTo>
                  <a:pt x="682942" y="0"/>
                </a:moveTo>
                <a:lnTo>
                  <a:pt x="18910" y="0"/>
                </a:lnTo>
                <a:lnTo>
                  <a:pt x="18910" y="33362"/>
                </a:lnTo>
                <a:lnTo>
                  <a:pt x="682942" y="33362"/>
                </a:lnTo>
                <a:lnTo>
                  <a:pt x="682942" y="0"/>
                </a:lnTo>
                <a:close/>
              </a:path>
              <a:path w="705484" h="33654">
                <a:moveTo>
                  <a:pt x="3467" y="33337"/>
                </a:moveTo>
                <a:lnTo>
                  <a:pt x="0" y="33337"/>
                </a:lnTo>
                <a:lnTo>
                  <a:pt x="3467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54882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69539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79202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79202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2503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79202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2503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2503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97649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62605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41587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94853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3464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979202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79202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79202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92503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92503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92503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76797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8645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8645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28645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262795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262795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262795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28374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26986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28645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28645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28645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842374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842373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8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846704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0" y="0"/>
                </a:moveTo>
                <a:lnTo>
                  <a:pt x="3833495" y="0"/>
                </a:lnTo>
                <a:lnTo>
                  <a:pt x="3833495" y="91655"/>
                </a:lnTo>
                <a:lnTo>
                  <a:pt x="0" y="91655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83605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673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73760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87917" y="487946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033"/>
                </a:lnTo>
              </a:path>
            </a:pathLst>
          </a:custGeom>
          <a:ln w="9918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73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673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50189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9205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511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7017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11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7017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4573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647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511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7017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4573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47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4573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647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483605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673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83605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673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483605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673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5088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69900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49496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68511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473938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664097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4808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6710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46700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6571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511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7017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511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7017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511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7017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4573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647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4573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647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4573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647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079006" y="246153"/>
            <a:ext cx="710772" cy="453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34293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34293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362259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308094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362259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30809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334293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334293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62259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62259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08094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0809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39645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30" h="124459">
                <a:moveTo>
                  <a:pt x="925753" y="0"/>
                </a:moveTo>
                <a:lnTo>
                  <a:pt x="0" y="0"/>
                </a:lnTo>
                <a:lnTo>
                  <a:pt x="0" y="124307"/>
                </a:lnTo>
                <a:lnTo>
                  <a:pt x="925753" y="124307"/>
                </a:lnTo>
                <a:lnTo>
                  <a:pt x="925753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939658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89" h="33654">
                <a:moveTo>
                  <a:pt x="910132" y="32867"/>
                </a:moveTo>
                <a:lnTo>
                  <a:pt x="901496" y="32867"/>
                </a:lnTo>
                <a:lnTo>
                  <a:pt x="901496" y="33375"/>
                </a:lnTo>
                <a:lnTo>
                  <a:pt x="910132" y="33375"/>
                </a:lnTo>
                <a:lnTo>
                  <a:pt x="910132" y="32867"/>
                </a:lnTo>
                <a:close/>
              </a:path>
              <a:path w="910589" h="33654">
                <a:moveTo>
                  <a:pt x="882167" y="0"/>
                </a:moveTo>
                <a:lnTo>
                  <a:pt x="23647" y="0"/>
                </a:lnTo>
                <a:lnTo>
                  <a:pt x="23647" y="33362"/>
                </a:lnTo>
                <a:lnTo>
                  <a:pt x="882167" y="33362"/>
                </a:lnTo>
                <a:lnTo>
                  <a:pt x="882167" y="0"/>
                </a:lnTo>
                <a:close/>
              </a:path>
              <a:path w="910589" h="33654">
                <a:moveTo>
                  <a:pt x="4330" y="33337"/>
                </a:moveTo>
                <a:lnTo>
                  <a:pt x="0" y="33337"/>
                </a:lnTo>
                <a:lnTo>
                  <a:pt x="4330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44800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859452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86910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86910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81495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86910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81495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81495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86640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85251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831494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838443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824558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86910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86910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86910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1495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81495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81495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953652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96330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9633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9633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939658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939658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939658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96059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94671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96330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9633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9633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35762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35762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35762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35762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375924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38557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38557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3314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38557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3314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3314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35762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35762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35762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3828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3689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3479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35491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3410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38557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38557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38557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3314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314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314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082195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80" h="83820">
                <a:moveTo>
                  <a:pt x="14820" y="0"/>
                </a:moveTo>
                <a:lnTo>
                  <a:pt x="2527" y="0"/>
                </a:lnTo>
                <a:lnTo>
                  <a:pt x="0" y="2539"/>
                </a:lnTo>
                <a:lnTo>
                  <a:pt x="0" y="80810"/>
                </a:lnTo>
                <a:lnTo>
                  <a:pt x="2527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032086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18763" y="2276"/>
                </a:lnTo>
                <a:lnTo>
                  <a:pt x="7629" y="8815"/>
                </a:lnTo>
                <a:lnTo>
                  <a:pt x="0" y="15900"/>
                </a:lnTo>
                <a:lnTo>
                  <a:pt x="117347" y="15900"/>
                </a:lnTo>
                <a:lnTo>
                  <a:pt x="110921" y="9893"/>
                </a:lnTo>
                <a:lnTo>
                  <a:pt x="100065" y="2860"/>
                </a:lnTo>
                <a:lnTo>
                  <a:pt x="87456" y="35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027756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60" h="145415">
                <a:moveTo>
                  <a:pt x="124091" y="0"/>
                </a:moveTo>
                <a:lnTo>
                  <a:pt x="0" y="0"/>
                </a:lnTo>
                <a:lnTo>
                  <a:pt x="0" y="92316"/>
                </a:lnTo>
                <a:lnTo>
                  <a:pt x="16140" y="130125"/>
                </a:lnTo>
                <a:lnTo>
                  <a:pt x="124091" y="144805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27756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1750" y="0"/>
                </a:moveTo>
                <a:lnTo>
                  <a:pt x="0" y="0"/>
                </a:lnTo>
                <a:lnTo>
                  <a:pt x="0" y="48564"/>
                </a:lnTo>
                <a:lnTo>
                  <a:pt x="7046" y="90293"/>
                </a:lnTo>
                <a:lnTo>
                  <a:pt x="38071" y="108897"/>
                </a:lnTo>
                <a:lnTo>
                  <a:pt x="33398" y="97011"/>
                </a:lnTo>
                <a:lnTo>
                  <a:pt x="31750" y="83921"/>
                </a:lnTo>
                <a:lnTo>
                  <a:pt x="31750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59501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10" h="165100">
                <a:moveTo>
                  <a:pt x="92341" y="0"/>
                </a:moveTo>
                <a:lnTo>
                  <a:pt x="0" y="0"/>
                </a:lnTo>
                <a:lnTo>
                  <a:pt x="0" y="112204"/>
                </a:lnTo>
                <a:lnTo>
                  <a:pt x="16126" y="150035"/>
                </a:lnTo>
                <a:lnTo>
                  <a:pt x="92341" y="16474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027756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985467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985264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985842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162592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99520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162592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0805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0805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99520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99905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16642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985270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985268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985457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985264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985842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985270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985268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082010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998038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166427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082010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998038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166427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042439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5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042441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5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069296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80" h="59054">
                <a:moveTo>
                  <a:pt x="37490" y="0"/>
                </a:moveTo>
                <a:lnTo>
                  <a:pt x="5651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490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084515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70">
                <a:moveTo>
                  <a:pt x="0" y="0"/>
                </a:moveTo>
                <a:lnTo>
                  <a:pt x="0" y="1181"/>
                </a:lnTo>
                <a:lnTo>
                  <a:pt x="939" y="495"/>
                </a:lnTo>
                <a:lnTo>
                  <a:pt x="2095" y="88"/>
                </a:lnTo>
                <a:lnTo>
                  <a:pt x="8559" y="8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084513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89" h="26035">
                <a:moveTo>
                  <a:pt x="8559" y="0"/>
                </a:moveTo>
                <a:lnTo>
                  <a:pt x="2095" y="0"/>
                </a:lnTo>
                <a:lnTo>
                  <a:pt x="939" y="406"/>
                </a:lnTo>
                <a:lnTo>
                  <a:pt x="0" y="1092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084515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084515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8559" y="0"/>
                </a:moveTo>
                <a:lnTo>
                  <a:pt x="0" y="0"/>
                </a:lnTo>
                <a:lnTo>
                  <a:pt x="0" y="22669"/>
                </a:lnTo>
                <a:lnTo>
                  <a:pt x="939" y="23355"/>
                </a:lnTo>
                <a:lnTo>
                  <a:pt x="2095" y="23761"/>
                </a:lnTo>
                <a:lnTo>
                  <a:pt x="8559" y="23761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05779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001724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26" y="0"/>
                </a:moveTo>
                <a:lnTo>
                  <a:pt x="5422" y="0"/>
                </a:lnTo>
                <a:lnTo>
                  <a:pt x="0" y="5435"/>
                </a:lnTo>
                <a:lnTo>
                  <a:pt x="0" y="19227"/>
                </a:lnTo>
                <a:lnTo>
                  <a:pt x="5422" y="24663"/>
                </a:lnTo>
                <a:lnTo>
                  <a:pt x="172326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26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001722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001717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057798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47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090877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89" h="59054">
                <a:moveTo>
                  <a:pt x="15913" y="0"/>
                </a:moveTo>
                <a:lnTo>
                  <a:pt x="0" y="0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5651"/>
                </a:lnTo>
                <a:lnTo>
                  <a:pt x="15913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717984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450449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455552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722068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5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449057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452311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722582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457421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458808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705390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0" y="7118667"/>
            <a:ext cx="10692003" cy="4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5" name="object 180"/>
          <p:cNvSpPr txBox="1"/>
          <p:nvPr/>
        </p:nvSpPr>
        <p:spPr>
          <a:xfrm>
            <a:off x="6915759" y="463499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215" name="Заголовок 1"/>
          <p:cNvSpPr txBox="1">
            <a:spLocks/>
          </p:cNvSpPr>
          <p:nvPr/>
        </p:nvSpPr>
        <p:spPr>
          <a:xfrm>
            <a:off x="1242244" y="959736"/>
            <a:ext cx="4727592" cy="56991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400" b="1" dirty="0">
                <a:solidFill>
                  <a:srgbClr val="004982"/>
                </a:solidFill>
                <a:latin typeface="Arial Narrow"/>
                <a:ea typeface="+mn-ea"/>
                <a:cs typeface="Arial Narrow"/>
              </a:rPr>
              <a:t>Пункт </a:t>
            </a:r>
            <a:r>
              <a:rPr lang="ru-RU" altLang="ru-RU" sz="2400" b="1" dirty="0" smtClean="0">
                <a:solidFill>
                  <a:srgbClr val="004982"/>
                </a:solidFill>
                <a:latin typeface="Arial Narrow"/>
                <a:ea typeface="+mn-ea"/>
                <a:cs typeface="Arial Narrow"/>
              </a:rPr>
              <a:t>заправки технической водой</a:t>
            </a:r>
            <a:endParaRPr lang="ru-RU" altLang="ru-RU" sz="2400" b="1" dirty="0">
              <a:solidFill>
                <a:srgbClr val="004982"/>
              </a:solidFill>
              <a:latin typeface="Arial Narrow"/>
              <a:ea typeface="+mn-ea"/>
              <a:cs typeface="Arial Narrow"/>
            </a:endParaRPr>
          </a:p>
        </p:txBody>
      </p:sp>
      <p:sp>
        <p:nvSpPr>
          <p:cNvPr id="217" name="Объект 2"/>
          <p:cNvSpPr txBox="1">
            <a:spLocks/>
          </p:cNvSpPr>
          <p:nvPr/>
        </p:nvSpPr>
        <p:spPr>
          <a:xfrm>
            <a:off x="6527073" y="1780395"/>
            <a:ext cx="3960440" cy="2449590"/>
          </a:xfrm>
          <a:prstGeom prst="rect">
            <a:avLst/>
          </a:prstGeom>
        </p:spPr>
        <p:txBody>
          <a:bodyPr rtlCol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ru-RU" sz="1450" b="1" kern="0" dirty="0"/>
              <a:t> </a:t>
            </a:r>
            <a:r>
              <a:rPr lang="ru-RU" sz="1450" b="1" kern="0" dirty="0" smtClean="0"/>
              <a:t>     В городе </a:t>
            </a:r>
            <a:r>
              <a:rPr lang="ru-RU" sz="1450" b="1" kern="0" dirty="0" err="1" smtClean="0"/>
              <a:t>Нур</a:t>
            </a:r>
            <a:r>
              <a:rPr lang="ru-RU" sz="1450" b="1" kern="0" dirty="0" smtClean="0"/>
              <a:t>-Султан большой объем технической воды используется на цели озеленения, поливов, уборки, строительства.</a:t>
            </a:r>
          </a:p>
          <a:p>
            <a:pPr algn="just">
              <a:defRPr/>
            </a:pPr>
            <a:r>
              <a:rPr lang="ru-RU" sz="1450" b="1" kern="0" dirty="0"/>
              <a:t> </a:t>
            </a:r>
            <a:r>
              <a:rPr lang="ru-RU" sz="1450" b="1" kern="0" dirty="0" smtClean="0"/>
              <a:t>    Происходят многочисленные факты заправки водой с реки Ишим, что негативно</a:t>
            </a:r>
          </a:p>
          <a:p>
            <a:pPr algn="just">
              <a:defRPr/>
            </a:pPr>
            <a:r>
              <a:rPr lang="ru-RU" sz="1450" b="1" kern="0" dirty="0" smtClean="0"/>
              <a:t>сказывается на экологической обстановке.</a:t>
            </a:r>
          </a:p>
          <a:p>
            <a:pPr algn="just">
              <a:defRPr/>
            </a:pPr>
            <a:r>
              <a:rPr lang="ru-RU" sz="1450" b="1" kern="0" dirty="0" smtClean="0"/>
              <a:t>     В связи с этим Предприятием оборудованы две точки заправки технической водой на НФС. </a:t>
            </a:r>
            <a:r>
              <a:rPr lang="kk-KZ" sz="1450" b="1" kern="0" dirty="0"/>
              <a:t>Тариф на техническую воду 30,15 тенге/м</a:t>
            </a:r>
            <a:r>
              <a:rPr lang="kk-KZ" sz="1450" b="1" kern="0" baseline="30000" dirty="0"/>
              <a:t>3</a:t>
            </a:r>
            <a:r>
              <a:rPr lang="kk-KZ" sz="1450" b="1" kern="0" dirty="0"/>
              <a:t> без НДС.</a:t>
            </a:r>
            <a:endParaRPr lang="ru-RU" sz="1450" b="1" dirty="0"/>
          </a:p>
          <a:p>
            <a:pPr algn="just">
              <a:defRPr/>
            </a:pPr>
            <a:endParaRPr lang="ru-RU" sz="1450" b="1" kern="0" dirty="0" smtClean="0"/>
          </a:p>
          <a:p>
            <a:pPr algn="just">
              <a:defRPr/>
            </a:pPr>
            <a:r>
              <a:rPr lang="kk-KZ" sz="1450" b="1" kern="0" dirty="0"/>
              <a:t> </a:t>
            </a:r>
            <a:r>
              <a:rPr lang="kk-KZ" sz="1450" b="1" kern="0" dirty="0" smtClean="0"/>
              <a:t>    </a:t>
            </a:r>
            <a:endParaRPr lang="ru-RU" sz="1450" kern="0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ru-RU" sz="1450" kern="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37647" y="5735122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kern="0" dirty="0">
                <a:solidFill>
                  <a:srgbClr val="002060"/>
                </a:solidFill>
              </a:rPr>
              <a:t> </a:t>
            </a:r>
            <a:endParaRPr lang="ru-RU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1" t="32828" r="17004" b="13637"/>
          <a:stretch/>
        </p:blipFill>
        <p:spPr>
          <a:xfrm>
            <a:off x="144294" y="1459957"/>
            <a:ext cx="3358361" cy="2368728"/>
          </a:xfrm>
          <a:prstGeom prst="rect">
            <a:avLst/>
          </a:prstGeom>
        </p:spPr>
      </p:pic>
      <p:pic>
        <p:nvPicPr>
          <p:cNvPr id="256" name="Рисунок 25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3" t="14647" r="18351" b="12627"/>
          <a:stretch/>
        </p:blipFill>
        <p:spPr>
          <a:xfrm>
            <a:off x="3502655" y="2169138"/>
            <a:ext cx="3026079" cy="2523344"/>
          </a:xfrm>
          <a:prstGeom prst="rect">
            <a:avLst/>
          </a:prstGeom>
        </p:spPr>
      </p:pic>
      <p:sp>
        <p:nvSpPr>
          <p:cNvPr id="221" name="Заголовок 1"/>
          <p:cNvSpPr txBox="1">
            <a:spLocks/>
          </p:cNvSpPr>
          <p:nvPr/>
        </p:nvSpPr>
        <p:spPr>
          <a:xfrm>
            <a:off x="741722" y="4777296"/>
            <a:ext cx="5549332" cy="56991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400" b="1" dirty="0">
                <a:solidFill>
                  <a:srgbClr val="004982"/>
                </a:solidFill>
                <a:latin typeface="Arial Narrow"/>
                <a:ea typeface="+mn-ea"/>
                <a:cs typeface="Arial Narrow"/>
              </a:rPr>
              <a:t>Пункт </a:t>
            </a:r>
            <a:r>
              <a:rPr lang="ru-RU" altLang="ru-RU" sz="2400" b="1" dirty="0" smtClean="0">
                <a:solidFill>
                  <a:srgbClr val="004982"/>
                </a:solidFill>
                <a:latin typeface="Arial Narrow"/>
                <a:ea typeface="+mn-ea"/>
                <a:cs typeface="Arial Narrow"/>
              </a:rPr>
              <a:t>заправки очищенной сточной водой</a:t>
            </a:r>
            <a:endParaRPr lang="ru-RU" altLang="ru-RU" sz="2400" b="1" dirty="0">
              <a:solidFill>
                <a:srgbClr val="004982"/>
              </a:solidFill>
              <a:latin typeface="Arial Narrow"/>
              <a:ea typeface="+mn-ea"/>
              <a:cs typeface="Arial Narrow"/>
            </a:endParaRPr>
          </a:p>
        </p:txBody>
      </p:sp>
      <p:pic>
        <p:nvPicPr>
          <p:cNvPr id="257" name="Рисунок 25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" t="3311" r="29798" b="8100"/>
          <a:stretch/>
        </p:blipFill>
        <p:spPr>
          <a:xfrm>
            <a:off x="6786860" y="4782988"/>
            <a:ext cx="3523318" cy="2182593"/>
          </a:xfrm>
          <a:prstGeom prst="rect">
            <a:avLst/>
          </a:prstGeom>
        </p:spPr>
      </p:pic>
      <p:sp>
        <p:nvSpPr>
          <p:cNvPr id="223" name="Объект 2"/>
          <p:cNvSpPr txBox="1">
            <a:spLocks/>
          </p:cNvSpPr>
          <p:nvPr/>
        </p:nvSpPr>
        <p:spPr>
          <a:xfrm>
            <a:off x="704383" y="5347208"/>
            <a:ext cx="5586671" cy="1386545"/>
          </a:xfrm>
          <a:prstGeom prst="rect">
            <a:avLst/>
          </a:prstGeom>
        </p:spPr>
        <p:txBody>
          <a:bodyPr rtlCol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ru-RU" sz="1600" b="1" kern="0" dirty="0"/>
              <a:t> </a:t>
            </a:r>
            <a:r>
              <a:rPr lang="ru-RU" sz="1600" b="1" kern="0" dirty="0" smtClean="0"/>
              <a:t>     В 2019 году на канализационных очистных сооружениях открыт пункт заправки очищенной сточной водой в целях</a:t>
            </a:r>
            <a:r>
              <a:rPr lang="en-US" sz="1600" b="1" kern="0" dirty="0" smtClean="0"/>
              <a:t> </a:t>
            </a:r>
            <a:r>
              <a:rPr lang="ru-RU" sz="1600" b="1" kern="0" dirty="0" smtClean="0"/>
              <a:t>повторного применения воды  для производственных нужд потребителей.</a:t>
            </a:r>
          </a:p>
          <a:p>
            <a:pPr algn="just">
              <a:defRPr/>
            </a:pPr>
            <a:r>
              <a:rPr lang="ru-RU" sz="1600" b="1" kern="0" dirty="0" smtClean="0"/>
              <a:t>    Также применяется тариф – 30,15 </a:t>
            </a:r>
            <a:r>
              <a:rPr lang="kk-KZ" sz="1600" b="1" kern="0" dirty="0"/>
              <a:t>тенге/м</a:t>
            </a:r>
            <a:r>
              <a:rPr lang="kk-KZ" sz="1600" b="1" kern="0" baseline="30000" dirty="0"/>
              <a:t>3</a:t>
            </a:r>
            <a:r>
              <a:rPr lang="kk-KZ" sz="1600" b="1" kern="0" dirty="0"/>
              <a:t> без </a:t>
            </a:r>
            <a:r>
              <a:rPr lang="kk-KZ" sz="1600" b="1" kern="0" dirty="0" smtClean="0"/>
              <a:t>НДС.</a:t>
            </a:r>
            <a:r>
              <a:rPr lang="ru-RU" sz="1600" b="1" kern="0" dirty="0" smtClean="0"/>
              <a:t> </a:t>
            </a:r>
            <a:r>
              <a:rPr lang="ru-RU" sz="1600" b="1" kern="0" dirty="0"/>
              <a:t>	</a:t>
            </a:r>
            <a:endParaRPr lang="ru-RU" sz="1600" b="1" dirty="0"/>
          </a:p>
          <a:p>
            <a:pPr algn="just">
              <a:buFont typeface="Arial" panose="020B0604020202020204" pitchFamily="34" charset="0"/>
              <a:buNone/>
              <a:defRPr/>
            </a:pPr>
            <a:endParaRPr lang="ru-RU" sz="1600" kern="0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ru-RU" sz="1600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08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262795" y="487311"/>
            <a:ext cx="690880" cy="124460"/>
          </a:xfrm>
          <a:custGeom>
            <a:avLst/>
            <a:gdLst/>
            <a:ahLst/>
            <a:cxnLst/>
            <a:rect l="l" t="t" r="r" b="b"/>
            <a:pathLst>
              <a:path w="690879" h="124459">
                <a:moveTo>
                  <a:pt x="690879" y="0"/>
                </a:moveTo>
                <a:lnTo>
                  <a:pt x="0" y="0"/>
                </a:lnTo>
                <a:lnTo>
                  <a:pt x="0" y="124307"/>
                </a:lnTo>
                <a:lnTo>
                  <a:pt x="690879" y="124307"/>
                </a:lnTo>
                <a:lnTo>
                  <a:pt x="69087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62795" y="578243"/>
            <a:ext cx="705485" cy="33655"/>
          </a:xfrm>
          <a:custGeom>
            <a:avLst/>
            <a:gdLst/>
            <a:ahLst/>
            <a:cxnLst/>
            <a:rect l="l" t="t" r="r" b="b"/>
            <a:pathLst>
              <a:path w="705484" h="33654">
                <a:moveTo>
                  <a:pt x="705281" y="32867"/>
                </a:moveTo>
                <a:lnTo>
                  <a:pt x="698385" y="32867"/>
                </a:lnTo>
                <a:lnTo>
                  <a:pt x="698385" y="33375"/>
                </a:lnTo>
                <a:lnTo>
                  <a:pt x="705281" y="33375"/>
                </a:lnTo>
                <a:lnTo>
                  <a:pt x="705281" y="32867"/>
                </a:lnTo>
                <a:close/>
              </a:path>
              <a:path w="705484" h="33654">
                <a:moveTo>
                  <a:pt x="682942" y="0"/>
                </a:moveTo>
                <a:lnTo>
                  <a:pt x="18910" y="0"/>
                </a:lnTo>
                <a:lnTo>
                  <a:pt x="18910" y="33362"/>
                </a:lnTo>
                <a:lnTo>
                  <a:pt x="682942" y="33362"/>
                </a:lnTo>
                <a:lnTo>
                  <a:pt x="682942" y="0"/>
                </a:lnTo>
                <a:close/>
              </a:path>
              <a:path w="705484" h="33654">
                <a:moveTo>
                  <a:pt x="3467" y="33337"/>
                </a:moveTo>
                <a:lnTo>
                  <a:pt x="0" y="33337"/>
                </a:lnTo>
                <a:lnTo>
                  <a:pt x="3467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54882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69539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79202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79202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2503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79202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2503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2503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97649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62605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41587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94853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3464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979202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79202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79202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92503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92503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92503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76797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8645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8645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28645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262795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262795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262795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28374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26986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28645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28645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28645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842374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842373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8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846704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0" y="0"/>
                </a:moveTo>
                <a:lnTo>
                  <a:pt x="3833495" y="0"/>
                </a:lnTo>
                <a:lnTo>
                  <a:pt x="3833495" y="91655"/>
                </a:lnTo>
                <a:lnTo>
                  <a:pt x="0" y="91655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83605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673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73760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87917" y="487946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033"/>
                </a:lnTo>
              </a:path>
            </a:pathLst>
          </a:custGeom>
          <a:ln w="9918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73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673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50189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9205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511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7017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11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7017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4573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647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511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7017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4573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47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4573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647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483605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673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83605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673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483605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673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5088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69900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49496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68511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473938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664097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4808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6710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46700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6571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511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7017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511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7017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511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7017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4573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647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4573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647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4573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647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079006" y="246153"/>
            <a:ext cx="710772" cy="453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34293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34293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362259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308094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362259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30809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334293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334293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62259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62259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08094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0809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39645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30" h="124459">
                <a:moveTo>
                  <a:pt x="925753" y="0"/>
                </a:moveTo>
                <a:lnTo>
                  <a:pt x="0" y="0"/>
                </a:lnTo>
                <a:lnTo>
                  <a:pt x="0" y="124307"/>
                </a:lnTo>
                <a:lnTo>
                  <a:pt x="925753" y="124307"/>
                </a:lnTo>
                <a:lnTo>
                  <a:pt x="925753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939658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89" h="33654">
                <a:moveTo>
                  <a:pt x="910132" y="32867"/>
                </a:moveTo>
                <a:lnTo>
                  <a:pt x="901496" y="32867"/>
                </a:lnTo>
                <a:lnTo>
                  <a:pt x="901496" y="33375"/>
                </a:lnTo>
                <a:lnTo>
                  <a:pt x="910132" y="33375"/>
                </a:lnTo>
                <a:lnTo>
                  <a:pt x="910132" y="32867"/>
                </a:lnTo>
                <a:close/>
              </a:path>
              <a:path w="910589" h="33654">
                <a:moveTo>
                  <a:pt x="882167" y="0"/>
                </a:moveTo>
                <a:lnTo>
                  <a:pt x="23647" y="0"/>
                </a:lnTo>
                <a:lnTo>
                  <a:pt x="23647" y="33362"/>
                </a:lnTo>
                <a:lnTo>
                  <a:pt x="882167" y="33362"/>
                </a:lnTo>
                <a:lnTo>
                  <a:pt x="882167" y="0"/>
                </a:lnTo>
                <a:close/>
              </a:path>
              <a:path w="910589" h="33654">
                <a:moveTo>
                  <a:pt x="4330" y="33337"/>
                </a:moveTo>
                <a:lnTo>
                  <a:pt x="0" y="33337"/>
                </a:lnTo>
                <a:lnTo>
                  <a:pt x="4330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44800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859452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86910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86910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81495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86910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81495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81495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86640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85251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831494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838443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824558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86910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86910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86910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1495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81495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81495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953652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96330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9633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9633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939658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939658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939658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96059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94671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96330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9633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9633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35762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35762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35762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35762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375924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38557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38557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3314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38557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3314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3314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35762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35762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35762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3828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3689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3479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35491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3410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38557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38557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38557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3314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314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314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082195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80" h="83820">
                <a:moveTo>
                  <a:pt x="14820" y="0"/>
                </a:moveTo>
                <a:lnTo>
                  <a:pt x="2527" y="0"/>
                </a:lnTo>
                <a:lnTo>
                  <a:pt x="0" y="2539"/>
                </a:lnTo>
                <a:lnTo>
                  <a:pt x="0" y="80810"/>
                </a:lnTo>
                <a:lnTo>
                  <a:pt x="2527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032086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18763" y="2276"/>
                </a:lnTo>
                <a:lnTo>
                  <a:pt x="7629" y="8815"/>
                </a:lnTo>
                <a:lnTo>
                  <a:pt x="0" y="15900"/>
                </a:lnTo>
                <a:lnTo>
                  <a:pt x="117347" y="15900"/>
                </a:lnTo>
                <a:lnTo>
                  <a:pt x="110921" y="9893"/>
                </a:lnTo>
                <a:lnTo>
                  <a:pt x="100065" y="2860"/>
                </a:lnTo>
                <a:lnTo>
                  <a:pt x="87456" y="35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027756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60" h="145415">
                <a:moveTo>
                  <a:pt x="124091" y="0"/>
                </a:moveTo>
                <a:lnTo>
                  <a:pt x="0" y="0"/>
                </a:lnTo>
                <a:lnTo>
                  <a:pt x="0" y="92316"/>
                </a:lnTo>
                <a:lnTo>
                  <a:pt x="16140" y="130125"/>
                </a:lnTo>
                <a:lnTo>
                  <a:pt x="124091" y="144805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27756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1750" y="0"/>
                </a:moveTo>
                <a:lnTo>
                  <a:pt x="0" y="0"/>
                </a:lnTo>
                <a:lnTo>
                  <a:pt x="0" y="48564"/>
                </a:lnTo>
                <a:lnTo>
                  <a:pt x="7046" y="90293"/>
                </a:lnTo>
                <a:lnTo>
                  <a:pt x="38071" y="108897"/>
                </a:lnTo>
                <a:lnTo>
                  <a:pt x="33398" y="97011"/>
                </a:lnTo>
                <a:lnTo>
                  <a:pt x="31750" y="83921"/>
                </a:lnTo>
                <a:lnTo>
                  <a:pt x="31750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59501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10" h="165100">
                <a:moveTo>
                  <a:pt x="92341" y="0"/>
                </a:moveTo>
                <a:lnTo>
                  <a:pt x="0" y="0"/>
                </a:lnTo>
                <a:lnTo>
                  <a:pt x="0" y="112204"/>
                </a:lnTo>
                <a:lnTo>
                  <a:pt x="16126" y="150035"/>
                </a:lnTo>
                <a:lnTo>
                  <a:pt x="92341" y="16474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027756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985467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985264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985842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162592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99520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162592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0805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0805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99520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99905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16642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985270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985268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985457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985264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985842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985270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985268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082010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998038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166427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082010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998038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166427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042439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5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042441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5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069296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80" h="59054">
                <a:moveTo>
                  <a:pt x="37490" y="0"/>
                </a:moveTo>
                <a:lnTo>
                  <a:pt x="5651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490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084515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70">
                <a:moveTo>
                  <a:pt x="0" y="0"/>
                </a:moveTo>
                <a:lnTo>
                  <a:pt x="0" y="1181"/>
                </a:lnTo>
                <a:lnTo>
                  <a:pt x="939" y="495"/>
                </a:lnTo>
                <a:lnTo>
                  <a:pt x="2095" y="88"/>
                </a:lnTo>
                <a:lnTo>
                  <a:pt x="8559" y="8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084513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89" h="26035">
                <a:moveTo>
                  <a:pt x="8559" y="0"/>
                </a:moveTo>
                <a:lnTo>
                  <a:pt x="2095" y="0"/>
                </a:lnTo>
                <a:lnTo>
                  <a:pt x="939" y="406"/>
                </a:lnTo>
                <a:lnTo>
                  <a:pt x="0" y="1092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084515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084515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8559" y="0"/>
                </a:moveTo>
                <a:lnTo>
                  <a:pt x="0" y="0"/>
                </a:lnTo>
                <a:lnTo>
                  <a:pt x="0" y="22669"/>
                </a:lnTo>
                <a:lnTo>
                  <a:pt x="939" y="23355"/>
                </a:lnTo>
                <a:lnTo>
                  <a:pt x="2095" y="23761"/>
                </a:lnTo>
                <a:lnTo>
                  <a:pt x="8559" y="23761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05779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001724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26" y="0"/>
                </a:moveTo>
                <a:lnTo>
                  <a:pt x="5422" y="0"/>
                </a:lnTo>
                <a:lnTo>
                  <a:pt x="0" y="5435"/>
                </a:lnTo>
                <a:lnTo>
                  <a:pt x="0" y="19227"/>
                </a:lnTo>
                <a:lnTo>
                  <a:pt x="5422" y="24663"/>
                </a:lnTo>
                <a:lnTo>
                  <a:pt x="172326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26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001722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001717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057798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47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090877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89" h="59054">
                <a:moveTo>
                  <a:pt x="15913" y="0"/>
                </a:moveTo>
                <a:lnTo>
                  <a:pt x="0" y="0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5651"/>
                </a:lnTo>
                <a:lnTo>
                  <a:pt x="15913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717984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450449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455552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722068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5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449057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452311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722582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457421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458808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705390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0" y="7118667"/>
            <a:ext cx="10692003" cy="4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5" name="object 215"/>
          <p:cNvSpPr txBox="1"/>
          <p:nvPr/>
        </p:nvSpPr>
        <p:spPr>
          <a:xfrm>
            <a:off x="887423" y="1117129"/>
            <a:ext cx="9262240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6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План инвестиционных мероприятий 2020 года (</a:t>
            </a:r>
            <a:r>
              <a:rPr lang="ru-RU" sz="2600" b="1" dirty="0" err="1" smtClean="0">
                <a:solidFill>
                  <a:srgbClr val="004982"/>
                </a:solidFill>
                <a:latin typeface="Arial Narrow"/>
                <a:cs typeface="Arial Narrow"/>
              </a:rPr>
              <a:t>млн.тенге</a:t>
            </a:r>
            <a:r>
              <a:rPr lang="ru-RU" sz="26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)</a:t>
            </a:r>
          </a:p>
        </p:txBody>
      </p:sp>
      <p:sp>
        <p:nvSpPr>
          <p:cNvPr id="275" name="object 180"/>
          <p:cNvSpPr txBox="1"/>
          <p:nvPr/>
        </p:nvSpPr>
        <p:spPr>
          <a:xfrm>
            <a:off x="6915759" y="463499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graphicFrame>
        <p:nvGraphicFramePr>
          <p:cNvPr id="220" name="Таблица 219"/>
          <p:cNvGraphicFramePr>
            <a:graphicFrameLocks noGrp="1"/>
          </p:cNvGraphicFramePr>
          <p:nvPr>
            <p:extLst/>
          </p:nvPr>
        </p:nvGraphicFramePr>
        <p:xfrm>
          <a:off x="738188" y="1909217"/>
          <a:ext cx="9011859" cy="3648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1300"/>
                <a:gridCol w="1584176"/>
                <a:gridCol w="3456383"/>
              </a:tblGrid>
              <a:tr h="41781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Наименование проекта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Примечание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altLang="ru-RU" sz="1700" b="0" kern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Замена насосного</a:t>
                      </a:r>
                      <a:r>
                        <a:rPr lang="ru-RU" altLang="ru-RU" sz="1700" b="0" kern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оборудования</a:t>
                      </a:r>
                      <a:endParaRPr lang="ru-RU" altLang="ru-RU" sz="1700" b="1" i="1" kern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76,7</a:t>
                      </a:r>
                      <a:endParaRPr lang="ru-RU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Замена 17 изношенных насосов на КНС</a:t>
                      </a:r>
                      <a:r>
                        <a:rPr lang="ru-RU" sz="18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0" i="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</a:t>
                      </a:r>
                      <a:r>
                        <a:rPr lang="ru-RU" sz="18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-ю 1500 тыс.м3/час</a:t>
                      </a:r>
                      <a:endParaRPr lang="ru-RU" altLang="ru-RU" sz="1800" b="0" i="1" dirty="0" smtClean="0"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altLang="ru-RU" sz="1700" b="0" kern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Реконструкция сетей канализации</a:t>
                      </a:r>
                      <a:endParaRPr lang="ru-RU" altLang="ru-RU" sz="1700" b="1" i="1" kern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790,0</a:t>
                      </a:r>
                      <a:endParaRPr lang="ru-RU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Замена 4 км сетей диаметром от 150 до 1000 мм</a:t>
                      </a:r>
                      <a:endParaRPr lang="ru-RU" sz="18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altLang="ru-RU" sz="1700" b="0" kern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Реконструкция сетей водопровода</a:t>
                      </a:r>
                      <a:endParaRPr lang="ru-RU" altLang="ru-RU" sz="1700" b="1" i="1" kern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518,8</a:t>
                      </a:r>
                      <a:endParaRPr lang="ru-RU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Замена 5 км сетей диаметром от 150 до 600 мм</a:t>
                      </a:r>
                      <a:endParaRPr lang="ru-RU" sz="18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altLang="ru-RU" sz="1700" b="0" kern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Приобретение оборудования</a:t>
                      </a:r>
                      <a:endParaRPr lang="ru-RU" altLang="ru-RU" sz="1700" b="1" i="1" kern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7,8</a:t>
                      </a:r>
                      <a:endParaRPr lang="ru-RU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проведения диагностики сетей</a:t>
                      </a:r>
                      <a:endParaRPr lang="ru-RU" sz="18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altLang="ru-RU" sz="2000" b="1" i="0" kern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1 394,2</a:t>
                      </a:r>
                      <a:endParaRPr lang="ru-RU" sz="2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295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839291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36771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4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11803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3833495" y="0"/>
                </a:moveTo>
                <a:lnTo>
                  <a:pt x="0" y="0"/>
                </a:lnTo>
                <a:lnTo>
                  <a:pt x="0" y="91655"/>
                </a:lnTo>
                <a:lnTo>
                  <a:pt x="3833495" y="91655"/>
                </a:lnTo>
                <a:lnTo>
                  <a:pt x="3833495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99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0960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0960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99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99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7" y="0"/>
                </a:moveTo>
                <a:lnTo>
                  <a:pt x="4317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0960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0960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90103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99943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73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83405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73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9834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27726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37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73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834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227726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037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227726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037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199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00960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199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0960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199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00960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18315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99299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19703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00687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2180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02790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21111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02095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22499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0348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173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983405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173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9834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173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9834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227726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037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227726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037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27726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037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908802" y="246153"/>
            <a:ext cx="710772" cy="453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3490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3490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7" y="0"/>
                </a:moveTo>
                <a:lnTo>
                  <a:pt x="4317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3228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377025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3228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37702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3490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3490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3228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3228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377025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37702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826591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29" h="124459">
                <a:moveTo>
                  <a:pt x="0" y="0"/>
                </a:moveTo>
                <a:lnTo>
                  <a:pt x="925753" y="0"/>
                </a:lnTo>
                <a:lnTo>
                  <a:pt x="925753" y="124307"/>
                </a:lnTo>
                <a:lnTo>
                  <a:pt x="0" y="124307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842212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90" h="33654">
                <a:moveTo>
                  <a:pt x="8635" y="32867"/>
                </a:moveTo>
                <a:lnTo>
                  <a:pt x="0" y="32867"/>
                </a:lnTo>
                <a:lnTo>
                  <a:pt x="0" y="33375"/>
                </a:lnTo>
                <a:lnTo>
                  <a:pt x="8635" y="33375"/>
                </a:lnTo>
                <a:lnTo>
                  <a:pt x="8635" y="32867"/>
                </a:lnTo>
                <a:close/>
              </a:path>
              <a:path w="910590" h="33654">
                <a:moveTo>
                  <a:pt x="886472" y="0"/>
                </a:moveTo>
                <a:lnTo>
                  <a:pt x="27952" y="0"/>
                </a:lnTo>
                <a:lnTo>
                  <a:pt x="27952" y="33362"/>
                </a:lnTo>
                <a:lnTo>
                  <a:pt x="886472" y="33362"/>
                </a:lnTo>
                <a:lnTo>
                  <a:pt x="886472" y="0"/>
                </a:lnTo>
                <a:close/>
              </a:path>
              <a:path w="910590" h="33654">
                <a:moveTo>
                  <a:pt x="910132" y="33337"/>
                </a:moveTo>
                <a:lnTo>
                  <a:pt x="905802" y="33337"/>
                </a:lnTo>
                <a:lnTo>
                  <a:pt x="910132" y="33337"/>
                </a:lnTo>
                <a:close/>
              </a:path>
              <a:path w="910590" h="33654">
                <a:moveTo>
                  <a:pt x="905814" y="0"/>
                </a:moveTo>
                <a:lnTo>
                  <a:pt x="905802" y="33337"/>
                </a:lnTo>
                <a:lnTo>
                  <a:pt x="905814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847203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832548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815998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815998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87016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815998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87016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87016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82559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839484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860506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853557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86744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815998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815998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815998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87016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87016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87016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738348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721814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721814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72181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748014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748014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748026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73140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74528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721814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721814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72181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325741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325741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325741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325741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316075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299541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299541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3536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299541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3536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3536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325741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325741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325741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3091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32301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344039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33708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35096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299541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299541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299541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3536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3536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3536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592443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79" h="83820">
                <a:moveTo>
                  <a:pt x="14820" y="0"/>
                </a:moveTo>
                <a:lnTo>
                  <a:pt x="2540" y="0"/>
                </a:lnTo>
                <a:lnTo>
                  <a:pt x="0" y="2539"/>
                </a:lnTo>
                <a:lnTo>
                  <a:pt x="0" y="80810"/>
                </a:lnTo>
                <a:lnTo>
                  <a:pt x="2540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542564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29891" y="35"/>
                </a:lnTo>
                <a:lnTo>
                  <a:pt x="17282" y="2860"/>
                </a:lnTo>
                <a:lnTo>
                  <a:pt x="6426" y="9893"/>
                </a:lnTo>
                <a:lnTo>
                  <a:pt x="0" y="15900"/>
                </a:lnTo>
                <a:lnTo>
                  <a:pt x="117347" y="15900"/>
                </a:lnTo>
                <a:lnTo>
                  <a:pt x="109718" y="8815"/>
                </a:lnTo>
                <a:lnTo>
                  <a:pt x="98584" y="2276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540152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59" h="145415">
                <a:moveTo>
                  <a:pt x="124091" y="0"/>
                </a:moveTo>
                <a:lnTo>
                  <a:pt x="0" y="0"/>
                </a:lnTo>
                <a:lnTo>
                  <a:pt x="0" y="144805"/>
                </a:lnTo>
                <a:lnTo>
                  <a:pt x="83756" y="143356"/>
                </a:lnTo>
                <a:lnTo>
                  <a:pt x="116557" y="119378"/>
                </a:lnTo>
                <a:lnTo>
                  <a:pt x="124091" y="92316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626172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8071" y="0"/>
                </a:moveTo>
                <a:lnTo>
                  <a:pt x="6321" y="0"/>
                </a:lnTo>
                <a:lnTo>
                  <a:pt x="6321" y="83921"/>
                </a:lnTo>
                <a:lnTo>
                  <a:pt x="4672" y="97011"/>
                </a:lnTo>
                <a:lnTo>
                  <a:pt x="0" y="108897"/>
                </a:lnTo>
                <a:lnTo>
                  <a:pt x="11923" y="107246"/>
                </a:lnTo>
                <a:lnTo>
                  <a:pt x="22553" y="100715"/>
                </a:lnTo>
                <a:lnTo>
                  <a:pt x="31024" y="90293"/>
                </a:lnTo>
                <a:lnTo>
                  <a:pt x="36469" y="76966"/>
                </a:lnTo>
                <a:lnTo>
                  <a:pt x="38071" y="48564"/>
                </a:lnTo>
                <a:lnTo>
                  <a:pt x="38071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540156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09" h="165100">
                <a:moveTo>
                  <a:pt x="92341" y="0"/>
                </a:moveTo>
                <a:lnTo>
                  <a:pt x="0" y="0"/>
                </a:lnTo>
                <a:lnTo>
                  <a:pt x="0" y="164744"/>
                </a:lnTo>
                <a:lnTo>
                  <a:pt x="52039" y="163285"/>
                </a:lnTo>
                <a:lnTo>
                  <a:pt x="84814" y="139280"/>
                </a:lnTo>
                <a:lnTo>
                  <a:pt x="92341" y="11220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540155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497869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5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497668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498239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50897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6763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50897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591018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591018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6763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68019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51282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497673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497677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497859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5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497668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498239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497673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497677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601242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685214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516812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601242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685214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516812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552747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4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552747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579535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79" h="59054">
                <a:moveTo>
                  <a:pt x="37515" y="0"/>
                </a:moveTo>
                <a:lnTo>
                  <a:pt x="5676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515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598924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90" h="1270">
                <a:moveTo>
                  <a:pt x="8559" y="0"/>
                </a:moveTo>
                <a:lnTo>
                  <a:pt x="0" y="88"/>
                </a:lnTo>
                <a:lnTo>
                  <a:pt x="6464" y="88"/>
                </a:lnTo>
                <a:lnTo>
                  <a:pt x="7619" y="495"/>
                </a:lnTo>
                <a:lnTo>
                  <a:pt x="8559" y="1181"/>
                </a:lnTo>
                <a:lnTo>
                  <a:pt x="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598926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90" h="26035">
                <a:moveTo>
                  <a:pt x="6464" y="0"/>
                </a:moveTo>
                <a:lnTo>
                  <a:pt x="0" y="0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1092"/>
                </a:lnTo>
                <a:lnTo>
                  <a:pt x="7619" y="406"/>
                </a:lnTo>
                <a:lnTo>
                  <a:pt x="6464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605388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598924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8559" y="0"/>
                </a:moveTo>
                <a:lnTo>
                  <a:pt x="0" y="0"/>
                </a:lnTo>
                <a:lnTo>
                  <a:pt x="0" y="23761"/>
                </a:lnTo>
                <a:lnTo>
                  <a:pt x="6464" y="23761"/>
                </a:lnTo>
                <a:lnTo>
                  <a:pt x="7619" y="23355"/>
                </a:lnTo>
                <a:lnTo>
                  <a:pt x="8559" y="22669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568217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40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512513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39" y="0"/>
                </a:moveTo>
                <a:lnTo>
                  <a:pt x="5435" y="0"/>
                </a:lnTo>
                <a:lnTo>
                  <a:pt x="0" y="5435"/>
                </a:lnTo>
                <a:lnTo>
                  <a:pt x="0" y="19227"/>
                </a:lnTo>
                <a:lnTo>
                  <a:pt x="5435" y="24663"/>
                </a:lnTo>
                <a:lnTo>
                  <a:pt x="172339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39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512515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512521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56821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40" h="9525">
                <a:moveTo>
                  <a:pt x="65989" y="0"/>
                </a:moveTo>
                <a:lnTo>
                  <a:pt x="0" y="0"/>
                </a:lnTo>
                <a:lnTo>
                  <a:pt x="14541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579531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90" h="59054">
                <a:moveTo>
                  <a:pt x="21590" y="0"/>
                </a:moveTo>
                <a:lnTo>
                  <a:pt x="5676" y="0"/>
                </a:lnTo>
                <a:lnTo>
                  <a:pt x="0" y="5651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6547779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280245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285348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551863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278853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282107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552378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287217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288604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535186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0" y="7118667"/>
            <a:ext cx="10691964" cy="4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0"/>
          <p:cNvSpPr txBox="1"/>
          <p:nvPr/>
        </p:nvSpPr>
        <p:spPr>
          <a:xfrm>
            <a:off x="1640115" y="469219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86" name="object 181"/>
          <p:cNvSpPr txBox="1"/>
          <p:nvPr/>
        </p:nvSpPr>
        <p:spPr>
          <a:xfrm>
            <a:off x="1817807" y="2905467"/>
            <a:ext cx="678661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kk-KZ" sz="24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 ПРОБЛЕМНЫЕ ВОПРОСЫ </a:t>
            </a:r>
            <a:endParaRPr sz="24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36622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839291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36771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4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11803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3833495" y="0"/>
                </a:moveTo>
                <a:lnTo>
                  <a:pt x="0" y="0"/>
                </a:lnTo>
                <a:lnTo>
                  <a:pt x="0" y="91655"/>
                </a:lnTo>
                <a:lnTo>
                  <a:pt x="3833495" y="91655"/>
                </a:lnTo>
                <a:lnTo>
                  <a:pt x="3833495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99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0960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0960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99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99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7" y="0"/>
                </a:moveTo>
                <a:lnTo>
                  <a:pt x="4317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0960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0960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90103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99943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73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83405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73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834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27726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37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73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834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27726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037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227726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37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199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0960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199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0960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199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00960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18315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99299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19703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00687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2180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02790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21111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02095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22499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0348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173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983405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173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9834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173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9834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227726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037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27726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037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227726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037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908802" y="246153"/>
            <a:ext cx="710772" cy="453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3490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3490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7" y="0"/>
                </a:moveTo>
                <a:lnTo>
                  <a:pt x="4317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3228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377025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3228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37702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3490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3490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3228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3228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377025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37702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826591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29" h="124459">
                <a:moveTo>
                  <a:pt x="0" y="0"/>
                </a:moveTo>
                <a:lnTo>
                  <a:pt x="925753" y="0"/>
                </a:lnTo>
                <a:lnTo>
                  <a:pt x="925753" y="124307"/>
                </a:lnTo>
                <a:lnTo>
                  <a:pt x="0" y="124307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842212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90" h="33654">
                <a:moveTo>
                  <a:pt x="8635" y="32867"/>
                </a:moveTo>
                <a:lnTo>
                  <a:pt x="0" y="32867"/>
                </a:lnTo>
                <a:lnTo>
                  <a:pt x="0" y="33375"/>
                </a:lnTo>
                <a:lnTo>
                  <a:pt x="8635" y="33375"/>
                </a:lnTo>
                <a:lnTo>
                  <a:pt x="8635" y="32867"/>
                </a:lnTo>
                <a:close/>
              </a:path>
              <a:path w="910590" h="33654">
                <a:moveTo>
                  <a:pt x="886472" y="0"/>
                </a:moveTo>
                <a:lnTo>
                  <a:pt x="27952" y="0"/>
                </a:lnTo>
                <a:lnTo>
                  <a:pt x="27952" y="33362"/>
                </a:lnTo>
                <a:lnTo>
                  <a:pt x="886472" y="33362"/>
                </a:lnTo>
                <a:lnTo>
                  <a:pt x="886472" y="0"/>
                </a:lnTo>
                <a:close/>
              </a:path>
              <a:path w="910590" h="33654">
                <a:moveTo>
                  <a:pt x="910132" y="33337"/>
                </a:moveTo>
                <a:lnTo>
                  <a:pt x="905802" y="33337"/>
                </a:lnTo>
                <a:lnTo>
                  <a:pt x="910132" y="33337"/>
                </a:lnTo>
                <a:close/>
              </a:path>
              <a:path w="910590" h="33654">
                <a:moveTo>
                  <a:pt x="905814" y="0"/>
                </a:moveTo>
                <a:lnTo>
                  <a:pt x="905802" y="33337"/>
                </a:lnTo>
                <a:lnTo>
                  <a:pt x="905814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847203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832548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815998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815998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87016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815998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87016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87016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82559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839484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860506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853557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86744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815998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815998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815998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87016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87016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87016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738348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721814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721814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72181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748014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748014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748026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73140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74528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721814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721814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72181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325741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325741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325741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325741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316075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299541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299541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3536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299541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3536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3536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325741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325741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325741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3091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32301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344039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33708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35096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299541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299541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299541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3536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3536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3536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592443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79" h="83820">
                <a:moveTo>
                  <a:pt x="14820" y="0"/>
                </a:moveTo>
                <a:lnTo>
                  <a:pt x="2540" y="0"/>
                </a:lnTo>
                <a:lnTo>
                  <a:pt x="0" y="2539"/>
                </a:lnTo>
                <a:lnTo>
                  <a:pt x="0" y="80810"/>
                </a:lnTo>
                <a:lnTo>
                  <a:pt x="2540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542564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29891" y="35"/>
                </a:lnTo>
                <a:lnTo>
                  <a:pt x="17282" y="2860"/>
                </a:lnTo>
                <a:lnTo>
                  <a:pt x="6426" y="9893"/>
                </a:lnTo>
                <a:lnTo>
                  <a:pt x="0" y="15900"/>
                </a:lnTo>
                <a:lnTo>
                  <a:pt x="117347" y="15900"/>
                </a:lnTo>
                <a:lnTo>
                  <a:pt x="109718" y="8815"/>
                </a:lnTo>
                <a:lnTo>
                  <a:pt x="98584" y="2276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540152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59" h="145415">
                <a:moveTo>
                  <a:pt x="124091" y="0"/>
                </a:moveTo>
                <a:lnTo>
                  <a:pt x="0" y="0"/>
                </a:lnTo>
                <a:lnTo>
                  <a:pt x="0" y="144805"/>
                </a:lnTo>
                <a:lnTo>
                  <a:pt x="83756" y="143356"/>
                </a:lnTo>
                <a:lnTo>
                  <a:pt x="116557" y="119378"/>
                </a:lnTo>
                <a:lnTo>
                  <a:pt x="124091" y="92316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626172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8071" y="0"/>
                </a:moveTo>
                <a:lnTo>
                  <a:pt x="6321" y="0"/>
                </a:lnTo>
                <a:lnTo>
                  <a:pt x="6321" y="83921"/>
                </a:lnTo>
                <a:lnTo>
                  <a:pt x="4672" y="97011"/>
                </a:lnTo>
                <a:lnTo>
                  <a:pt x="0" y="108897"/>
                </a:lnTo>
                <a:lnTo>
                  <a:pt x="11923" y="107246"/>
                </a:lnTo>
                <a:lnTo>
                  <a:pt x="22553" y="100715"/>
                </a:lnTo>
                <a:lnTo>
                  <a:pt x="31024" y="90293"/>
                </a:lnTo>
                <a:lnTo>
                  <a:pt x="36469" y="76966"/>
                </a:lnTo>
                <a:lnTo>
                  <a:pt x="38071" y="48564"/>
                </a:lnTo>
                <a:lnTo>
                  <a:pt x="38071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540156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09" h="165100">
                <a:moveTo>
                  <a:pt x="92341" y="0"/>
                </a:moveTo>
                <a:lnTo>
                  <a:pt x="0" y="0"/>
                </a:lnTo>
                <a:lnTo>
                  <a:pt x="0" y="164744"/>
                </a:lnTo>
                <a:lnTo>
                  <a:pt x="52039" y="163285"/>
                </a:lnTo>
                <a:lnTo>
                  <a:pt x="84814" y="139280"/>
                </a:lnTo>
                <a:lnTo>
                  <a:pt x="92341" y="11220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540155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497869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5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497668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498239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50897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6763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50897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591018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591018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6763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68019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51282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497673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497677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497859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5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497668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498239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497673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497677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601242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685214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516812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601242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685214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516812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552747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4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552747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579535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79" h="59054">
                <a:moveTo>
                  <a:pt x="37515" y="0"/>
                </a:moveTo>
                <a:lnTo>
                  <a:pt x="5676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515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598924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90" h="1270">
                <a:moveTo>
                  <a:pt x="8559" y="0"/>
                </a:moveTo>
                <a:lnTo>
                  <a:pt x="0" y="88"/>
                </a:lnTo>
                <a:lnTo>
                  <a:pt x="6464" y="88"/>
                </a:lnTo>
                <a:lnTo>
                  <a:pt x="7619" y="495"/>
                </a:lnTo>
                <a:lnTo>
                  <a:pt x="8559" y="1181"/>
                </a:lnTo>
                <a:lnTo>
                  <a:pt x="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598926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90" h="26035">
                <a:moveTo>
                  <a:pt x="6464" y="0"/>
                </a:moveTo>
                <a:lnTo>
                  <a:pt x="0" y="0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1092"/>
                </a:lnTo>
                <a:lnTo>
                  <a:pt x="7619" y="406"/>
                </a:lnTo>
                <a:lnTo>
                  <a:pt x="6464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605388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598924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8559" y="0"/>
                </a:moveTo>
                <a:lnTo>
                  <a:pt x="0" y="0"/>
                </a:lnTo>
                <a:lnTo>
                  <a:pt x="0" y="23761"/>
                </a:lnTo>
                <a:lnTo>
                  <a:pt x="6464" y="23761"/>
                </a:lnTo>
                <a:lnTo>
                  <a:pt x="7619" y="23355"/>
                </a:lnTo>
                <a:lnTo>
                  <a:pt x="8559" y="22669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568217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40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512513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39" y="0"/>
                </a:moveTo>
                <a:lnTo>
                  <a:pt x="5435" y="0"/>
                </a:lnTo>
                <a:lnTo>
                  <a:pt x="0" y="5435"/>
                </a:lnTo>
                <a:lnTo>
                  <a:pt x="0" y="19227"/>
                </a:lnTo>
                <a:lnTo>
                  <a:pt x="5435" y="24663"/>
                </a:lnTo>
                <a:lnTo>
                  <a:pt x="172339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39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512515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512521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56821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40" h="9525">
                <a:moveTo>
                  <a:pt x="65989" y="0"/>
                </a:moveTo>
                <a:lnTo>
                  <a:pt x="0" y="0"/>
                </a:lnTo>
                <a:lnTo>
                  <a:pt x="14541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579531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90" h="59054">
                <a:moveTo>
                  <a:pt x="21590" y="0"/>
                </a:moveTo>
                <a:lnTo>
                  <a:pt x="5676" y="0"/>
                </a:lnTo>
                <a:lnTo>
                  <a:pt x="0" y="5651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547779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280245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285348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551863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278853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282107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552378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287217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288604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535186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0" y="7118667"/>
            <a:ext cx="10691964" cy="4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1"/>
          <p:cNvSpPr txBox="1"/>
          <p:nvPr/>
        </p:nvSpPr>
        <p:spPr>
          <a:xfrm>
            <a:off x="846106" y="685307"/>
            <a:ext cx="85725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kk-KZ" sz="24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 ВОДОПРОВОДНЫЕ И КАНАЛИЗАЦИОННЫЕ СЕТИ</a:t>
            </a:r>
          </a:p>
          <a:p>
            <a:pPr algn="ctr">
              <a:lnSpc>
                <a:spcPct val="100000"/>
              </a:lnSpc>
            </a:pPr>
            <a:r>
              <a:rPr lang="kk-KZ" sz="24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ЖМ “ИЛЬИНКА”, 2-АЯ ОЧЕРЕДЬ, “УРКЕР”</a:t>
            </a:r>
            <a:endParaRPr sz="2400" dirty="0">
              <a:latin typeface="Arial Narrow"/>
              <a:cs typeface="Arial Narrow"/>
            </a:endParaRPr>
          </a:p>
        </p:txBody>
      </p:sp>
      <p:sp>
        <p:nvSpPr>
          <p:cNvPr id="189" name="object 180"/>
          <p:cNvSpPr txBox="1"/>
          <p:nvPr/>
        </p:nvSpPr>
        <p:spPr>
          <a:xfrm>
            <a:off x="1687293" y="486992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201" name="Прямоугольник 200"/>
          <p:cNvSpPr/>
          <p:nvPr/>
        </p:nvSpPr>
        <p:spPr>
          <a:xfrm>
            <a:off x="366127" y="1406835"/>
            <a:ext cx="6929486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9875" algn="just">
              <a:lnSpc>
                <a:spcPct val="130000"/>
              </a:lnSpc>
            </a:pPr>
            <a:r>
              <a:rPr lang="ru-RU" altLang="ru-RU" dirty="0" smtClean="0">
                <a:latin typeface="Arial" pitchFamily="34" charset="0"/>
                <a:cs typeface="Arial" pitchFamily="34" charset="0"/>
              </a:rPr>
              <a:t>Проектом предусмотрено во 2-ой очереди строительство: </a:t>
            </a:r>
            <a:r>
              <a:rPr lang="ru-RU" alt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41,3 км </a:t>
            </a:r>
            <a:r>
              <a:rPr lang="ru-RU" altLang="ru-RU" dirty="0" smtClean="0">
                <a:latin typeface="Arial" pitchFamily="34" charset="0"/>
                <a:cs typeface="Arial" pitchFamily="34" charset="0"/>
              </a:rPr>
              <a:t>водопроводных сетей, </a:t>
            </a:r>
            <a:r>
              <a:rPr lang="ru-RU" alt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51,2</a:t>
            </a:r>
            <a:r>
              <a:rPr lang="ru-RU" alt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км</a:t>
            </a:r>
            <a:r>
              <a:rPr lang="ru-RU" altLang="ru-RU" dirty="0" smtClean="0">
                <a:latin typeface="Arial" pitchFamily="34" charset="0"/>
                <a:cs typeface="Arial" pitchFamily="34" charset="0"/>
              </a:rPr>
              <a:t> канализационных сетей и </a:t>
            </a:r>
            <a:r>
              <a:rPr lang="ru-RU" alt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13 КНС</a:t>
            </a:r>
            <a:r>
              <a:rPr lang="ru-RU" altLang="ru-RU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alt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dirty="0" smtClean="0">
                <a:latin typeface="Arial" pitchFamily="34" charset="0"/>
                <a:cs typeface="Arial" pitchFamily="34" charset="0"/>
              </a:rPr>
              <a:t>реконструкция</a:t>
            </a:r>
            <a:r>
              <a:rPr lang="ru-RU" alt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 ВНС</a:t>
            </a:r>
            <a:r>
              <a:rPr lang="ru-RU" altLang="ru-RU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dirty="0">
                <a:latin typeface="Arial" pitchFamily="34" charset="0"/>
                <a:ea typeface="Calibri" pitchFamily="34" charset="0"/>
                <a:cs typeface="Arial" pitchFamily="34" charset="0"/>
              </a:rPr>
              <a:t>ГКП «Астана су </a:t>
            </a:r>
            <a:r>
              <a:rPr lang="ru-RU" dirty="0" err="1">
                <a:latin typeface="Arial" pitchFamily="34" charset="0"/>
                <a:ea typeface="Calibri" pitchFamily="34" charset="0"/>
                <a:cs typeface="Arial" pitchFamily="34" charset="0"/>
              </a:rPr>
              <a:t>арнасы</a:t>
            </a:r>
            <a:r>
              <a:rPr lang="ru-RU" dirty="0">
                <a:latin typeface="Arial" pitchFamily="34" charset="0"/>
                <a:ea typeface="Calibri" pitchFamily="34" charset="0"/>
                <a:cs typeface="Arial" pitchFamily="34" charset="0"/>
              </a:rPr>
              <a:t>» выполнило следующие работы: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indent="269875" algn="just">
              <a:lnSpc>
                <a:spcPct val="130000"/>
              </a:lnSpc>
            </a:pPr>
            <a:r>
              <a:rPr lang="ru-RU" altLang="ru-RU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26" name="Picture 2" descr="C:\Users\r.sultanov\Downloads\IMG-20191017-WA0019.jpg"/>
          <p:cNvPicPr>
            <a:picLocks noChangeAspect="1" noChangeArrowheads="1"/>
          </p:cNvPicPr>
          <p:nvPr/>
        </p:nvPicPr>
        <p:blipFill>
          <a:blip r:embed="rId4"/>
          <a:srcRect t="17143"/>
          <a:stretch>
            <a:fillRect/>
          </a:stretch>
        </p:blipFill>
        <p:spPr bwMode="auto">
          <a:xfrm>
            <a:off x="7775592" y="4202535"/>
            <a:ext cx="2571768" cy="2841184"/>
          </a:xfrm>
          <a:prstGeom prst="rect">
            <a:avLst/>
          </a:prstGeom>
          <a:noFill/>
        </p:spPr>
      </p:pic>
      <p:pic>
        <p:nvPicPr>
          <p:cNvPr id="1027" name="Picture 3" descr="C:\Users\r.sultanov\Downloads\IMG-20191017-WA0054.jpg"/>
          <p:cNvPicPr>
            <a:picLocks noChangeAspect="1" noChangeArrowheads="1"/>
          </p:cNvPicPr>
          <p:nvPr/>
        </p:nvPicPr>
        <p:blipFill>
          <a:blip r:embed="rId5"/>
          <a:srcRect b="11634"/>
          <a:stretch>
            <a:fillRect/>
          </a:stretch>
        </p:blipFill>
        <p:spPr bwMode="auto">
          <a:xfrm>
            <a:off x="7775592" y="1108518"/>
            <a:ext cx="2571768" cy="3030097"/>
          </a:xfrm>
          <a:prstGeom prst="rect">
            <a:avLst/>
          </a:prstGeom>
          <a:noFill/>
        </p:spPr>
      </p:pic>
      <p:graphicFrame>
        <p:nvGraphicFramePr>
          <p:cNvPr id="186" name="Таблица 1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759340"/>
              </p:ext>
            </p:extLst>
          </p:nvPr>
        </p:nvGraphicFramePr>
        <p:xfrm>
          <a:off x="509002" y="2923909"/>
          <a:ext cx="6786611" cy="2194560"/>
        </p:xfrm>
        <a:graphic>
          <a:graphicData uri="http://schemas.openxmlformats.org/drawingml/2006/table">
            <a:tbl>
              <a:tblPr/>
              <a:tblGrid>
                <a:gridCol w="4599707"/>
                <a:gridCol w="1091049"/>
                <a:gridCol w="109585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Виды работ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 </a:t>
                      </a:r>
                      <a:r>
                        <a:rPr lang="ru-RU" sz="18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изм</a:t>
                      </a:r>
                      <a:r>
                        <a:rPr lang="ru-RU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Кол-во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Чистка колодцев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166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Ликвидация провалов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Закрытие колодцев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861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Промывка канализационных сетей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1120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Чистка приемных резервуаров КНС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Ремонт насосных агрегатов КНС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Монтаж приобретенных насосов </a:t>
                      </a:r>
                      <a:r>
                        <a:rPr lang="ru-RU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КНС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7" name="Rectangle 1"/>
          <p:cNvSpPr>
            <a:spLocks noChangeArrowheads="1"/>
          </p:cNvSpPr>
          <p:nvPr/>
        </p:nvSpPr>
        <p:spPr bwMode="auto">
          <a:xfrm>
            <a:off x="246798" y="5110529"/>
            <a:ext cx="7429552" cy="201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Из-за некачественного материала и нарушения технологии укладки трубопровода после запуска в эксплуатацию канализационных сетей образовалось еще </a:t>
            </a:r>
            <a:r>
              <a:rPr lang="ru-RU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5 провалов</a:t>
            </a:r>
            <a:r>
              <a:rPr lang="ru-RU" sz="1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</a:p>
          <a:p>
            <a:pPr marL="0" marR="0" lvl="0" indent="269875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Подрядная организация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не устранила провал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на коллекторе Д=400 мм из ВЧШГ труб в районе КНС №31. </a:t>
            </a:r>
          </a:p>
          <a:p>
            <a:pPr marL="0" marR="0" lvl="0" indent="269875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Водо-канализационные сети на баланс предприятия не переданы.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33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839291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36771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4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11803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3833495" y="0"/>
                </a:moveTo>
                <a:lnTo>
                  <a:pt x="0" y="0"/>
                </a:lnTo>
                <a:lnTo>
                  <a:pt x="0" y="91655"/>
                </a:lnTo>
                <a:lnTo>
                  <a:pt x="3833495" y="91655"/>
                </a:lnTo>
                <a:lnTo>
                  <a:pt x="3833495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99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0960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0960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99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99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7" y="0"/>
                </a:moveTo>
                <a:lnTo>
                  <a:pt x="4317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0960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0960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90103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99943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73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83405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73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834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27726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37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73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834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27726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037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227726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37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199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0960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199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0960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199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00960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18315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99299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19703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00687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2180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02790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21111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02095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22499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0348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173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983405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173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9834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173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9834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227726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037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27726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037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227726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037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908802" y="246153"/>
            <a:ext cx="710772" cy="453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3490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3490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7" y="0"/>
                </a:moveTo>
                <a:lnTo>
                  <a:pt x="4317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3228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377025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3228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37702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3490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3490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3228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3228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377025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37702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826591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29" h="124459">
                <a:moveTo>
                  <a:pt x="0" y="0"/>
                </a:moveTo>
                <a:lnTo>
                  <a:pt x="925753" y="0"/>
                </a:lnTo>
                <a:lnTo>
                  <a:pt x="925753" y="124307"/>
                </a:lnTo>
                <a:lnTo>
                  <a:pt x="0" y="124307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842212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90" h="33654">
                <a:moveTo>
                  <a:pt x="8635" y="32867"/>
                </a:moveTo>
                <a:lnTo>
                  <a:pt x="0" y="32867"/>
                </a:lnTo>
                <a:lnTo>
                  <a:pt x="0" y="33375"/>
                </a:lnTo>
                <a:lnTo>
                  <a:pt x="8635" y="33375"/>
                </a:lnTo>
                <a:lnTo>
                  <a:pt x="8635" y="32867"/>
                </a:lnTo>
                <a:close/>
              </a:path>
              <a:path w="910590" h="33654">
                <a:moveTo>
                  <a:pt x="886472" y="0"/>
                </a:moveTo>
                <a:lnTo>
                  <a:pt x="27952" y="0"/>
                </a:lnTo>
                <a:lnTo>
                  <a:pt x="27952" y="33362"/>
                </a:lnTo>
                <a:lnTo>
                  <a:pt x="886472" y="33362"/>
                </a:lnTo>
                <a:lnTo>
                  <a:pt x="886472" y="0"/>
                </a:lnTo>
                <a:close/>
              </a:path>
              <a:path w="910590" h="33654">
                <a:moveTo>
                  <a:pt x="910132" y="33337"/>
                </a:moveTo>
                <a:lnTo>
                  <a:pt x="905802" y="33337"/>
                </a:lnTo>
                <a:lnTo>
                  <a:pt x="910132" y="33337"/>
                </a:lnTo>
                <a:close/>
              </a:path>
              <a:path w="910590" h="33654">
                <a:moveTo>
                  <a:pt x="905814" y="0"/>
                </a:moveTo>
                <a:lnTo>
                  <a:pt x="905802" y="33337"/>
                </a:lnTo>
                <a:lnTo>
                  <a:pt x="905814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847203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832548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815998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815998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87016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815998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87016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87016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82559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839484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860506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853557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86744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815998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815998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815998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87016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87016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87016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738348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721814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721814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72181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748014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748014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748026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73140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74528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721814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721814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72181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325741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325741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325741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325741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316075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299541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299541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3536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299541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3536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3536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325741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325741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325741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3091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32301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344039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33708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35096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299541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299541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299541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3536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3536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3536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592443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79" h="83820">
                <a:moveTo>
                  <a:pt x="14820" y="0"/>
                </a:moveTo>
                <a:lnTo>
                  <a:pt x="2540" y="0"/>
                </a:lnTo>
                <a:lnTo>
                  <a:pt x="0" y="2539"/>
                </a:lnTo>
                <a:lnTo>
                  <a:pt x="0" y="80810"/>
                </a:lnTo>
                <a:lnTo>
                  <a:pt x="2540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542564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29891" y="35"/>
                </a:lnTo>
                <a:lnTo>
                  <a:pt x="17282" y="2860"/>
                </a:lnTo>
                <a:lnTo>
                  <a:pt x="6426" y="9893"/>
                </a:lnTo>
                <a:lnTo>
                  <a:pt x="0" y="15900"/>
                </a:lnTo>
                <a:lnTo>
                  <a:pt x="117347" y="15900"/>
                </a:lnTo>
                <a:lnTo>
                  <a:pt x="109718" y="8815"/>
                </a:lnTo>
                <a:lnTo>
                  <a:pt x="98584" y="2276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540152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59" h="145415">
                <a:moveTo>
                  <a:pt x="124091" y="0"/>
                </a:moveTo>
                <a:lnTo>
                  <a:pt x="0" y="0"/>
                </a:lnTo>
                <a:lnTo>
                  <a:pt x="0" y="144805"/>
                </a:lnTo>
                <a:lnTo>
                  <a:pt x="83756" y="143356"/>
                </a:lnTo>
                <a:lnTo>
                  <a:pt x="116557" y="119378"/>
                </a:lnTo>
                <a:lnTo>
                  <a:pt x="124091" y="92316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626172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8071" y="0"/>
                </a:moveTo>
                <a:lnTo>
                  <a:pt x="6321" y="0"/>
                </a:lnTo>
                <a:lnTo>
                  <a:pt x="6321" y="83921"/>
                </a:lnTo>
                <a:lnTo>
                  <a:pt x="4672" y="97011"/>
                </a:lnTo>
                <a:lnTo>
                  <a:pt x="0" y="108897"/>
                </a:lnTo>
                <a:lnTo>
                  <a:pt x="11923" y="107246"/>
                </a:lnTo>
                <a:lnTo>
                  <a:pt x="22553" y="100715"/>
                </a:lnTo>
                <a:lnTo>
                  <a:pt x="31024" y="90293"/>
                </a:lnTo>
                <a:lnTo>
                  <a:pt x="36469" y="76966"/>
                </a:lnTo>
                <a:lnTo>
                  <a:pt x="38071" y="48564"/>
                </a:lnTo>
                <a:lnTo>
                  <a:pt x="38071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540156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09" h="165100">
                <a:moveTo>
                  <a:pt x="92341" y="0"/>
                </a:moveTo>
                <a:lnTo>
                  <a:pt x="0" y="0"/>
                </a:lnTo>
                <a:lnTo>
                  <a:pt x="0" y="164744"/>
                </a:lnTo>
                <a:lnTo>
                  <a:pt x="52039" y="163285"/>
                </a:lnTo>
                <a:lnTo>
                  <a:pt x="84814" y="139280"/>
                </a:lnTo>
                <a:lnTo>
                  <a:pt x="92341" y="11220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540155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497869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5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497668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498239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50897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6763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50897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591018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591018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6763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68019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51282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497673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497677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497859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5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497668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498239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497673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497677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601242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685214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516812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601242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685214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516812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552747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4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552747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579535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79" h="59054">
                <a:moveTo>
                  <a:pt x="37515" y="0"/>
                </a:moveTo>
                <a:lnTo>
                  <a:pt x="5676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515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598924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90" h="1270">
                <a:moveTo>
                  <a:pt x="8559" y="0"/>
                </a:moveTo>
                <a:lnTo>
                  <a:pt x="0" y="88"/>
                </a:lnTo>
                <a:lnTo>
                  <a:pt x="6464" y="88"/>
                </a:lnTo>
                <a:lnTo>
                  <a:pt x="7619" y="495"/>
                </a:lnTo>
                <a:lnTo>
                  <a:pt x="8559" y="1181"/>
                </a:lnTo>
                <a:lnTo>
                  <a:pt x="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598926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90" h="26035">
                <a:moveTo>
                  <a:pt x="6464" y="0"/>
                </a:moveTo>
                <a:lnTo>
                  <a:pt x="0" y="0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1092"/>
                </a:lnTo>
                <a:lnTo>
                  <a:pt x="7619" y="406"/>
                </a:lnTo>
                <a:lnTo>
                  <a:pt x="6464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605388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598924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8559" y="0"/>
                </a:moveTo>
                <a:lnTo>
                  <a:pt x="0" y="0"/>
                </a:lnTo>
                <a:lnTo>
                  <a:pt x="0" y="23761"/>
                </a:lnTo>
                <a:lnTo>
                  <a:pt x="6464" y="23761"/>
                </a:lnTo>
                <a:lnTo>
                  <a:pt x="7619" y="23355"/>
                </a:lnTo>
                <a:lnTo>
                  <a:pt x="8559" y="22669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568217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40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512513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39" y="0"/>
                </a:moveTo>
                <a:lnTo>
                  <a:pt x="5435" y="0"/>
                </a:lnTo>
                <a:lnTo>
                  <a:pt x="0" y="5435"/>
                </a:lnTo>
                <a:lnTo>
                  <a:pt x="0" y="19227"/>
                </a:lnTo>
                <a:lnTo>
                  <a:pt x="5435" y="24663"/>
                </a:lnTo>
                <a:lnTo>
                  <a:pt x="172339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39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512515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512521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56821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40" h="9525">
                <a:moveTo>
                  <a:pt x="65989" y="0"/>
                </a:moveTo>
                <a:lnTo>
                  <a:pt x="0" y="0"/>
                </a:lnTo>
                <a:lnTo>
                  <a:pt x="14541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579531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90" h="59054">
                <a:moveTo>
                  <a:pt x="21590" y="0"/>
                </a:moveTo>
                <a:lnTo>
                  <a:pt x="5676" y="0"/>
                </a:lnTo>
                <a:lnTo>
                  <a:pt x="0" y="5651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547779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280245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285348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551863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278853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282107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552378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287217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288604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535186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0" y="7118667"/>
            <a:ext cx="10691964" cy="4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9" name="object 180"/>
          <p:cNvSpPr txBox="1"/>
          <p:nvPr/>
        </p:nvSpPr>
        <p:spPr>
          <a:xfrm>
            <a:off x="1687293" y="486992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5" y="1926967"/>
            <a:ext cx="2628386" cy="3548152"/>
          </a:xfrm>
          <a:prstGeom prst="rect">
            <a:avLst/>
          </a:prstGeom>
        </p:spPr>
      </p:pic>
      <p:sp>
        <p:nvSpPr>
          <p:cNvPr id="188" name="object 181"/>
          <p:cNvSpPr txBox="1"/>
          <p:nvPr/>
        </p:nvSpPr>
        <p:spPr>
          <a:xfrm>
            <a:off x="467393" y="1004947"/>
            <a:ext cx="9757178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kk-KZ" sz="24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 </a:t>
            </a:r>
            <a:r>
              <a:rPr lang="kk-KZ" sz="25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СИТУАЦИЯ С ОТКРЫТЫМИ ВОДОПРОВОДНЫМИ И </a:t>
            </a:r>
          </a:p>
          <a:p>
            <a:pPr algn="ctr">
              <a:lnSpc>
                <a:spcPct val="100000"/>
              </a:lnSpc>
            </a:pPr>
            <a:r>
              <a:rPr lang="kk-KZ" sz="25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КАНАЛИЗАЦИОННЫМИ КОЛОДЦАМИ ЖМ “ИЛЬИНКА”</a:t>
            </a:r>
            <a:endParaRPr sz="2500" dirty="0">
              <a:latin typeface="Arial Narrow"/>
              <a:cs typeface="Arial Narrow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557" y="1937529"/>
            <a:ext cx="2179653" cy="3594839"/>
          </a:xfrm>
          <a:prstGeom prst="rect">
            <a:avLst/>
          </a:prstGeom>
        </p:spPr>
      </p:pic>
      <p:pic>
        <p:nvPicPr>
          <p:cNvPr id="1024" name="Рисунок 10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202" y="1937529"/>
            <a:ext cx="2208234" cy="3594839"/>
          </a:xfrm>
          <a:prstGeom prst="rect">
            <a:avLst/>
          </a:prstGeom>
        </p:spPr>
      </p:pic>
      <p:pic>
        <p:nvPicPr>
          <p:cNvPr id="1028" name="Рисунок 10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" t="1361" r="219" b="11105"/>
          <a:stretch/>
        </p:blipFill>
        <p:spPr>
          <a:xfrm>
            <a:off x="8288191" y="1948197"/>
            <a:ext cx="2150071" cy="357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7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839291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36771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4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11803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3833495" y="0"/>
                </a:moveTo>
                <a:lnTo>
                  <a:pt x="0" y="0"/>
                </a:lnTo>
                <a:lnTo>
                  <a:pt x="0" y="91655"/>
                </a:lnTo>
                <a:lnTo>
                  <a:pt x="3833495" y="91655"/>
                </a:lnTo>
                <a:lnTo>
                  <a:pt x="3833495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99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0960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0960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99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99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7" y="0"/>
                </a:moveTo>
                <a:lnTo>
                  <a:pt x="4317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0960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0960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90103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99943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73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83405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73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9834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27726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37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73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834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227726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037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227726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037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199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00960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199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0960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199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00960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18315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99299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19703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00687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2180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02790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21111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02095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22499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0348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173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983405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173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9834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173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9834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227726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037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227726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037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27726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037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908802" y="246153"/>
            <a:ext cx="710772" cy="453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3490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3490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7" y="0"/>
                </a:moveTo>
                <a:lnTo>
                  <a:pt x="4317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3228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377025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3228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37702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3490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3490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3228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3228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377025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37702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826591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29" h="124459">
                <a:moveTo>
                  <a:pt x="0" y="0"/>
                </a:moveTo>
                <a:lnTo>
                  <a:pt x="925753" y="0"/>
                </a:lnTo>
                <a:lnTo>
                  <a:pt x="925753" y="124307"/>
                </a:lnTo>
                <a:lnTo>
                  <a:pt x="0" y="124307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842212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90" h="33654">
                <a:moveTo>
                  <a:pt x="8635" y="32867"/>
                </a:moveTo>
                <a:lnTo>
                  <a:pt x="0" y="32867"/>
                </a:lnTo>
                <a:lnTo>
                  <a:pt x="0" y="33375"/>
                </a:lnTo>
                <a:lnTo>
                  <a:pt x="8635" y="33375"/>
                </a:lnTo>
                <a:lnTo>
                  <a:pt x="8635" y="32867"/>
                </a:lnTo>
                <a:close/>
              </a:path>
              <a:path w="910590" h="33654">
                <a:moveTo>
                  <a:pt x="886472" y="0"/>
                </a:moveTo>
                <a:lnTo>
                  <a:pt x="27952" y="0"/>
                </a:lnTo>
                <a:lnTo>
                  <a:pt x="27952" y="33362"/>
                </a:lnTo>
                <a:lnTo>
                  <a:pt x="886472" y="33362"/>
                </a:lnTo>
                <a:lnTo>
                  <a:pt x="886472" y="0"/>
                </a:lnTo>
                <a:close/>
              </a:path>
              <a:path w="910590" h="33654">
                <a:moveTo>
                  <a:pt x="910132" y="33337"/>
                </a:moveTo>
                <a:lnTo>
                  <a:pt x="905802" y="33337"/>
                </a:lnTo>
                <a:lnTo>
                  <a:pt x="910132" y="33337"/>
                </a:lnTo>
                <a:close/>
              </a:path>
              <a:path w="910590" h="33654">
                <a:moveTo>
                  <a:pt x="905814" y="0"/>
                </a:moveTo>
                <a:lnTo>
                  <a:pt x="905802" y="33337"/>
                </a:lnTo>
                <a:lnTo>
                  <a:pt x="905814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847203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832548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815998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815998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87016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815998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87016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87016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82559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839484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860506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853557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86744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815998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815998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815998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87016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87016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87016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738348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721814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721814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72181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748014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748014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748026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73140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745282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721814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721814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72181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325741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325741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325741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325741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316075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299541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299541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3536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299541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3536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3536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325741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325741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325741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3091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32301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344039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33708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35096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299541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299541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299541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3536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3536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3536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592443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79" h="83820">
                <a:moveTo>
                  <a:pt x="14820" y="0"/>
                </a:moveTo>
                <a:lnTo>
                  <a:pt x="2540" y="0"/>
                </a:lnTo>
                <a:lnTo>
                  <a:pt x="0" y="2539"/>
                </a:lnTo>
                <a:lnTo>
                  <a:pt x="0" y="80810"/>
                </a:lnTo>
                <a:lnTo>
                  <a:pt x="2540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542564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29891" y="35"/>
                </a:lnTo>
                <a:lnTo>
                  <a:pt x="17282" y="2860"/>
                </a:lnTo>
                <a:lnTo>
                  <a:pt x="6426" y="9893"/>
                </a:lnTo>
                <a:lnTo>
                  <a:pt x="0" y="15900"/>
                </a:lnTo>
                <a:lnTo>
                  <a:pt x="117347" y="15900"/>
                </a:lnTo>
                <a:lnTo>
                  <a:pt x="109718" y="8815"/>
                </a:lnTo>
                <a:lnTo>
                  <a:pt x="98584" y="2276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540152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59" h="145415">
                <a:moveTo>
                  <a:pt x="124091" y="0"/>
                </a:moveTo>
                <a:lnTo>
                  <a:pt x="0" y="0"/>
                </a:lnTo>
                <a:lnTo>
                  <a:pt x="0" y="144805"/>
                </a:lnTo>
                <a:lnTo>
                  <a:pt x="83756" y="143356"/>
                </a:lnTo>
                <a:lnTo>
                  <a:pt x="116557" y="119378"/>
                </a:lnTo>
                <a:lnTo>
                  <a:pt x="124091" y="92316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626172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8071" y="0"/>
                </a:moveTo>
                <a:lnTo>
                  <a:pt x="6321" y="0"/>
                </a:lnTo>
                <a:lnTo>
                  <a:pt x="6321" y="83921"/>
                </a:lnTo>
                <a:lnTo>
                  <a:pt x="4672" y="97011"/>
                </a:lnTo>
                <a:lnTo>
                  <a:pt x="0" y="108897"/>
                </a:lnTo>
                <a:lnTo>
                  <a:pt x="11923" y="107246"/>
                </a:lnTo>
                <a:lnTo>
                  <a:pt x="22553" y="100715"/>
                </a:lnTo>
                <a:lnTo>
                  <a:pt x="31024" y="90293"/>
                </a:lnTo>
                <a:lnTo>
                  <a:pt x="36469" y="76966"/>
                </a:lnTo>
                <a:lnTo>
                  <a:pt x="38071" y="48564"/>
                </a:lnTo>
                <a:lnTo>
                  <a:pt x="38071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540156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09" h="165100">
                <a:moveTo>
                  <a:pt x="92341" y="0"/>
                </a:moveTo>
                <a:lnTo>
                  <a:pt x="0" y="0"/>
                </a:lnTo>
                <a:lnTo>
                  <a:pt x="0" y="164744"/>
                </a:lnTo>
                <a:lnTo>
                  <a:pt x="52039" y="163285"/>
                </a:lnTo>
                <a:lnTo>
                  <a:pt x="84814" y="139280"/>
                </a:lnTo>
                <a:lnTo>
                  <a:pt x="92341" y="11220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540155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497869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5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497668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498239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50897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6763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50897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591018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591018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6763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68019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51282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497673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497677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497859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5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497668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498239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497673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497677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601242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685214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516812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601242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685214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516812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552747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4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552747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579535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79" h="59054">
                <a:moveTo>
                  <a:pt x="37515" y="0"/>
                </a:moveTo>
                <a:lnTo>
                  <a:pt x="5676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515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598924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90" h="1270">
                <a:moveTo>
                  <a:pt x="8559" y="0"/>
                </a:moveTo>
                <a:lnTo>
                  <a:pt x="0" y="88"/>
                </a:lnTo>
                <a:lnTo>
                  <a:pt x="6464" y="88"/>
                </a:lnTo>
                <a:lnTo>
                  <a:pt x="7619" y="495"/>
                </a:lnTo>
                <a:lnTo>
                  <a:pt x="8559" y="1181"/>
                </a:lnTo>
                <a:lnTo>
                  <a:pt x="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598926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90" h="26035">
                <a:moveTo>
                  <a:pt x="6464" y="0"/>
                </a:moveTo>
                <a:lnTo>
                  <a:pt x="0" y="0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1092"/>
                </a:lnTo>
                <a:lnTo>
                  <a:pt x="7619" y="406"/>
                </a:lnTo>
                <a:lnTo>
                  <a:pt x="6464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605388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598924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8559" y="0"/>
                </a:moveTo>
                <a:lnTo>
                  <a:pt x="0" y="0"/>
                </a:lnTo>
                <a:lnTo>
                  <a:pt x="0" y="23761"/>
                </a:lnTo>
                <a:lnTo>
                  <a:pt x="6464" y="23761"/>
                </a:lnTo>
                <a:lnTo>
                  <a:pt x="7619" y="23355"/>
                </a:lnTo>
                <a:lnTo>
                  <a:pt x="8559" y="22669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568217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40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512513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39" y="0"/>
                </a:moveTo>
                <a:lnTo>
                  <a:pt x="5435" y="0"/>
                </a:lnTo>
                <a:lnTo>
                  <a:pt x="0" y="5435"/>
                </a:lnTo>
                <a:lnTo>
                  <a:pt x="0" y="19227"/>
                </a:lnTo>
                <a:lnTo>
                  <a:pt x="5435" y="24663"/>
                </a:lnTo>
                <a:lnTo>
                  <a:pt x="172339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39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512515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512521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56821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40" h="9525">
                <a:moveTo>
                  <a:pt x="65989" y="0"/>
                </a:moveTo>
                <a:lnTo>
                  <a:pt x="0" y="0"/>
                </a:lnTo>
                <a:lnTo>
                  <a:pt x="14541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579531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90" h="59054">
                <a:moveTo>
                  <a:pt x="21590" y="0"/>
                </a:moveTo>
                <a:lnTo>
                  <a:pt x="5676" y="0"/>
                </a:lnTo>
                <a:lnTo>
                  <a:pt x="0" y="5651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6547779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280245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285348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551863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278853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282107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552378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287217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288604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535186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0" y="7118667"/>
            <a:ext cx="10691964" cy="4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 txBox="1"/>
          <p:nvPr/>
        </p:nvSpPr>
        <p:spPr>
          <a:xfrm>
            <a:off x="2042587" y="2671756"/>
            <a:ext cx="660844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СПАСИБО ЗА ВНИМАНИЕ!</a:t>
            </a:r>
            <a:endParaRPr sz="3600" dirty="0">
              <a:latin typeface="Arial Narrow"/>
              <a:cs typeface="Arial Narrow"/>
            </a:endParaRPr>
          </a:p>
        </p:txBody>
      </p:sp>
      <p:sp>
        <p:nvSpPr>
          <p:cNvPr id="181" name="object 180"/>
          <p:cNvSpPr txBox="1"/>
          <p:nvPr/>
        </p:nvSpPr>
        <p:spPr>
          <a:xfrm>
            <a:off x="1640115" y="469219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262795" y="487311"/>
            <a:ext cx="690880" cy="124460"/>
          </a:xfrm>
          <a:custGeom>
            <a:avLst/>
            <a:gdLst/>
            <a:ahLst/>
            <a:cxnLst/>
            <a:rect l="l" t="t" r="r" b="b"/>
            <a:pathLst>
              <a:path w="690879" h="124459">
                <a:moveTo>
                  <a:pt x="690879" y="0"/>
                </a:moveTo>
                <a:lnTo>
                  <a:pt x="0" y="0"/>
                </a:lnTo>
                <a:lnTo>
                  <a:pt x="0" y="124307"/>
                </a:lnTo>
                <a:lnTo>
                  <a:pt x="690879" y="124307"/>
                </a:lnTo>
                <a:lnTo>
                  <a:pt x="69087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62795" y="578243"/>
            <a:ext cx="705485" cy="33655"/>
          </a:xfrm>
          <a:custGeom>
            <a:avLst/>
            <a:gdLst/>
            <a:ahLst/>
            <a:cxnLst/>
            <a:rect l="l" t="t" r="r" b="b"/>
            <a:pathLst>
              <a:path w="705484" h="33654">
                <a:moveTo>
                  <a:pt x="705281" y="32867"/>
                </a:moveTo>
                <a:lnTo>
                  <a:pt x="698385" y="32867"/>
                </a:lnTo>
                <a:lnTo>
                  <a:pt x="698385" y="33375"/>
                </a:lnTo>
                <a:lnTo>
                  <a:pt x="705281" y="33375"/>
                </a:lnTo>
                <a:lnTo>
                  <a:pt x="705281" y="32867"/>
                </a:lnTo>
                <a:close/>
              </a:path>
              <a:path w="705484" h="33654">
                <a:moveTo>
                  <a:pt x="682942" y="0"/>
                </a:moveTo>
                <a:lnTo>
                  <a:pt x="18910" y="0"/>
                </a:lnTo>
                <a:lnTo>
                  <a:pt x="18910" y="33362"/>
                </a:lnTo>
                <a:lnTo>
                  <a:pt x="682942" y="33362"/>
                </a:lnTo>
                <a:lnTo>
                  <a:pt x="682942" y="0"/>
                </a:lnTo>
                <a:close/>
              </a:path>
              <a:path w="705484" h="33654">
                <a:moveTo>
                  <a:pt x="3467" y="33337"/>
                </a:moveTo>
                <a:lnTo>
                  <a:pt x="0" y="33337"/>
                </a:lnTo>
                <a:lnTo>
                  <a:pt x="3467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54882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69539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79202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79202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2503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79202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2503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2503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97649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62605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41587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94853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3464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979202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79202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79202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92503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92503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92503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76797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8645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8645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28645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262795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262795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262795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28374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26986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28645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28645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28645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842374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842373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8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846704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0" y="0"/>
                </a:moveTo>
                <a:lnTo>
                  <a:pt x="3833495" y="0"/>
                </a:lnTo>
                <a:lnTo>
                  <a:pt x="3833495" y="91655"/>
                </a:lnTo>
                <a:lnTo>
                  <a:pt x="0" y="91655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83605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673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73760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87917" y="487946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033"/>
                </a:lnTo>
              </a:path>
            </a:pathLst>
          </a:custGeom>
          <a:ln w="9918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73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673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50189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9205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511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7017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11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7017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4573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647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511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7017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4573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47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4573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647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483605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673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83605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673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483605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673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5088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69900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49496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68511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473938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664097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4808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6710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46700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6571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511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7017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511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7017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511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7017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4573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647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4573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647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4573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647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079006" y="246153"/>
            <a:ext cx="710772" cy="453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34293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34293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362259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308094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362259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30809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334293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334293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62259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62259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08094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0809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39645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30" h="124459">
                <a:moveTo>
                  <a:pt x="925753" y="0"/>
                </a:moveTo>
                <a:lnTo>
                  <a:pt x="0" y="0"/>
                </a:lnTo>
                <a:lnTo>
                  <a:pt x="0" y="124307"/>
                </a:lnTo>
                <a:lnTo>
                  <a:pt x="925753" y="124307"/>
                </a:lnTo>
                <a:lnTo>
                  <a:pt x="925753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939658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89" h="33654">
                <a:moveTo>
                  <a:pt x="910132" y="32867"/>
                </a:moveTo>
                <a:lnTo>
                  <a:pt x="901496" y="32867"/>
                </a:lnTo>
                <a:lnTo>
                  <a:pt x="901496" y="33375"/>
                </a:lnTo>
                <a:lnTo>
                  <a:pt x="910132" y="33375"/>
                </a:lnTo>
                <a:lnTo>
                  <a:pt x="910132" y="32867"/>
                </a:lnTo>
                <a:close/>
              </a:path>
              <a:path w="910589" h="33654">
                <a:moveTo>
                  <a:pt x="882167" y="0"/>
                </a:moveTo>
                <a:lnTo>
                  <a:pt x="23647" y="0"/>
                </a:lnTo>
                <a:lnTo>
                  <a:pt x="23647" y="33362"/>
                </a:lnTo>
                <a:lnTo>
                  <a:pt x="882167" y="33362"/>
                </a:lnTo>
                <a:lnTo>
                  <a:pt x="882167" y="0"/>
                </a:lnTo>
                <a:close/>
              </a:path>
              <a:path w="910589" h="33654">
                <a:moveTo>
                  <a:pt x="4330" y="33337"/>
                </a:moveTo>
                <a:lnTo>
                  <a:pt x="0" y="33337"/>
                </a:lnTo>
                <a:lnTo>
                  <a:pt x="4330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44800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859452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86910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86910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81495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86910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81495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81495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86640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85251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831494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838443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824558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86910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86910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86910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1495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81495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81495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953652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96330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9633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9633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939658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939658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939658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96059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94671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96330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9633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9633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35762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35762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35762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35762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375924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38557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38557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3314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38557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3314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3314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35762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35762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35762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3828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3689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3479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35491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3410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38557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38557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38557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3314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314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314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082195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80" h="83820">
                <a:moveTo>
                  <a:pt x="14820" y="0"/>
                </a:moveTo>
                <a:lnTo>
                  <a:pt x="2527" y="0"/>
                </a:lnTo>
                <a:lnTo>
                  <a:pt x="0" y="2539"/>
                </a:lnTo>
                <a:lnTo>
                  <a:pt x="0" y="80810"/>
                </a:lnTo>
                <a:lnTo>
                  <a:pt x="2527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032086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18763" y="2276"/>
                </a:lnTo>
                <a:lnTo>
                  <a:pt x="7629" y="8815"/>
                </a:lnTo>
                <a:lnTo>
                  <a:pt x="0" y="15900"/>
                </a:lnTo>
                <a:lnTo>
                  <a:pt x="117347" y="15900"/>
                </a:lnTo>
                <a:lnTo>
                  <a:pt x="110921" y="9893"/>
                </a:lnTo>
                <a:lnTo>
                  <a:pt x="100065" y="2860"/>
                </a:lnTo>
                <a:lnTo>
                  <a:pt x="87456" y="35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027756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60" h="145415">
                <a:moveTo>
                  <a:pt x="124091" y="0"/>
                </a:moveTo>
                <a:lnTo>
                  <a:pt x="0" y="0"/>
                </a:lnTo>
                <a:lnTo>
                  <a:pt x="0" y="92316"/>
                </a:lnTo>
                <a:lnTo>
                  <a:pt x="16140" y="130125"/>
                </a:lnTo>
                <a:lnTo>
                  <a:pt x="124091" y="144805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27756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1750" y="0"/>
                </a:moveTo>
                <a:lnTo>
                  <a:pt x="0" y="0"/>
                </a:lnTo>
                <a:lnTo>
                  <a:pt x="0" y="48564"/>
                </a:lnTo>
                <a:lnTo>
                  <a:pt x="7046" y="90293"/>
                </a:lnTo>
                <a:lnTo>
                  <a:pt x="38071" y="108897"/>
                </a:lnTo>
                <a:lnTo>
                  <a:pt x="33398" y="97011"/>
                </a:lnTo>
                <a:lnTo>
                  <a:pt x="31750" y="83921"/>
                </a:lnTo>
                <a:lnTo>
                  <a:pt x="31750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59501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10" h="165100">
                <a:moveTo>
                  <a:pt x="92341" y="0"/>
                </a:moveTo>
                <a:lnTo>
                  <a:pt x="0" y="0"/>
                </a:lnTo>
                <a:lnTo>
                  <a:pt x="0" y="112204"/>
                </a:lnTo>
                <a:lnTo>
                  <a:pt x="16126" y="150035"/>
                </a:lnTo>
                <a:lnTo>
                  <a:pt x="92341" y="16474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027756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985467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985264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985842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162592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99520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162592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0805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0805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99520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99905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16642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985270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985268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985457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985264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985842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985270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985268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082010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998038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166427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082010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998038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166427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042439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5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042441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5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069296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80" h="59054">
                <a:moveTo>
                  <a:pt x="37490" y="0"/>
                </a:moveTo>
                <a:lnTo>
                  <a:pt x="5651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490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084515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70">
                <a:moveTo>
                  <a:pt x="0" y="0"/>
                </a:moveTo>
                <a:lnTo>
                  <a:pt x="0" y="1181"/>
                </a:lnTo>
                <a:lnTo>
                  <a:pt x="939" y="495"/>
                </a:lnTo>
                <a:lnTo>
                  <a:pt x="2095" y="88"/>
                </a:lnTo>
                <a:lnTo>
                  <a:pt x="8559" y="8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084513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89" h="26035">
                <a:moveTo>
                  <a:pt x="8559" y="0"/>
                </a:moveTo>
                <a:lnTo>
                  <a:pt x="2095" y="0"/>
                </a:lnTo>
                <a:lnTo>
                  <a:pt x="939" y="406"/>
                </a:lnTo>
                <a:lnTo>
                  <a:pt x="0" y="1092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084515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084515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8559" y="0"/>
                </a:moveTo>
                <a:lnTo>
                  <a:pt x="0" y="0"/>
                </a:lnTo>
                <a:lnTo>
                  <a:pt x="0" y="22669"/>
                </a:lnTo>
                <a:lnTo>
                  <a:pt x="939" y="23355"/>
                </a:lnTo>
                <a:lnTo>
                  <a:pt x="2095" y="23761"/>
                </a:lnTo>
                <a:lnTo>
                  <a:pt x="8559" y="23761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05779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001724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26" y="0"/>
                </a:moveTo>
                <a:lnTo>
                  <a:pt x="5422" y="0"/>
                </a:lnTo>
                <a:lnTo>
                  <a:pt x="0" y="5435"/>
                </a:lnTo>
                <a:lnTo>
                  <a:pt x="0" y="19227"/>
                </a:lnTo>
                <a:lnTo>
                  <a:pt x="5422" y="24663"/>
                </a:lnTo>
                <a:lnTo>
                  <a:pt x="172326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26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001722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001717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057798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47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090877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89" h="59054">
                <a:moveTo>
                  <a:pt x="15913" y="0"/>
                </a:moveTo>
                <a:lnTo>
                  <a:pt x="0" y="0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5651"/>
                </a:lnTo>
                <a:lnTo>
                  <a:pt x="15913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717984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450449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455552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722068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5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449057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452311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722582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457421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458808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705390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0" y="7118667"/>
            <a:ext cx="10692003" cy="4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5" name="object 215"/>
          <p:cNvSpPr txBox="1"/>
          <p:nvPr/>
        </p:nvSpPr>
        <p:spPr>
          <a:xfrm>
            <a:off x="2963156" y="838700"/>
            <a:ext cx="6059591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4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СОСТОЯНИЕ </a:t>
            </a:r>
            <a:r>
              <a:rPr sz="24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ВОДОПРОВОДНЫХ СЕТЕЙ</a:t>
            </a:r>
            <a:r>
              <a:rPr lang="ru-RU" sz="24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 </a:t>
            </a:r>
            <a:endParaRPr sz="2400" dirty="0">
              <a:latin typeface="Arial Narrow"/>
              <a:cs typeface="Arial Narrow"/>
            </a:endParaRPr>
          </a:p>
        </p:txBody>
      </p:sp>
      <p:sp>
        <p:nvSpPr>
          <p:cNvPr id="355" name="object 355"/>
          <p:cNvSpPr txBox="1"/>
          <p:nvPr/>
        </p:nvSpPr>
        <p:spPr>
          <a:xfrm>
            <a:off x="6917826" y="5885563"/>
            <a:ext cx="3901482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9388" marR="469900" indent="84138" algn="ctr">
              <a:lnSpc>
                <a:spcPct val="100000"/>
              </a:lnSpc>
              <a:spcBef>
                <a:spcPts val="555"/>
              </a:spcBef>
            </a:pPr>
            <a:r>
              <a:rPr lang="ru-RU" sz="1300" b="1" spc="30" dirty="0" smtClean="0">
                <a:latin typeface="Arial"/>
                <a:cs typeface="Arial"/>
              </a:rPr>
              <a:t>Аварийность снижена </a:t>
            </a:r>
            <a:r>
              <a:rPr lang="ru-RU" sz="1300" b="1" spc="50" dirty="0" smtClean="0">
                <a:latin typeface="Arial"/>
                <a:cs typeface="Arial"/>
              </a:rPr>
              <a:t>за счет</a:t>
            </a:r>
            <a:r>
              <a:rPr sz="1300" b="1" spc="-20" dirty="0" smtClean="0">
                <a:latin typeface="Arial"/>
                <a:cs typeface="Arial"/>
              </a:rPr>
              <a:t> </a:t>
            </a:r>
            <a:r>
              <a:rPr lang="ru-RU" sz="1300" b="1" spc="-20" dirty="0" smtClean="0">
                <a:latin typeface="Arial"/>
                <a:cs typeface="Arial"/>
              </a:rPr>
              <a:t>                        </a:t>
            </a:r>
            <a:r>
              <a:rPr lang="ru-RU" sz="1300" b="1" spc="35" dirty="0" smtClean="0">
                <a:latin typeface="Arial"/>
                <a:cs typeface="Arial"/>
              </a:rPr>
              <a:t>регулирования давления</a:t>
            </a:r>
            <a:r>
              <a:rPr sz="1300" b="1" spc="30" dirty="0" smtClean="0">
                <a:latin typeface="Arial"/>
                <a:cs typeface="Arial"/>
              </a:rPr>
              <a:t>,</a:t>
            </a:r>
            <a:r>
              <a:rPr sz="1300" b="1" spc="-20" dirty="0" smtClean="0">
                <a:latin typeface="Arial"/>
                <a:cs typeface="Arial"/>
              </a:rPr>
              <a:t> </a:t>
            </a:r>
            <a:r>
              <a:rPr sz="1300" b="1" spc="25" dirty="0" err="1" smtClean="0">
                <a:latin typeface="Arial"/>
                <a:cs typeface="Arial"/>
              </a:rPr>
              <a:t>частотных</a:t>
            </a:r>
            <a:r>
              <a:rPr sz="1300" b="1" spc="10" dirty="0" smtClean="0">
                <a:latin typeface="Arial"/>
                <a:cs typeface="Arial"/>
              </a:rPr>
              <a:t> </a:t>
            </a:r>
            <a:r>
              <a:rPr sz="1300" b="1" spc="30" dirty="0" err="1" smtClean="0">
                <a:latin typeface="Arial"/>
                <a:cs typeface="Arial"/>
              </a:rPr>
              <a:t>преобразователей</a:t>
            </a:r>
            <a:r>
              <a:rPr sz="1300" b="1" spc="-20" dirty="0" smtClean="0">
                <a:latin typeface="Arial"/>
                <a:cs typeface="Arial"/>
              </a:rPr>
              <a:t> </a:t>
            </a:r>
            <a:r>
              <a:rPr sz="1300" b="1" spc="100" dirty="0" smtClean="0">
                <a:latin typeface="Arial"/>
                <a:cs typeface="Arial"/>
              </a:rPr>
              <a:t>и</a:t>
            </a:r>
            <a:r>
              <a:rPr sz="1300" b="1" spc="-20" dirty="0" smtClean="0">
                <a:latin typeface="Arial"/>
                <a:cs typeface="Arial"/>
              </a:rPr>
              <a:t> </a:t>
            </a:r>
            <a:r>
              <a:rPr lang="ru-RU" sz="1300" b="1" spc="-20" dirty="0" smtClean="0">
                <a:latin typeface="Arial"/>
                <a:cs typeface="Arial"/>
              </a:rPr>
              <a:t>осуществления замены аварийных участков</a:t>
            </a:r>
            <a:endParaRPr lang="ru-RU" sz="1300" b="1" spc="30" dirty="0" smtClean="0">
              <a:latin typeface="Arial"/>
              <a:cs typeface="Arial"/>
            </a:endParaRPr>
          </a:p>
        </p:txBody>
      </p:sp>
      <p:sp>
        <p:nvSpPr>
          <p:cNvPr id="380" name="object 180"/>
          <p:cNvSpPr txBox="1"/>
          <p:nvPr/>
        </p:nvSpPr>
        <p:spPr>
          <a:xfrm>
            <a:off x="6920539" y="472389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217" name="object 355"/>
          <p:cNvSpPr txBox="1"/>
          <p:nvPr/>
        </p:nvSpPr>
        <p:spPr>
          <a:xfrm>
            <a:off x="4079006" y="5137213"/>
            <a:ext cx="161772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54050">
              <a:lnSpc>
                <a:spcPct val="100000"/>
              </a:lnSpc>
              <a:tabLst>
                <a:tab pos="1568450" algn="l"/>
                <a:tab pos="2498090" algn="l"/>
                <a:tab pos="3378200" algn="l"/>
              </a:tabLst>
            </a:pPr>
            <a:endParaRPr lang="ru-RU" sz="1200" b="1" spc="30" dirty="0" smtClean="0">
              <a:latin typeface="Arial"/>
              <a:cs typeface="Arial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828" y="2765259"/>
            <a:ext cx="4134843" cy="2527961"/>
          </a:xfrm>
          <a:prstGeom prst="rect">
            <a:avLst/>
          </a:prstGeom>
        </p:spPr>
      </p:pic>
      <p:sp>
        <p:nvSpPr>
          <p:cNvPr id="568" name="object 355"/>
          <p:cNvSpPr txBox="1"/>
          <p:nvPr/>
        </p:nvSpPr>
        <p:spPr>
          <a:xfrm>
            <a:off x="6138788" y="5370604"/>
            <a:ext cx="440249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54050">
              <a:lnSpc>
                <a:spcPct val="100000"/>
              </a:lnSpc>
              <a:tabLst>
                <a:tab pos="1568450" algn="l"/>
                <a:tab pos="2498090" algn="l"/>
                <a:tab pos="3378200" algn="l"/>
              </a:tabLst>
            </a:pPr>
            <a:r>
              <a:rPr lang="ru-RU" sz="1400" b="1" spc="10" dirty="0" smtClean="0">
                <a:latin typeface="Arial Unicode MS"/>
                <a:cs typeface="Arial Unicode MS"/>
              </a:rPr>
              <a:t>  </a:t>
            </a:r>
            <a:r>
              <a:rPr sz="1400" b="1" spc="10" dirty="0" smtClean="0">
                <a:latin typeface="Arial Unicode MS"/>
                <a:cs typeface="Arial Unicode MS"/>
              </a:rPr>
              <a:t>2016</a:t>
            </a:r>
            <a:r>
              <a:rPr sz="1400" b="1" spc="10" dirty="0">
                <a:latin typeface="Arial Unicode MS"/>
                <a:cs typeface="Arial Unicode MS"/>
              </a:rPr>
              <a:t>	</a:t>
            </a:r>
            <a:r>
              <a:rPr lang="ru-RU" sz="1400" b="1" spc="10" dirty="0" smtClean="0">
                <a:latin typeface="Arial Unicode MS"/>
                <a:cs typeface="Arial Unicode MS"/>
              </a:rPr>
              <a:t>    </a:t>
            </a:r>
            <a:r>
              <a:rPr sz="1400" b="1" spc="10" dirty="0" smtClean="0">
                <a:latin typeface="Arial Unicode MS"/>
                <a:cs typeface="Arial Unicode MS"/>
              </a:rPr>
              <a:t>2017</a:t>
            </a:r>
            <a:r>
              <a:rPr sz="1400" b="1" spc="10" dirty="0">
                <a:latin typeface="Arial Unicode MS"/>
                <a:cs typeface="Arial Unicode MS"/>
              </a:rPr>
              <a:t>	</a:t>
            </a:r>
            <a:r>
              <a:rPr lang="ru-RU" sz="1400" b="1" spc="10" dirty="0" smtClean="0">
                <a:latin typeface="Arial Unicode MS"/>
                <a:cs typeface="Arial Unicode MS"/>
              </a:rPr>
              <a:t>    </a:t>
            </a:r>
            <a:r>
              <a:rPr sz="1400" b="1" spc="10" dirty="0" smtClean="0">
                <a:latin typeface="Arial Unicode MS"/>
                <a:cs typeface="Arial Unicode MS"/>
              </a:rPr>
              <a:t>2018</a:t>
            </a:r>
            <a:r>
              <a:rPr sz="1400" b="1" spc="10" dirty="0">
                <a:latin typeface="Arial Unicode MS"/>
                <a:cs typeface="Arial Unicode MS"/>
              </a:rPr>
              <a:t>	</a:t>
            </a:r>
            <a:r>
              <a:rPr lang="ru-RU" sz="1400" b="1" spc="10" dirty="0" smtClean="0">
                <a:latin typeface="Arial Unicode MS"/>
                <a:cs typeface="Arial Unicode MS"/>
              </a:rPr>
              <a:t>     </a:t>
            </a:r>
            <a:r>
              <a:rPr sz="1400" b="1" spc="10" dirty="0" smtClean="0">
                <a:latin typeface="Arial Unicode MS"/>
                <a:cs typeface="Arial Unicode MS"/>
              </a:rPr>
              <a:t>2019</a:t>
            </a:r>
            <a:r>
              <a:rPr sz="1400" b="1" spc="-20" dirty="0" smtClean="0">
                <a:latin typeface="Arial Unicode MS"/>
                <a:cs typeface="Arial Unicode MS"/>
              </a:rPr>
              <a:t> </a:t>
            </a:r>
            <a:endParaRPr lang="ru-RU" sz="1400" b="1" spc="-20" dirty="0" smtClean="0">
              <a:latin typeface="Arial Unicode MS"/>
              <a:cs typeface="Arial Unicode MS"/>
            </a:endParaRPr>
          </a:p>
        </p:txBody>
      </p:sp>
      <p:pic>
        <p:nvPicPr>
          <p:cNvPr id="749" name="Рисунок 7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647" y="2683594"/>
            <a:ext cx="5789532" cy="3002728"/>
          </a:xfrm>
          <a:prstGeom prst="rect">
            <a:avLst/>
          </a:prstGeom>
        </p:spPr>
      </p:pic>
      <p:sp>
        <p:nvSpPr>
          <p:cNvPr id="750" name="Прямоугольник 749"/>
          <p:cNvSpPr/>
          <p:nvPr/>
        </p:nvSpPr>
        <p:spPr>
          <a:xfrm>
            <a:off x="6354813" y="1572653"/>
            <a:ext cx="42616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9FE3"/>
                </a:solidFill>
                <a:latin typeface="Arial Narrow"/>
                <a:cs typeface="Arial Narrow"/>
              </a:rPr>
              <a:t>ДИНАМИКА АВАРИЙНОСТИ И ЗАМЕНЫ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Arial Narrow"/>
                <a:cs typeface="Arial Narrow"/>
              </a:rPr>
              <a:t>За 2019 год устранено 133 аварии</a:t>
            </a:r>
          </a:p>
          <a:p>
            <a:r>
              <a:rPr lang="ru-RU" b="1" dirty="0" smtClean="0">
                <a:solidFill>
                  <a:srgbClr val="004982"/>
                </a:solidFill>
                <a:latin typeface="Arial Narrow"/>
                <a:cs typeface="Arial Narrow"/>
              </a:rPr>
              <a:t> </a:t>
            </a:r>
            <a:endParaRPr lang="ru-RU" dirty="0"/>
          </a:p>
        </p:txBody>
      </p:sp>
      <p:sp>
        <p:nvSpPr>
          <p:cNvPr id="751" name="object 270"/>
          <p:cNvSpPr txBox="1"/>
          <p:nvPr/>
        </p:nvSpPr>
        <p:spPr>
          <a:xfrm>
            <a:off x="619721" y="1593381"/>
            <a:ext cx="5059680" cy="58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 algn="ctr">
              <a:lnSpc>
                <a:spcPct val="100000"/>
              </a:lnSpc>
              <a:spcBef>
                <a:spcPts val="1790"/>
              </a:spcBef>
            </a:pPr>
            <a:r>
              <a:rPr b="1" dirty="0" smtClean="0">
                <a:solidFill>
                  <a:srgbClr val="009FE3"/>
                </a:solidFill>
                <a:latin typeface="Arial Narrow"/>
                <a:cs typeface="Arial Narrow"/>
              </a:rPr>
              <a:t>РАЗБИВКА </a:t>
            </a:r>
            <a:r>
              <a:rPr b="1" dirty="0">
                <a:solidFill>
                  <a:srgbClr val="009FE3"/>
                </a:solidFill>
                <a:latin typeface="Arial Narrow"/>
                <a:cs typeface="Arial Narrow"/>
              </a:rPr>
              <a:t>СЕТЕЙ ПО ВОЗРАСТУ </a:t>
            </a:r>
            <a:r>
              <a:rPr lang="ru-RU" b="1" dirty="0">
                <a:solidFill>
                  <a:srgbClr val="009FE3"/>
                </a:solidFill>
                <a:latin typeface="Arial Narrow"/>
                <a:cs typeface="Arial Narrow"/>
              </a:rPr>
              <a:t> </a:t>
            </a:r>
            <a:r>
              <a:rPr lang="ru-RU" b="1" dirty="0" smtClean="0">
                <a:solidFill>
                  <a:srgbClr val="009FE3"/>
                </a:solidFill>
                <a:latin typeface="Arial Narrow"/>
                <a:cs typeface="Arial Narrow"/>
              </a:rPr>
              <a:t>                                 </a:t>
            </a:r>
            <a:r>
              <a:rPr sz="2000" b="1" dirty="0" smtClean="0">
                <a:solidFill>
                  <a:schemeClr val="tx2">
                    <a:lumMod val="75000"/>
                  </a:schemeClr>
                </a:solidFill>
                <a:latin typeface="Arial Narrow"/>
                <a:cs typeface="Arial Narrow"/>
              </a:rPr>
              <a:t>ВСЕГО </a:t>
            </a:r>
            <a:r>
              <a:rPr sz="2000" b="1" dirty="0">
                <a:solidFill>
                  <a:schemeClr val="tx2">
                    <a:lumMod val="75000"/>
                  </a:schemeClr>
                </a:solidFill>
                <a:latin typeface="Arial Narrow"/>
                <a:cs typeface="Arial Narrow"/>
              </a:rPr>
              <a:t>– 1 </a:t>
            </a:r>
            <a:r>
              <a:rPr sz="2000" b="1" dirty="0" smtClean="0">
                <a:solidFill>
                  <a:schemeClr val="tx2">
                    <a:lumMod val="75000"/>
                  </a:schemeClr>
                </a:solidFill>
                <a:latin typeface="Arial Narrow"/>
                <a:cs typeface="Arial Narrow"/>
              </a:rPr>
              <a:t>3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 Narrow"/>
                <a:cs typeface="Arial Narrow"/>
              </a:rPr>
              <a:t>77</a:t>
            </a:r>
            <a:r>
              <a:rPr sz="2000" b="1" dirty="0" smtClean="0">
                <a:solidFill>
                  <a:schemeClr val="tx2">
                    <a:lumMod val="75000"/>
                  </a:schemeClr>
                </a:solidFill>
                <a:latin typeface="Arial Narrow"/>
                <a:cs typeface="Arial Narrow"/>
              </a:rPr>
              <a:t> КМ</a:t>
            </a:r>
            <a:endParaRPr sz="2000" b="1" dirty="0">
              <a:solidFill>
                <a:schemeClr val="tx2">
                  <a:lumMod val="7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752" name="object 182"/>
          <p:cNvSpPr txBox="1"/>
          <p:nvPr/>
        </p:nvSpPr>
        <p:spPr>
          <a:xfrm>
            <a:off x="209128" y="5885563"/>
            <a:ext cx="6708698" cy="718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780"/>
              </a:lnSpc>
            </a:pPr>
            <a:r>
              <a:rPr sz="1400" b="1" spc="-75" dirty="0">
                <a:solidFill>
                  <a:srgbClr val="004982"/>
                </a:solidFill>
                <a:latin typeface="Arial"/>
                <a:cs typeface="Arial"/>
              </a:rPr>
              <a:t>СТАРШЕ</a:t>
            </a:r>
            <a:r>
              <a:rPr sz="1400" b="1" spc="-30" dirty="0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sz="1400" b="1" spc="15" dirty="0">
                <a:solidFill>
                  <a:srgbClr val="004982"/>
                </a:solidFill>
                <a:latin typeface="Arial"/>
                <a:cs typeface="Arial"/>
              </a:rPr>
              <a:t>30</a:t>
            </a:r>
            <a:r>
              <a:rPr sz="1400" b="1" spc="-30" dirty="0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sz="1400" b="1" spc="-55" dirty="0" smtClean="0">
                <a:solidFill>
                  <a:srgbClr val="004982"/>
                </a:solidFill>
                <a:latin typeface="Arial"/>
                <a:cs typeface="Arial"/>
              </a:rPr>
              <a:t>ЛЕТ</a:t>
            </a:r>
            <a:r>
              <a:rPr lang="ru-RU" sz="1400" b="1" spc="-55" dirty="0" smtClean="0">
                <a:solidFill>
                  <a:srgbClr val="004982"/>
                </a:solidFill>
                <a:latin typeface="Arial"/>
                <a:cs typeface="Arial"/>
              </a:rPr>
              <a:t> (ИСТЕК НОРМАТИВНЫЙ СРОК ЭКСПЛУАТАЦИИ)</a:t>
            </a:r>
            <a:r>
              <a:rPr sz="1400" b="1" spc="-30" dirty="0" smtClean="0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lang="ru-RU" sz="1400" b="1" spc="-30" dirty="0" smtClean="0">
                <a:solidFill>
                  <a:srgbClr val="004982"/>
                </a:solidFill>
                <a:latin typeface="Arial"/>
                <a:cs typeface="Arial"/>
              </a:rPr>
              <a:t>- </a:t>
            </a:r>
            <a:r>
              <a:rPr sz="1400" b="1" spc="15" dirty="0" smtClean="0">
                <a:solidFill>
                  <a:srgbClr val="004982"/>
                </a:solidFill>
                <a:latin typeface="Arial"/>
                <a:cs typeface="Arial"/>
              </a:rPr>
              <a:t>388</a:t>
            </a:r>
            <a:r>
              <a:rPr sz="1400" b="1" spc="-30" dirty="0" smtClean="0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sz="1400" b="1" spc="125" dirty="0" smtClean="0">
                <a:solidFill>
                  <a:srgbClr val="004982"/>
                </a:solidFill>
                <a:latin typeface="Arial"/>
                <a:cs typeface="Arial"/>
              </a:rPr>
              <a:t>КМ</a:t>
            </a:r>
            <a:r>
              <a:rPr lang="kk-KZ" sz="1400" b="1" spc="125" dirty="0" smtClean="0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sz="1400" b="1" spc="20" dirty="0" smtClean="0">
                <a:solidFill>
                  <a:srgbClr val="009FE3"/>
                </a:solidFill>
                <a:latin typeface="Arial"/>
                <a:cs typeface="Arial"/>
              </a:rPr>
              <a:t>(2</a:t>
            </a:r>
            <a:r>
              <a:rPr lang="ru-RU" sz="1400" b="1" spc="20" dirty="0" smtClean="0">
                <a:solidFill>
                  <a:srgbClr val="009FE3"/>
                </a:solidFill>
                <a:latin typeface="Arial"/>
                <a:cs typeface="Arial"/>
              </a:rPr>
              <a:t>8</a:t>
            </a:r>
            <a:r>
              <a:rPr sz="1400" b="1" spc="-430" dirty="0" smtClean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sz="1400" b="1" spc="10" dirty="0" smtClean="0">
                <a:solidFill>
                  <a:srgbClr val="009FE3"/>
                </a:solidFill>
                <a:latin typeface="Arial"/>
                <a:cs typeface="Arial"/>
              </a:rPr>
              <a:t>%)</a:t>
            </a:r>
            <a:endParaRPr lang="kk-KZ" sz="1400" b="1" spc="20" dirty="0" smtClean="0">
              <a:solidFill>
                <a:srgbClr val="4A4A49"/>
              </a:solidFill>
              <a:latin typeface="Arial"/>
              <a:cs typeface="Arial"/>
            </a:endParaRPr>
          </a:p>
          <a:p>
            <a:pPr algn="ctr">
              <a:lnSpc>
                <a:spcPts val="2780"/>
              </a:lnSpc>
            </a:pPr>
            <a:r>
              <a:rPr sz="1400" b="1" spc="25" dirty="0" smtClean="0">
                <a:latin typeface="Arial"/>
                <a:cs typeface="Arial"/>
              </a:rPr>
              <a:t>в</a:t>
            </a:r>
            <a:r>
              <a:rPr sz="1400" b="1" spc="-30" dirty="0" smtClean="0">
                <a:latin typeface="Arial"/>
                <a:cs typeface="Arial"/>
              </a:rPr>
              <a:t> </a:t>
            </a:r>
            <a:r>
              <a:rPr sz="1400" b="1" spc="50" dirty="0" smtClean="0">
                <a:latin typeface="Arial"/>
                <a:cs typeface="Arial"/>
              </a:rPr>
              <a:t>т</a:t>
            </a:r>
            <a:r>
              <a:rPr lang="ru-RU" sz="1400" b="1" spc="50" dirty="0" smtClean="0">
                <a:latin typeface="Arial"/>
                <a:cs typeface="Arial"/>
              </a:rPr>
              <a:t>.</a:t>
            </a:r>
            <a:r>
              <a:rPr sz="1400" b="1" spc="50" dirty="0" smtClean="0">
                <a:latin typeface="Arial"/>
                <a:cs typeface="Arial"/>
              </a:rPr>
              <a:t>ч</a:t>
            </a:r>
            <a:r>
              <a:rPr sz="1400" b="1" spc="50" dirty="0">
                <a:latin typeface="Arial"/>
                <a:cs typeface="Arial"/>
              </a:rPr>
              <a:t>.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lang="ru-RU" sz="1400" b="1" spc="-30" dirty="0" smtClean="0">
                <a:latin typeface="Arial"/>
                <a:cs typeface="Arial"/>
              </a:rPr>
              <a:t>- </a:t>
            </a:r>
            <a:r>
              <a:rPr sz="1400" b="1" spc="15" dirty="0" smtClean="0">
                <a:latin typeface="Arial"/>
                <a:cs typeface="Arial"/>
              </a:rPr>
              <a:t>44</a:t>
            </a:r>
            <a:r>
              <a:rPr sz="1400" b="1" spc="-30" dirty="0" smtClean="0">
                <a:latin typeface="Arial"/>
                <a:cs typeface="Arial"/>
              </a:rPr>
              <a:t> </a:t>
            </a:r>
            <a:r>
              <a:rPr sz="1400" b="1" spc="145" dirty="0" err="1" smtClean="0">
                <a:latin typeface="Arial"/>
                <a:cs typeface="Arial"/>
              </a:rPr>
              <a:t>км</a:t>
            </a:r>
            <a:r>
              <a:rPr lang="ru-RU" sz="1400" b="1" spc="145" dirty="0" smtClean="0">
                <a:latin typeface="Arial"/>
                <a:cs typeface="Arial"/>
              </a:rPr>
              <a:t>.</a:t>
            </a:r>
            <a:r>
              <a:rPr sz="1400" b="1" spc="-30" dirty="0" smtClean="0">
                <a:latin typeface="Arial"/>
                <a:cs typeface="Arial"/>
              </a:rPr>
              <a:t> </a:t>
            </a:r>
            <a:r>
              <a:rPr sz="1400" b="1" spc="25" dirty="0" err="1" smtClean="0">
                <a:latin typeface="Arial"/>
                <a:cs typeface="Arial"/>
              </a:rPr>
              <a:t>водовода</a:t>
            </a:r>
            <a:r>
              <a:rPr lang="ru-RU" sz="1400" b="1" spc="25" dirty="0" smtClean="0">
                <a:latin typeface="Arial"/>
                <a:cs typeface="Arial"/>
              </a:rPr>
              <a:t> </a:t>
            </a:r>
            <a:r>
              <a:rPr sz="1400" b="1" spc="45" dirty="0" err="1" smtClean="0">
                <a:latin typeface="Arial"/>
                <a:cs typeface="Arial"/>
              </a:rPr>
              <a:t>от</a:t>
            </a:r>
            <a:r>
              <a:rPr sz="1400" b="1" spc="-30" dirty="0" smtClean="0">
                <a:latin typeface="Arial"/>
                <a:cs typeface="Arial"/>
              </a:rPr>
              <a:t> </a:t>
            </a:r>
            <a:r>
              <a:rPr sz="1400" b="1" spc="45" dirty="0">
                <a:latin typeface="Arial"/>
                <a:cs typeface="Arial"/>
              </a:rPr>
              <a:t>Астанинского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30" dirty="0">
                <a:latin typeface="Arial"/>
                <a:cs typeface="Arial"/>
              </a:rPr>
              <a:t>водозабора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15" dirty="0" err="1">
                <a:latin typeface="Arial"/>
                <a:cs typeface="Arial"/>
              </a:rPr>
              <a:t>до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10" dirty="0" smtClean="0">
                <a:latin typeface="Arial"/>
                <a:cs typeface="Arial"/>
              </a:rPr>
              <a:t>НФС</a:t>
            </a:r>
            <a:endParaRPr lang="ru-RU" sz="1400" b="1" spc="1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675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262795" y="487311"/>
            <a:ext cx="690880" cy="124460"/>
          </a:xfrm>
          <a:custGeom>
            <a:avLst/>
            <a:gdLst/>
            <a:ahLst/>
            <a:cxnLst/>
            <a:rect l="l" t="t" r="r" b="b"/>
            <a:pathLst>
              <a:path w="690879" h="124459">
                <a:moveTo>
                  <a:pt x="690879" y="0"/>
                </a:moveTo>
                <a:lnTo>
                  <a:pt x="0" y="0"/>
                </a:lnTo>
                <a:lnTo>
                  <a:pt x="0" y="124307"/>
                </a:lnTo>
                <a:lnTo>
                  <a:pt x="690879" y="124307"/>
                </a:lnTo>
                <a:lnTo>
                  <a:pt x="69087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62795" y="578243"/>
            <a:ext cx="705485" cy="33655"/>
          </a:xfrm>
          <a:custGeom>
            <a:avLst/>
            <a:gdLst/>
            <a:ahLst/>
            <a:cxnLst/>
            <a:rect l="l" t="t" r="r" b="b"/>
            <a:pathLst>
              <a:path w="705484" h="33654">
                <a:moveTo>
                  <a:pt x="705281" y="32867"/>
                </a:moveTo>
                <a:lnTo>
                  <a:pt x="698385" y="32867"/>
                </a:lnTo>
                <a:lnTo>
                  <a:pt x="698385" y="33375"/>
                </a:lnTo>
                <a:lnTo>
                  <a:pt x="705281" y="33375"/>
                </a:lnTo>
                <a:lnTo>
                  <a:pt x="705281" y="32867"/>
                </a:lnTo>
                <a:close/>
              </a:path>
              <a:path w="705484" h="33654">
                <a:moveTo>
                  <a:pt x="682942" y="0"/>
                </a:moveTo>
                <a:lnTo>
                  <a:pt x="18910" y="0"/>
                </a:lnTo>
                <a:lnTo>
                  <a:pt x="18910" y="33362"/>
                </a:lnTo>
                <a:lnTo>
                  <a:pt x="682942" y="33362"/>
                </a:lnTo>
                <a:lnTo>
                  <a:pt x="682942" y="0"/>
                </a:lnTo>
                <a:close/>
              </a:path>
              <a:path w="705484" h="33654">
                <a:moveTo>
                  <a:pt x="3467" y="33337"/>
                </a:moveTo>
                <a:lnTo>
                  <a:pt x="0" y="33337"/>
                </a:lnTo>
                <a:lnTo>
                  <a:pt x="3467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54882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69539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79202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79202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2503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79202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2503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2503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97649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62605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41587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94853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3464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979202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79202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79202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92503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92503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92503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76797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8645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8645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28645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262795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262795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262795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28374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26986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28645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28645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28645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842374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842373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8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846704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0" y="0"/>
                </a:moveTo>
                <a:lnTo>
                  <a:pt x="3833495" y="0"/>
                </a:lnTo>
                <a:lnTo>
                  <a:pt x="3833495" y="91655"/>
                </a:lnTo>
                <a:lnTo>
                  <a:pt x="0" y="91655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83605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673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73760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87917" y="487946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033"/>
                </a:lnTo>
              </a:path>
            </a:pathLst>
          </a:custGeom>
          <a:ln w="9918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73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673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50189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9205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511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7017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11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7017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4573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647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511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7017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4573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47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4573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647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483605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673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83605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673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483605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673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5088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69900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49496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68511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473938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664097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4808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6710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46700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6571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511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7017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511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7017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511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7017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4573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647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4573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647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4573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647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079006" y="246153"/>
            <a:ext cx="710772" cy="453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34293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34293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362259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308094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362259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30809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334293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334293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62259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62259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08094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0809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39645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30" h="124459">
                <a:moveTo>
                  <a:pt x="925753" y="0"/>
                </a:moveTo>
                <a:lnTo>
                  <a:pt x="0" y="0"/>
                </a:lnTo>
                <a:lnTo>
                  <a:pt x="0" y="124307"/>
                </a:lnTo>
                <a:lnTo>
                  <a:pt x="925753" y="124307"/>
                </a:lnTo>
                <a:lnTo>
                  <a:pt x="925753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939658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89" h="33654">
                <a:moveTo>
                  <a:pt x="910132" y="32867"/>
                </a:moveTo>
                <a:lnTo>
                  <a:pt x="901496" y="32867"/>
                </a:lnTo>
                <a:lnTo>
                  <a:pt x="901496" y="33375"/>
                </a:lnTo>
                <a:lnTo>
                  <a:pt x="910132" y="33375"/>
                </a:lnTo>
                <a:lnTo>
                  <a:pt x="910132" y="32867"/>
                </a:lnTo>
                <a:close/>
              </a:path>
              <a:path w="910589" h="33654">
                <a:moveTo>
                  <a:pt x="882167" y="0"/>
                </a:moveTo>
                <a:lnTo>
                  <a:pt x="23647" y="0"/>
                </a:lnTo>
                <a:lnTo>
                  <a:pt x="23647" y="33362"/>
                </a:lnTo>
                <a:lnTo>
                  <a:pt x="882167" y="33362"/>
                </a:lnTo>
                <a:lnTo>
                  <a:pt x="882167" y="0"/>
                </a:lnTo>
                <a:close/>
              </a:path>
              <a:path w="910589" h="33654">
                <a:moveTo>
                  <a:pt x="4330" y="33337"/>
                </a:moveTo>
                <a:lnTo>
                  <a:pt x="0" y="33337"/>
                </a:lnTo>
                <a:lnTo>
                  <a:pt x="4330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44800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859452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86910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86910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81495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86910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81495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81495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86640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85251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831494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838443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824558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86910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86910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86910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1495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81495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81495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953652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96330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9633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9633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939658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939658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939658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96059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94671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96330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9633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9633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35762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35762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35762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35762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375924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38557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38557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3314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38557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3314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3314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35762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35762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35762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3828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3689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3479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35491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3410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38557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38557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38557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3314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314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314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082195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80" h="83820">
                <a:moveTo>
                  <a:pt x="14820" y="0"/>
                </a:moveTo>
                <a:lnTo>
                  <a:pt x="2527" y="0"/>
                </a:lnTo>
                <a:lnTo>
                  <a:pt x="0" y="2539"/>
                </a:lnTo>
                <a:lnTo>
                  <a:pt x="0" y="80810"/>
                </a:lnTo>
                <a:lnTo>
                  <a:pt x="2527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032086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18763" y="2276"/>
                </a:lnTo>
                <a:lnTo>
                  <a:pt x="7629" y="8815"/>
                </a:lnTo>
                <a:lnTo>
                  <a:pt x="0" y="15900"/>
                </a:lnTo>
                <a:lnTo>
                  <a:pt x="117347" y="15900"/>
                </a:lnTo>
                <a:lnTo>
                  <a:pt x="110921" y="9893"/>
                </a:lnTo>
                <a:lnTo>
                  <a:pt x="100065" y="2860"/>
                </a:lnTo>
                <a:lnTo>
                  <a:pt x="87456" y="35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027756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60" h="145415">
                <a:moveTo>
                  <a:pt x="124091" y="0"/>
                </a:moveTo>
                <a:lnTo>
                  <a:pt x="0" y="0"/>
                </a:lnTo>
                <a:lnTo>
                  <a:pt x="0" y="92316"/>
                </a:lnTo>
                <a:lnTo>
                  <a:pt x="16140" y="130125"/>
                </a:lnTo>
                <a:lnTo>
                  <a:pt x="124091" y="144805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27756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1750" y="0"/>
                </a:moveTo>
                <a:lnTo>
                  <a:pt x="0" y="0"/>
                </a:lnTo>
                <a:lnTo>
                  <a:pt x="0" y="48564"/>
                </a:lnTo>
                <a:lnTo>
                  <a:pt x="7046" y="90293"/>
                </a:lnTo>
                <a:lnTo>
                  <a:pt x="38071" y="108897"/>
                </a:lnTo>
                <a:lnTo>
                  <a:pt x="33398" y="97011"/>
                </a:lnTo>
                <a:lnTo>
                  <a:pt x="31750" y="83921"/>
                </a:lnTo>
                <a:lnTo>
                  <a:pt x="31750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59501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10" h="165100">
                <a:moveTo>
                  <a:pt x="92341" y="0"/>
                </a:moveTo>
                <a:lnTo>
                  <a:pt x="0" y="0"/>
                </a:lnTo>
                <a:lnTo>
                  <a:pt x="0" y="112204"/>
                </a:lnTo>
                <a:lnTo>
                  <a:pt x="16126" y="150035"/>
                </a:lnTo>
                <a:lnTo>
                  <a:pt x="92341" y="16474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027756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985467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985264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985842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162592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99520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162592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0805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0805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99520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99905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16642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985270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985268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985457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985264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985842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985270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985268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082010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998038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166427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082010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998038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166427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042439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5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042441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5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069296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80" h="59054">
                <a:moveTo>
                  <a:pt x="37490" y="0"/>
                </a:moveTo>
                <a:lnTo>
                  <a:pt x="5651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490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084515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70">
                <a:moveTo>
                  <a:pt x="0" y="0"/>
                </a:moveTo>
                <a:lnTo>
                  <a:pt x="0" y="1181"/>
                </a:lnTo>
                <a:lnTo>
                  <a:pt x="939" y="495"/>
                </a:lnTo>
                <a:lnTo>
                  <a:pt x="2095" y="88"/>
                </a:lnTo>
                <a:lnTo>
                  <a:pt x="8559" y="8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084513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89" h="26035">
                <a:moveTo>
                  <a:pt x="8559" y="0"/>
                </a:moveTo>
                <a:lnTo>
                  <a:pt x="2095" y="0"/>
                </a:lnTo>
                <a:lnTo>
                  <a:pt x="939" y="406"/>
                </a:lnTo>
                <a:lnTo>
                  <a:pt x="0" y="1092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084515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084515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8559" y="0"/>
                </a:moveTo>
                <a:lnTo>
                  <a:pt x="0" y="0"/>
                </a:lnTo>
                <a:lnTo>
                  <a:pt x="0" y="22669"/>
                </a:lnTo>
                <a:lnTo>
                  <a:pt x="939" y="23355"/>
                </a:lnTo>
                <a:lnTo>
                  <a:pt x="2095" y="23761"/>
                </a:lnTo>
                <a:lnTo>
                  <a:pt x="8559" y="23761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05779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001724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26" y="0"/>
                </a:moveTo>
                <a:lnTo>
                  <a:pt x="5422" y="0"/>
                </a:lnTo>
                <a:lnTo>
                  <a:pt x="0" y="5435"/>
                </a:lnTo>
                <a:lnTo>
                  <a:pt x="0" y="19227"/>
                </a:lnTo>
                <a:lnTo>
                  <a:pt x="5422" y="24663"/>
                </a:lnTo>
                <a:lnTo>
                  <a:pt x="172326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26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001722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001717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057798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47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090877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89" h="59054">
                <a:moveTo>
                  <a:pt x="15913" y="0"/>
                </a:moveTo>
                <a:lnTo>
                  <a:pt x="0" y="0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5651"/>
                </a:lnTo>
                <a:lnTo>
                  <a:pt x="15913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717984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450449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455552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722068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5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449057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452311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722582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457421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458808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705390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0" y="7118667"/>
            <a:ext cx="10692003" cy="4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5" name="object 215"/>
          <p:cNvSpPr txBox="1"/>
          <p:nvPr/>
        </p:nvSpPr>
        <p:spPr>
          <a:xfrm>
            <a:off x="724767" y="839642"/>
            <a:ext cx="926224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2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Реконструкция водопроводных сетей по инвестиционной программе (</a:t>
            </a:r>
            <a:r>
              <a:rPr lang="ru-RU" sz="2200" b="1" dirty="0" err="1" smtClean="0">
                <a:solidFill>
                  <a:srgbClr val="004982"/>
                </a:solidFill>
                <a:latin typeface="Arial Narrow"/>
                <a:cs typeface="Arial Narrow"/>
              </a:rPr>
              <a:t>млн.тг</a:t>
            </a:r>
            <a:r>
              <a:rPr lang="ru-RU" sz="22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.)</a:t>
            </a:r>
          </a:p>
        </p:txBody>
      </p:sp>
      <p:sp>
        <p:nvSpPr>
          <p:cNvPr id="275" name="object 180"/>
          <p:cNvSpPr txBox="1"/>
          <p:nvPr/>
        </p:nvSpPr>
        <p:spPr>
          <a:xfrm>
            <a:off x="6915759" y="463499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graphicFrame>
        <p:nvGraphicFramePr>
          <p:cNvPr id="219" name="Таблица 2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490035"/>
              </p:ext>
            </p:extLst>
          </p:nvPr>
        </p:nvGraphicFramePr>
        <p:xfrm>
          <a:off x="856191" y="1536447"/>
          <a:ext cx="9291410" cy="34230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51830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6104"/>
                <a:gridCol w="910032"/>
                <a:gridCol w="1046676"/>
                <a:gridCol w="1215514"/>
              </a:tblGrid>
              <a:tr h="42226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</a:rPr>
                        <a:t>Наименование участка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2060"/>
                          </a:solidFill>
                        </a:rPr>
                        <a:t>L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</a:rPr>
                        <a:t>, метр</a:t>
                      </a:r>
                    </a:p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</a:rPr>
                        <a:t>(план) 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2060"/>
                          </a:solidFill>
                        </a:rPr>
                        <a:t>L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</a:rPr>
                        <a:t>, метр</a:t>
                      </a:r>
                    </a:p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</a:rPr>
                        <a:t>(факт) </a:t>
                      </a:r>
                      <a:endParaRPr lang="ru-RU" sz="1100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Сумма, план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Сумма, </a:t>
                      </a:r>
                    </a:p>
                    <a:p>
                      <a:pPr algn="ctr"/>
                      <a:r>
                        <a:rPr lang="ru-RU" sz="115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15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3980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</a:t>
                      </a:r>
                      <a:r>
                        <a:rPr lang="ru-RU" sz="11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ул.Мунайтпасова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 </a:t>
                      </a:r>
                      <a:r>
                        <a:rPr lang="ru-RU" sz="11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ул.Абылай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-Хана 6/5,8/1d=150 мм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(выполнено)</a:t>
                      </a: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</a:tr>
              <a:tr h="293980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</a:t>
                      </a:r>
                      <a:r>
                        <a:rPr lang="ru-RU" sz="11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ул.Жирентаева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16 до </a:t>
                      </a:r>
                      <a:r>
                        <a:rPr lang="ru-RU" sz="11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ул.Петрова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14 d=150 мм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(выполнено)</a:t>
                      </a: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</a:tr>
              <a:tr h="29398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ул.Жирентаева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от </a:t>
                      </a:r>
                      <a:r>
                        <a:rPr lang="ru-RU" sz="11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ул.Мунайтпасова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 </a:t>
                      </a:r>
                      <a:r>
                        <a:rPr lang="ru-RU" sz="11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ул.Петрова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d=315 мм </a:t>
                      </a: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(выполнено)</a:t>
                      </a: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660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660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</a:tr>
              <a:tr h="29398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</a:t>
                      </a:r>
                      <a:r>
                        <a:rPr lang="ru-RU" sz="11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ул.Жумабаева</a:t>
                      </a:r>
                      <a:r>
                        <a:rPr lang="ru-RU" sz="11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до </a:t>
                      </a:r>
                      <a:r>
                        <a:rPr lang="ru-RU" sz="11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ул.Жумабаева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д.3/1 d=225 мм </a:t>
                      </a: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(выполнено)</a:t>
                      </a: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</a:tr>
              <a:tr h="29398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</a:t>
                      </a:r>
                      <a:r>
                        <a:rPr lang="ru-RU" sz="11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ул.Мунайтпасова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 </a:t>
                      </a:r>
                      <a:r>
                        <a:rPr lang="ru-RU" sz="11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ул.Мунайтпасова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д.18/2 d=225 мм </a:t>
                      </a: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(выполнено)</a:t>
                      </a: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</a:tr>
              <a:tr h="29398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ул. </a:t>
                      </a:r>
                      <a:r>
                        <a:rPr lang="ru-RU" sz="11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Майлина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 ул. </a:t>
                      </a:r>
                      <a:r>
                        <a:rPr lang="ru-RU" sz="11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Майлина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7/2 Д=200 мм </a:t>
                      </a: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(выполнено)</a:t>
                      </a: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</a:tr>
              <a:tr h="29398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</a:t>
                      </a:r>
                      <a:r>
                        <a:rPr lang="ru-RU" sz="11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ул.Полевой</a:t>
                      </a:r>
                      <a:r>
                        <a:rPr lang="ru-RU" sz="11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2/3 до </a:t>
                      </a:r>
                      <a:r>
                        <a:rPr lang="ru-RU" sz="11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ул.Ташенова</a:t>
                      </a:r>
                      <a:r>
                        <a:rPr lang="ru-RU" sz="11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d=225 мм </a:t>
                      </a: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(выполнено)</a:t>
                      </a: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</a:tr>
              <a:tr h="293980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ул. </a:t>
                      </a:r>
                      <a:r>
                        <a:rPr lang="ru-RU" sz="11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Торайгырова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1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Омарова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от </a:t>
                      </a:r>
                      <a:r>
                        <a:rPr lang="ru-RU" sz="11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ул.Сейфуллина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 </a:t>
                      </a:r>
                      <a:r>
                        <a:rPr lang="ru-RU" sz="11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ул.Абая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Д=315 мм</a:t>
                      </a: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496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496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</a:tr>
              <a:tr h="29398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Шонанулы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39, 41, 43-47 d=200 мм </a:t>
                      </a: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(выполнено)</a:t>
                      </a: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</a:tr>
              <a:tr h="2939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1600" b="1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2 507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2 507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</a:tr>
            </a:tbl>
          </a:graphicData>
        </a:graphic>
      </p:graphicFrame>
      <p:sp>
        <p:nvSpPr>
          <p:cNvPr id="223" name="Заголовок 1"/>
          <p:cNvSpPr txBox="1">
            <a:spLocks/>
          </p:cNvSpPr>
          <p:nvPr/>
        </p:nvSpPr>
        <p:spPr>
          <a:xfrm>
            <a:off x="1883305" y="1187103"/>
            <a:ext cx="7251083" cy="271844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ctr">
              <a:lnSpc>
                <a:spcPct val="90000"/>
              </a:lnSpc>
              <a:spcBef>
                <a:spcPts val="750"/>
              </a:spcBef>
              <a:defRPr/>
            </a:pPr>
            <a:r>
              <a:rPr lang="ru-RU" sz="1600" b="1" dirty="0">
                <a:solidFill>
                  <a:srgbClr val="262626"/>
                </a:solidFill>
                <a:cs typeface="Times New Roman" panose="02020603050405020304" pitchFamily="18" charset="0"/>
              </a:rPr>
              <a:t>Участки с </a:t>
            </a:r>
            <a:r>
              <a:rPr lang="ru-RU" sz="1600" b="1" dirty="0" smtClean="0">
                <a:solidFill>
                  <a:srgbClr val="262626"/>
                </a:solidFill>
                <a:cs typeface="Times New Roman" panose="02020603050405020304" pitchFamily="18" charset="0"/>
              </a:rPr>
              <a:t>проведением </a:t>
            </a:r>
            <a:r>
              <a:rPr lang="ru-RU" sz="1600" b="1" dirty="0">
                <a:solidFill>
                  <a:srgbClr val="262626"/>
                </a:solidFill>
                <a:cs typeface="Times New Roman" panose="02020603050405020304" pitchFamily="18" charset="0"/>
              </a:rPr>
              <a:t>СМР </a:t>
            </a:r>
            <a:r>
              <a:rPr lang="ru-RU" sz="1600" b="1" dirty="0" smtClean="0">
                <a:solidFill>
                  <a:srgbClr val="262626"/>
                </a:solidFill>
                <a:cs typeface="Times New Roman" panose="02020603050405020304" pitchFamily="18" charset="0"/>
              </a:rPr>
              <a:t>собственными силами </a:t>
            </a:r>
            <a:r>
              <a:rPr lang="en-US" sz="1600" b="1" dirty="0" smtClean="0">
                <a:solidFill>
                  <a:srgbClr val="262626"/>
                </a:solidFill>
                <a:cs typeface="Times New Roman" panose="02020603050405020304" pitchFamily="18" charset="0"/>
              </a:rPr>
              <a:t>-</a:t>
            </a:r>
            <a:r>
              <a:rPr lang="ru-RU" sz="1600" b="1" dirty="0" smtClean="0">
                <a:solidFill>
                  <a:srgbClr val="262626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ИСПОЛНЕНО 100%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321" y="5013268"/>
            <a:ext cx="3788865" cy="2057782"/>
          </a:xfrm>
          <a:prstGeom prst="rect">
            <a:avLst/>
          </a:prstGeom>
        </p:spPr>
      </p:pic>
      <p:pic>
        <p:nvPicPr>
          <p:cNvPr id="226" name="Рисунок 2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4" b="35144"/>
          <a:stretch/>
        </p:blipFill>
        <p:spPr>
          <a:xfrm>
            <a:off x="6206829" y="5013268"/>
            <a:ext cx="3416584" cy="205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4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262795" y="487311"/>
            <a:ext cx="690880" cy="124460"/>
          </a:xfrm>
          <a:custGeom>
            <a:avLst/>
            <a:gdLst/>
            <a:ahLst/>
            <a:cxnLst/>
            <a:rect l="l" t="t" r="r" b="b"/>
            <a:pathLst>
              <a:path w="690879" h="124459">
                <a:moveTo>
                  <a:pt x="690879" y="0"/>
                </a:moveTo>
                <a:lnTo>
                  <a:pt x="0" y="0"/>
                </a:lnTo>
                <a:lnTo>
                  <a:pt x="0" y="124307"/>
                </a:lnTo>
                <a:lnTo>
                  <a:pt x="690879" y="124307"/>
                </a:lnTo>
                <a:lnTo>
                  <a:pt x="69087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62795" y="578243"/>
            <a:ext cx="705485" cy="33655"/>
          </a:xfrm>
          <a:custGeom>
            <a:avLst/>
            <a:gdLst/>
            <a:ahLst/>
            <a:cxnLst/>
            <a:rect l="l" t="t" r="r" b="b"/>
            <a:pathLst>
              <a:path w="705484" h="33654">
                <a:moveTo>
                  <a:pt x="705281" y="32867"/>
                </a:moveTo>
                <a:lnTo>
                  <a:pt x="698385" y="32867"/>
                </a:lnTo>
                <a:lnTo>
                  <a:pt x="698385" y="33375"/>
                </a:lnTo>
                <a:lnTo>
                  <a:pt x="705281" y="33375"/>
                </a:lnTo>
                <a:lnTo>
                  <a:pt x="705281" y="32867"/>
                </a:lnTo>
                <a:close/>
              </a:path>
              <a:path w="705484" h="33654">
                <a:moveTo>
                  <a:pt x="682942" y="0"/>
                </a:moveTo>
                <a:lnTo>
                  <a:pt x="18910" y="0"/>
                </a:lnTo>
                <a:lnTo>
                  <a:pt x="18910" y="33362"/>
                </a:lnTo>
                <a:lnTo>
                  <a:pt x="682942" y="33362"/>
                </a:lnTo>
                <a:lnTo>
                  <a:pt x="682942" y="0"/>
                </a:lnTo>
                <a:close/>
              </a:path>
              <a:path w="705484" h="33654">
                <a:moveTo>
                  <a:pt x="3467" y="33337"/>
                </a:moveTo>
                <a:lnTo>
                  <a:pt x="0" y="33337"/>
                </a:lnTo>
                <a:lnTo>
                  <a:pt x="3467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54882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69539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79202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79202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2503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79202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2503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2503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97649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62605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41587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94853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3464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979202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79202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79202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92503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92503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92503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76797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8645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8645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28645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262795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262795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262795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28374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26986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28645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28645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28645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842374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842373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8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846704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0" y="0"/>
                </a:moveTo>
                <a:lnTo>
                  <a:pt x="3833495" y="0"/>
                </a:lnTo>
                <a:lnTo>
                  <a:pt x="3833495" y="91655"/>
                </a:lnTo>
                <a:lnTo>
                  <a:pt x="0" y="91655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83605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673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73760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87917" y="487946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033"/>
                </a:lnTo>
              </a:path>
            </a:pathLst>
          </a:custGeom>
          <a:ln w="9918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73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673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50189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9205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511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7017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11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7017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4573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647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511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7017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4573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47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4573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647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483605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673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83605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673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483605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673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5088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69900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49496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68511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473938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664097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4808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6710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46700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6571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511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7017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511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7017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511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7017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4573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647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4573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647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4573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647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079006" y="246153"/>
            <a:ext cx="710772" cy="453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34293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34293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362259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308094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362259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30809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334293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334293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62259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62259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08094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0809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39645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30" h="124459">
                <a:moveTo>
                  <a:pt x="925753" y="0"/>
                </a:moveTo>
                <a:lnTo>
                  <a:pt x="0" y="0"/>
                </a:lnTo>
                <a:lnTo>
                  <a:pt x="0" y="124307"/>
                </a:lnTo>
                <a:lnTo>
                  <a:pt x="925753" y="124307"/>
                </a:lnTo>
                <a:lnTo>
                  <a:pt x="925753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939658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89" h="33654">
                <a:moveTo>
                  <a:pt x="910132" y="32867"/>
                </a:moveTo>
                <a:lnTo>
                  <a:pt x="901496" y="32867"/>
                </a:lnTo>
                <a:lnTo>
                  <a:pt x="901496" y="33375"/>
                </a:lnTo>
                <a:lnTo>
                  <a:pt x="910132" y="33375"/>
                </a:lnTo>
                <a:lnTo>
                  <a:pt x="910132" y="32867"/>
                </a:lnTo>
                <a:close/>
              </a:path>
              <a:path w="910589" h="33654">
                <a:moveTo>
                  <a:pt x="882167" y="0"/>
                </a:moveTo>
                <a:lnTo>
                  <a:pt x="23647" y="0"/>
                </a:lnTo>
                <a:lnTo>
                  <a:pt x="23647" y="33362"/>
                </a:lnTo>
                <a:lnTo>
                  <a:pt x="882167" y="33362"/>
                </a:lnTo>
                <a:lnTo>
                  <a:pt x="882167" y="0"/>
                </a:lnTo>
                <a:close/>
              </a:path>
              <a:path w="910589" h="33654">
                <a:moveTo>
                  <a:pt x="4330" y="33337"/>
                </a:moveTo>
                <a:lnTo>
                  <a:pt x="0" y="33337"/>
                </a:lnTo>
                <a:lnTo>
                  <a:pt x="4330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44800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859452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86910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86910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81495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86910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81495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81495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86640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85251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831494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838443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824558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86910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86910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86910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1495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81495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81495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953652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96330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9633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9633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939658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939658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939658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96059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94671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96330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9633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9633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35762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35762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35762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35762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375924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38557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38557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3314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38557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3314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3314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35762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35762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35762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3828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3689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3479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35491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3410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38557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38557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38557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3314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314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314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082195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80" h="83820">
                <a:moveTo>
                  <a:pt x="14820" y="0"/>
                </a:moveTo>
                <a:lnTo>
                  <a:pt x="2527" y="0"/>
                </a:lnTo>
                <a:lnTo>
                  <a:pt x="0" y="2539"/>
                </a:lnTo>
                <a:lnTo>
                  <a:pt x="0" y="80810"/>
                </a:lnTo>
                <a:lnTo>
                  <a:pt x="2527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032086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18763" y="2276"/>
                </a:lnTo>
                <a:lnTo>
                  <a:pt x="7629" y="8815"/>
                </a:lnTo>
                <a:lnTo>
                  <a:pt x="0" y="15900"/>
                </a:lnTo>
                <a:lnTo>
                  <a:pt x="117347" y="15900"/>
                </a:lnTo>
                <a:lnTo>
                  <a:pt x="110921" y="9893"/>
                </a:lnTo>
                <a:lnTo>
                  <a:pt x="100065" y="2860"/>
                </a:lnTo>
                <a:lnTo>
                  <a:pt x="87456" y="35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027756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60" h="145415">
                <a:moveTo>
                  <a:pt x="124091" y="0"/>
                </a:moveTo>
                <a:lnTo>
                  <a:pt x="0" y="0"/>
                </a:lnTo>
                <a:lnTo>
                  <a:pt x="0" y="92316"/>
                </a:lnTo>
                <a:lnTo>
                  <a:pt x="16140" y="130125"/>
                </a:lnTo>
                <a:lnTo>
                  <a:pt x="124091" y="144805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27756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1750" y="0"/>
                </a:moveTo>
                <a:lnTo>
                  <a:pt x="0" y="0"/>
                </a:lnTo>
                <a:lnTo>
                  <a:pt x="0" y="48564"/>
                </a:lnTo>
                <a:lnTo>
                  <a:pt x="7046" y="90293"/>
                </a:lnTo>
                <a:lnTo>
                  <a:pt x="38071" y="108897"/>
                </a:lnTo>
                <a:lnTo>
                  <a:pt x="33398" y="97011"/>
                </a:lnTo>
                <a:lnTo>
                  <a:pt x="31750" y="83921"/>
                </a:lnTo>
                <a:lnTo>
                  <a:pt x="31750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59501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10" h="165100">
                <a:moveTo>
                  <a:pt x="92341" y="0"/>
                </a:moveTo>
                <a:lnTo>
                  <a:pt x="0" y="0"/>
                </a:lnTo>
                <a:lnTo>
                  <a:pt x="0" y="112204"/>
                </a:lnTo>
                <a:lnTo>
                  <a:pt x="16126" y="150035"/>
                </a:lnTo>
                <a:lnTo>
                  <a:pt x="92341" y="16474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027756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985467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985264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985842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162592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99520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162592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0805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0805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99520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99905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16642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985270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985268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985457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985264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985842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985270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985268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082010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998038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166427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082010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998038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166427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042439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5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042441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5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069296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80" h="59054">
                <a:moveTo>
                  <a:pt x="37490" y="0"/>
                </a:moveTo>
                <a:lnTo>
                  <a:pt x="5651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490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084515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70">
                <a:moveTo>
                  <a:pt x="0" y="0"/>
                </a:moveTo>
                <a:lnTo>
                  <a:pt x="0" y="1181"/>
                </a:lnTo>
                <a:lnTo>
                  <a:pt x="939" y="495"/>
                </a:lnTo>
                <a:lnTo>
                  <a:pt x="2095" y="88"/>
                </a:lnTo>
                <a:lnTo>
                  <a:pt x="8559" y="8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084513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89" h="26035">
                <a:moveTo>
                  <a:pt x="8559" y="0"/>
                </a:moveTo>
                <a:lnTo>
                  <a:pt x="2095" y="0"/>
                </a:lnTo>
                <a:lnTo>
                  <a:pt x="939" y="406"/>
                </a:lnTo>
                <a:lnTo>
                  <a:pt x="0" y="1092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084515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084515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8559" y="0"/>
                </a:moveTo>
                <a:lnTo>
                  <a:pt x="0" y="0"/>
                </a:lnTo>
                <a:lnTo>
                  <a:pt x="0" y="22669"/>
                </a:lnTo>
                <a:lnTo>
                  <a:pt x="939" y="23355"/>
                </a:lnTo>
                <a:lnTo>
                  <a:pt x="2095" y="23761"/>
                </a:lnTo>
                <a:lnTo>
                  <a:pt x="8559" y="23761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05779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001724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26" y="0"/>
                </a:moveTo>
                <a:lnTo>
                  <a:pt x="5422" y="0"/>
                </a:lnTo>
                <a:lnTo>
                  <a:pt x="0" y="5435"/>
                </a:lnTo>
                <a:lnTo>
                  <a:pt x="0" y="19227"/>
                </a:lnTo>
                <a:lnTo>
                  <a:pt x="5422" y="24663"/>
                </a:lnTo>
                <a:lnTo>
                  <a:pt x="172326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26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001722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001717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057798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47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090877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89" h="59054">
                <a:moveTo>
                  <a:pt x="15913" y="0"/>
                </a:moveTo>
                <a:lnTo>
                  <a:pt x="0" y="0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5651"/>
                </a:lnTo>
                <a:lnTo>
                  <a:pt x="15913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717984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450449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455552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722068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5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449057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452311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722582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457421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458808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705390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0" y="7118667"/>
            <a:ext cx="10692003" cy="4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5" name="object 215"/>
          <p:cNvSpPr txBox="1"/>
          <p:nvPr/>
        </p:nvSpPr>
        <p:spPr>
          <a:xfrm>
            <a:off x="692642" y="854202"/>
            <a:ext cx="926224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2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Реконструкция водопроводных сетей по инвестиционной программе (</a:t>
            </a:r>
            <a:r>
              <a:rPr lang="ru-RU" sz="2200" b="1" dirty="0" err="1" smtClean="0">
                <a:solidFill>
                  <a:srgbClr val="004982"/>
                </a:solidFill>
                <a:latin typeface="Arial Narrow"/>
                <a:cs typeface="Arial Narrow"/>
              </a:rPr>
              <a:t>млн.тг</a:t>
            </a:r>
            <a:r>
              <a:rPr lang="ru-RU" sz="22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.)</a:t>
            </a:r>
          </a:p>
        </p:txBody>
      </p:sp>
      <p:sp>
        <p:nvSpPr>
          <p:cNvPr id="275" name="object 180"/>
          <p:cNvSpPr txBox="1"/>
          <p:nvPr/>
        </p:nvSpPr>
        <p:spPr>
          <a:xfrm>
            <a:off x="6915759" y="463499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graphicFrame>
        <p:nvGraphicFramePr>
          <p:cNvPr id="224" name="Таблица 2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599326"/>
              </p:ext>
            </p:extLst>
          </p:nvPr>
        </p:nvGraphicFramePr>
        <p:xfrm>
          <a:off x="680566" y="1854797"/>
          <a:ext cx="9330867" cy="232970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51361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48686"/>
                <a:gridCol w="1048686"/>
                <a:gridCol w="1048686"/>
                <a:gridCol w="1048686"/>
              </a:tblGrid>
              <a:tr h="31058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</a:rPr>
                        <a:t>Наименование участка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2060"/>
                          </a:solidFill>
                        </a:rPr>
                        <a:t>L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</a:rPr>
                        <a:t>, метр, (план)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1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метр (факт)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Сумма, план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Сумма, факт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3980">
                <a:tc>
                  <a:txBody>
                    <a:bodyPr/>
                    <a:lstStyle/>
                    <a:p>
                      <a:pPr algn="l"/>
                      <a:r>
                        <a:rPr lang="ru-RU" sz="11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ул. Фурманова от пр. </a:t>
                      </a:r>
                      <a:r>
                        <a:rPr lang="ru-RU" sz="11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Богенбая</a:t>
                      </a:r>
                      <a:r>
                        <a:rPr lang="ru-RU" sz="11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 ул. Пушкина d=500 мм</a:t>
                      </a: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(выполнено)</a:t>
                      </a: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690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690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213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213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</a:tr>
              <a:tr h="241214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Технический водопровод d=400 мм </a:t>
                      </a: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(выполнено)</a:t>
                      </a:r>
                      <a:endParaRPr lang="ru-RU" sz="1100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3 100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3 100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</a:tr>
              <a:tr h="29398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 Глинки </a:t>
                      </a:r>
                      <a:r>
                        <a:rPr lang="en-US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=100 мм </a:t>
                      </a: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(выполнено)</a:t>
                      </a: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517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517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</a:tr>
              <a:tr h="29398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 </a:t>
                      </a:r>
                      <a:r>
                        <a:rPr lang="ru-RU" sz="11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Дулатова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от ул. </a:t>
                      </a:r>
                      <a:r>
                        <a:rPr lang="ru-RU" sz="11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Байсековой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 ул. </a:t>
                      </a:r>
                      <a:r>
                        <a:rPr lang="ru-RU" sz="11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Байсеитовой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-200 мм. </a:t>
                      </a: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(выполнено)</a:t>
                      </a: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480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480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</a:tr>
              <a:tr h="29398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ул. </a:t>
                      </a:r>
                      <a:r>
                        <a:rPr lang="ru-RU" sz="11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Карталинская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от ул. Новой до ул. </a:t>
                      </a:r>
                      <a:r>
                        <a:rPr lang="ru-RU" sz="11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Дулатова</a:t>
                      </a:r>
                      <a:r>
                        <a:rPr lang="ru-RU" sz="11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-315 мм. </a:t>
                      </a: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(выполнено)</a:t>
                      </a:r>
                      <a:r>
                        <a:rPr lang="en-US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</a:t>
                      </a:r>
                      <a:endParaRPr lang="ru-RU" sz="1100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330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330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</a:tr>
              <a:tr h="2939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1600" b="1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5 117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117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471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470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</a:tr>
            </a:tbl>
          </a:graphicData>
        </a:graphic>
      </p:graphicFrame>
      <p:sp>
        <p:nvSpPr>
          <p:cNvPr id="225" name="Заголовок 1"/>
          <p:cNvSpPr txBox="1">
            <a:spLocks/>
          </p:cNvSpPr>
          <p:nvPr/>
        </p:nvSpPr>
        <p:spPr>
          <a:xfrm>
            <a:off x="1900486" y="1318747"/>
            <a:ext cx="6891029" cy="271844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ctr">
              <a:lnSpc>
                <a:spcPct val="90000"/>
              </a:lnSpc>
              <a:spcBef>
                <a:spcPts val="750"/>
              </a:spcBef>
              <a:defRPr/>
            </a:pPr>
            <a:r>
              <a:rPr lang="ru-RU" sz="1600" b="1" dirty="0">
                <a:solidFill>
                  <a:srgbClr val="262626"/>
                </a:solidFill>
                <a:cs typeface="Times New Roman" panose="02020603050405020304" pitchFamily="18" charset="0"/>
              </a:rPr>
              <a:t>Участки с </a:t>
            </a:r>
            <a:r>
              <a:rPr lang="ru-RU" sz="1600" b="1" dirty="0" smtClean="0">
                <a:solidFill>
                  <a:srgbClr val="262626"/>
                </a:solidFill>
                <a:cs typeface="Times New Roman" panose="02020603050405020304" pitchFamily="18" charset="0"/>
              </a:rPr>
              <a:t>проведением </a:t>
            </a:r>
            <a:r>
              <a:rPr lang="ru-RU" sz="1600" b="1" dirty="0">
                <a:solidFill>
                  <a:srgbClr val="262626"/>
                </a:solidFill>
                <a:cs typeface="Times New Roman" panose="02020603050405020304" pitchFamily="18" charset="0"/>
              </a:rPr>
              <a:t>СМР </a:t>
            </a:r>
            <a:r>
              <a:rPr lang="ru-RU" sz="1600" b="1" dirty="0" smtClean="0">
                <a:solidFill>
                  <a:srgbClr val="262626"/>
                </a:solidFill>
                <a:cs typeface="Times New Roman" panose="02020603050405020304" pitchFamily="18" charset="0"/>
              </a:rPr>
              <a:t>подрядным способом</a:t>
            </a:r>
            <a:r>
              <a:rPr lang="en-US" sz="1600" b="1" dirty="0" smtClean="0">
                <a:solidFill>
                  <a:srgbClr val="262626"/>
                </a:solidFill>
                <a:cs typeface="Times New Roman" panose="02020603050405020304" pitchFamily="18" charset="0"/>
              </a:rPr>
              <a:t> -</a:t>
            </a:r>
            <a:r>
              <a:rPr lang="ru-RU" sz="1600" b="1" dirty="0" smtClean="0">
                <a:solidFill>
                  <a:srgbClr val="262626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ИСПОЛНЕНО </a:t>
            </a:r>
            <a:r>
              <a:rPr lang="ru-RU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100%</a:t>
            </a:r>
            <a:endParaRPr lang="ru-RU" sz="2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750"/>
              </a:spcBef>
              <a:defRPr/>
            </a:pPr>
            <a:r>
              <a:rPr lang="en-US" sz="16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AutoShape 2" descr="https://zipview.mail.ru/get/ca5587fc0a15c18fd0a8db8fd3737f88/15fb1ea524c2370471efa30ddf88120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6" name="Рисунок 225"/>
          <p:cNvPicPr>
            <a:picLocks noChangeAspect="1"/>
          </p:cNvPicPr>
          <p:nvPr/>
        </p:nvPicPr>
        <p:blipFill rotWithShape="1">
          <a:blip r:embed="rId4"/>
          <a:srcRect t="13475" r="29108" b="38185"/>
          <a:stretch/>
        </p:blipFill>
        <p:spPr>
          <a:xfrm>
            <a:off x="1228930" y="4417624"/>
            <a:ext cx="3226621" cy="2571282"/>
          </a:xfrm>
          <a:prstGeom prst="rect">
            <a:avLst/>
          </a:prstGeom>
        </p:spPr>
      </p:pic>
      <p:pic>
        <p:nvPicPr>
          <p:cNvPr id="218" name="Рисунок 217"/>
          <p:cNvPicPr>
            <a:picLocks noChangeAspect="1"/>
          </p:cNvPicPr>
          <p:nvPr/>
        </p:nvPicPr>
        <p:blipFill rotWithShape="1">
          <a:blip r:embed="rId5"/>
          <a:srcRect t="33159" r="2258" b="37869"/>
          <a:stretch/>
        </p:blipFill>
        <p:spPr>
          <a:xfrm>
            <a:off x="5743948" y="4417624"/>
            <a:ext cx="3619756" cy="258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5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262795" y="487311"/>
            <a:ext cx="690880" cy="124460"/>
          </a:xfrm>
          <a:custGeom>
            <a:avLst/>
            <a:gdLst/>
            <a:ahLst/>
            <a:cxnLst/>
            <a:rect l="l" t="t" r="r" b="b"/>
            <a:pathLst>
              <a:path w="690879" h="124459">
                <a:moveTo>
                  <a:pt x="690879" y="0"/>
                </a:moveTo>
                <a:lnTo>
                  <a:pt x="0" y="0"/>
                </a:lnTo>
                <a:lnTo>
                  <a:pt x="0" y="124307"/>
                </a:lnTo>
                <a:lnTo>
                  <a:pt x="690879" y="124307"/>
                </a:lnTo>
                <a:lnTo>
                  <a:pt x="69087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62795" y="578243"/>
            <a:ext cx="705485" cy="33655"/>
          </a:xfrm>
          <a:custGeom>
            <a:avLst/>
            <a:gdLst/>
            <a:ahLst/>
            <a:cxnLst/>
            <a:rect l="l" t="t" r="r" b="b"/>
            <a:pathLst>
              <a:path w="705484" h="33654">
                <a:moveTo>
                  <a:pt x="705281" y="32867"/>
                </a:moveTo>
                <a:lnTo>
                  <a:pt x="698385" y="32867"/>
                </a:lnTo>
                <a:lnTo>
                  <a:pt x="698385" y="33375"/>
                </a:lnTo>
                <a:lnTo>
                  <a:pt x="705281" y="33375"/>
                </a:lnTo>
                <a:lnTo>
                  <a:pt x="705281" y="32867"/>
                </a:lnTo>
                <a:close/>
              </a:path>
              <a:path w="705484" h="33654">
                <a:moveTo>
                  <a:pt x="682942" y="0"/>
                </a:moveTo>
                <a:lnTo>
                  <a:pt x="18910" y="0"/>
                </a:lnTo>
                <a:lnTo>
                  <a:pt x="18910" y="33362"/>
                </a:lnTo>
                <a:lnTo>
                  <a:pt x="682942" y="33362"/>
                </a:lnTo>
                <a:lnTo>
                  <a:pt x="682942" y="0"/>
                </a:lnTo>
                <a:close/>
              </a:path>
              <a:path w="705484" h="33654">
                <a:moveTo>
                  <a:pt x="3467" y="33337"/>
                </a:moveTo>
                <a:lnTo>
                  <a:pt x="0" y="33337"/>
                </a:lnTo>
                <a:lnTo>
                  <a:pt x="3467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54882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69539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79202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79202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2503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79202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2503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2503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97649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62605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41587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94853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3464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979202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79202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79202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92503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92503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92503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76797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8645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8645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28645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262795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262795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262795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28374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26986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28645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28645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28645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842374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842373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8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846704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0" y="0"/>
                </a:moveTo>
                <a:lnTo>
                  <a:pt x="3833495" y="0"/>
                </a:lnTo>
                <a:lnTo>
                  <a:pt x="3833495" y="91655"/>
                </a:lnTo>
                <a:lnTo>
                  <a:pt x="0" y="91655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83605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673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73760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87917" y="487946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033"/>
                </a:lnTo>
              </a:path>
            </a:pathLst>
          </a:custGeom>
          <a:ln w="9918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73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673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50189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9205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511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7017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11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7017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4573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647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511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7017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4573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47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4573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647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483605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673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83605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673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483605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673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5088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69900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49496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68511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473938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664097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4808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6710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46700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6571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511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7017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511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7017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511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7017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4573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647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4573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647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4573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647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079006" y="246153"/>
            <a:ext cx="710772" cy="453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34293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34293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362259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308094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362259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30809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334293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334293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62259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62259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08094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0809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39645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30" h="124459">
                <a:moveTo>
                  <a:pt x="925753" y="0"/>
                </a:moveTo>
                <a:lnTo>
                  <a:pt x="0" y="0"/>
                </a:lnTo>
                <a:lnTo>
                  <a:pt x="0" y="124307"/>
                </a:lnTo>
                <a:lnTo>
                  <a:pt x="925753" y="124307"/>
                </a:lnTo>
                <a:lnTo>
                  <a:pt x="925753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939658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89" h="33654">
                <a:moveTo>
                  <a:pt x="910132" y="32867"/>
                </a:moveTo>
                <a:lnTo>
                  <a:pt x="901496" y="32867"/>
                </a:lnTo>
                <a:lnTo>
                  <a:pt x="901496" y="33375"/>
                </a:lnTo>
                <a:lnTo>
                  <a:pt x="910132" y="33375"/>
                </a:lnTo>
                <a:lnTo>
                  <a:pt x="910132" y="32867"/>
                </a:lnTo>
                <a:close/>
              </a:path>
              <a:path w="910589" h="33654">
                <a:moveTo>
                  <a:pt x="882167" y="0"/>
                </a:moveTo>
                <a:lnTo>
                  <a:pt x="23647" y="0"/>
                </a:lnTo>
                <a:lnTo>
                  <a:pt x="23647" y="33362"/>
                </a:lnTo>
                <a:lnTo>
                  <a:pt x="882167" y="33362"/>
                </a:lnTo>
                <a:lnTo>
                  <a:pt x="882167" y="0"/>
                </a:lnTo>
                <a:close/>
              </a:path>
              <a:path w="910589" h="33654">
                <a:moveTo>
                  <a:pt x="4330" y="33337"/>
                </a:moveTo>
                <a:lnTo>
                  <a:pt x="0" y="33337"/>
                </a:lnTo>
                <a:lnTo>
                  <a:pt x="4330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44800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859452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86910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86910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81495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86910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81495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81495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86640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85251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831494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838443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824558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86910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86910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86910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1495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81495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81495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953652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96330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9633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9633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939658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939658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939658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96059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94671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96330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9633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9633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35762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35762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35762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35762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375924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38557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38557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3314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38557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3314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3314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35762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35762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35762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3828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3689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3479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35491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3410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38557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38557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38557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3314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314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314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082195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80" h="83820">
                <a:moveTo>
                  <a:pt x="14820" y="0"/>
                </a:moveTo>
                <a:lnTo>
                  <a:pt x="2527" y="0"/>
                </a:lnTo>
                <a:lnTo>
                  <a:pt x="0" y="2539"/>
                </a:lnTo>
                <a:lnTo>
                  <a:pt x="0" y="80810"/>
                </a:lnTo>
                <a:lnTo>
                  <a:pt x="2527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032086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18763" y="2276"/>
                </a:lnTo>
                <a:lnTo>
                  <a:pt x="7629" y="8815"/>
                </a:lnTo>
                <a:lnTo>
                  <a:pt x="0" y="15900"/>
                </a:lnTo>
                <a:lnTo>
                  <a:pt x="117347" y="15900"/>
                </a:lnTo>
                <a:lnTo>
                  <a:pt x="110921" y="9893"/>
                </a:lnTo>
                <a:lnTo>
                  <a:pt x="100065" y="2860"/>
                </a:lnTo>
                <a:lnTo>
                  <a:pt x="87456" y="35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027756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60" h="145415">
                <a:moveTo>
                  <a:pt x="124091" y="0"/>
                </a:moveTo>
                <a:lnTo>
                  <a:pt x="0" y="0"/>
                </a:lnTo>
                <a:lnTo>
                  <a:pt x="0" y="92316"/>
                </a:lnTo>
                <a:lnTo>
                  <a:pt x="16140" y="130125"/>
                </a:lnTo>
                <a:lnTo>
                  <a:pt x="124091" y="144805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27756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1750" y="0"/>
                </a:moveTo>
                <a:lnTo>
                  <a:pt x="0" y="0"/>
                </a:lnTo>
                <a:lnTo>
                  <a:pt x="0" y="48564"/>
                </a:lnTo>
                <a:lnTo>
                  <a:pt x="7046" y="90293"/>
                </a:lnTo>
                <a:lnTo>
                  <a:pt x="38071" y="108897"/>
                </a:lnTo>
                <a:lnTo>
                  <a:pt x="33398" y="97011"/>
                </a:lnTo>
                <a:lnTo>
                  <a:pt x="31750" y="83921"/>
                </a:lnTo>
                <a:lnTo>
                  <a:pt x="31750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59501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10" h="165100">
                <a:moveTo>
                  <a:pt x="92341" y="0"/>
                </a:moveTo>
                <a:lnTo>
                  <a:pt x="0" y="0"/>
                </a:lnTo>
                <a:lnTo>
                  <a:pt x="0" y="112204"/>
                </a:lnTo>
                <a:lnTo>
                  <a:pt x="16126" y="150035"/>
                </a:lnTo>
                <a:lnTo>
                  <a:pt x="92341" y="16474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027756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985467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985264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985842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162592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99520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162592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0805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0805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99520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99905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16642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985270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985268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985457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985264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985842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985270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985268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082010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998038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166427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082010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998038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166427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042439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5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042441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5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069296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80" h="59054">
                <a:moveTo>
                  <a:pt x="37490" y="0"/>
                </a:moveTo>
                <a:lnTo>
                  <a:pt x="5651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490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084515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70">
                <a:moveTo>
                  <a:pt x="0" y="0"/>
                </a:moveTo>
                <a:lnTo>
                  <a:pt x="0" y="1181"/>
                </a:lnTo>
                <a:lnTo>
                  <a:pt x="939" y="495"/>
                </a:lnTo>
                <a:lnTo>
                  <a:pt x="2095" y="88"/>
                </a:lnTo>
                <a:lnTo>
                  <a:pt x="8559" y="8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084513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89" h="26035">
                <a:moveTo>
                  <a:pt x="8559" y="0"/>
                </a:moveTo>
                <a:lnTo>
                  <a:pt x="2095" y="0"/>
                </a:lnTo>
                <a:lnTo>
                  <a:pt x="939" y="406"/>
                </a:lnTo>
                <a:lnTo>
                  <a:pt x="0" y="1092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084515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084515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8559" y="0"/>
                </a:moveTo>
                <a:lnTo>
                  <a:pt x="0" y="0"/>
                </a:lnTo>
                <a:lnTo>
                  <a:pt x="0" y="22669"/>
                </a:lnTo>
                <a:lnTo>
                  <a:pt x="939" y="23355"/>
                </a:lnTo>
                <a:lnTo>
                  <a:pt x="2095" y="23761"/>
                </a:lnTo>
                <a:lnTo>
                  <a:pt x="8559" y="23761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05779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001724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26" y="0"/>
                </a:moveTo>
                <a:lnTo>
                  <a:pt x="5422" y="0"/>
                </a:lnTo>
                <a:lnTo>
                  <a:pt x="0" y="5435"/>
                </a:lnTo>
                <a:lnTo>
                  <a:pt x="0" y="19227"/>
                </a:lnTo>
                <a:lnTo>
                  <a:pt x="5422" y="24663"/>
                </a:lnTo>
                <a:lnTo>
                  <a:pt x="172326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26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001722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001717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057798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47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090877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89" h="59054">
                <a:moveTo>
                  <a:pt x="15913" y="0"/>
                </a:moveTo>
                <a:lnTo>
                  <a:pt x="0" y="0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5651"/>
                </a:lnTo>
                <a:lnTo>
                  <a:pt x="15913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717984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450449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455552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722068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5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449057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452311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722582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457421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458808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705390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0" y="7118667"/>
            <a:ext cx="10692003" cy="4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4207171" y="5281220"/>
            <a:ext cx="2677047" cy="17859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5" name="object 180"/>
          <p:cNvSpPr txBox="1"/>
          <p:nvPr/>
        </p:nvSpPr>
        <p:spPr>
          <a:xfrm>
            <a:off x="6884218" y="463499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386" name="object 355"/>
          <p:cNvSpPr txBox="1"/>
          <p:nvPr/>
        </p:nvSpPr>
        <p:spPr>
          <a:xfrm>
            <a:off x="641522" y="5317656"/>
            <a:ext cx="3411567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9388" algn="ctr">
              <a:lnSpc>
                <a:spcPct val="100000"/>
              </a:lnSpc>
              <a:tabLst>
                <a:tab pos="1568450" algn="l"/>
                <a:tab pos="2498090" algn="l"/>
                <a:tab pos="3378200" algn="l"/>
              </a:tabLst>
            </a:pPr>
            <a:r>
              <a:rPr lang="ru-RU" sz="1400" b="1" spc="60" dirty="0" smtClean="0">
                <a:latin typeface="Arial"/>
                <a:cs typeface="Arial"/>
              </a:rPr>
              <a:t>Снижение</a:t>
            </a:r>
            <a:r>
              <a:rPr lang="ru-RU" sz="1400" b="1" spc="-20" dirty="0" smtClean="0">
                <a:latin typeface="Arial"/>
                <a:cs typeface="Arial"/>
              </a:rPr>
              <a:t> </a:t>
            </a:r>
            <a:r>
              <a:rPr lang="ru-RU" sz="1400" b="1" spc="40" dirty="0">
                <a:latin typeface="Arial"/>
                <a:cs typeface="Arial"/>
              </a:rPr>
              <a:t>количества</a:t>
            </a:r>
            <a:r>
              <a:rPr lang="ru-RU" sz="1400" b="1" spc="-20" dirty="0">
                <a:latin typeface="Arial"/>
                <a:cs typeface="Arial"/>
              </a:rPr>
              <a:t> </a:t>
            </a:r>
            <a:r>
              <a:rPr lang="ru-RU" sz="1400" b="1" spc="15" dirty="0">
                <a:latin typeface="Arial"/>
                <a:cs typeface="Arial"/>
              </a:rPr>
              <a:t>засоров</a:t>
            </a:r>
            <a:r>
              <a:rPr lang="ru-RU" sz="1400" b="1" spc="-20" dirty="0">
                <a:latin typeface="Arial"/>
                <a:cs typeface="Arial"/>
              </a:rPr>
              <a:t> </a:t>
            </a:r>
            <a:r>
              <a:rPr lang="ru-RU" sz="1400" b="1" spc="50" dirty="0" smtClean="0">
                <a:latin typeface="Arial"/>
                <a:cs typeface="Arial"/>
              </a:rPr>
              <a:t>на канализационных</a:t>
            </a:r>
            <a:r>
              <a:rPr lang="ru-RU" sz="1400" b="1" spc="25" dirty="0" smtClean="0">
                <a:latin typeface="Arial"/>
                <a:cs typeface="Arial"/>
              </a:rPr>
              <a:t> </a:t>
            </a:r>
            <a:r>
              <a:rPr lang="ru-RU" sz="1400" b="1" spc="15" dirty="0" smtClean="0">
                <a:latin typeface="Arial"/>
                <a:cs typeface="Arial"/>
              </a:rPr>
              <a:t>сетях</a:t>
            </a:r>
            <a:r>
              <a:rPr lang="ru-RU" sz="1400" b="1" spc="-20" dirty="0" smtClean="0">
                <a:latin typeface="Arial"/>
                <a:cs typeface="Arial"/>
              </a:rPr>
              <a:t> </a:t>
            </a:r>
            <a:r>
              <a:rPr lang="ru-RU" sz="1400" b="1" spc="10" dirty="0" smtClean="0">
                <a:latin typeface="Arial"/>
                <a:cs typeface="Arial"/>
              </a:rPr>
              <a:t>обусловлено</a:t>
            </a:r>
            <a:r>
              <a:rPr lang="ru-RU" sz="1400" b="1" spc="-20" dirty="0" smtClean="0">
                <a:latin typeface="Arial"/>
                <a:cs typeface="Arial"/>
              </a:rPr>
              <a:t> </a:t>
            </a:r>
            <a:r>
              <a:rPr lang="ru-RU" sz="1400" b="1" spc="40" dirty="0">
                <a:latin typeface="Arial"/>
                <a:cs typeface="Arial"/>
              </a:rPr>
              <a:t>проведением</a:t>
            </a:r>
            <a:r>
              <a:rPr lang="ru-RU" sz="1400" b="1" spc="-20" dirty="0">
                <a:latin typeface="Arial"/>
                <a:cs typeface="Arial"/>
              </a:rPr>
              <a:t> </a:t>
            </a:r>
            <a:r>
              <a:rPr lang="ru-RU" sz="1400" b="1" spc="50" dirty="0" smtClean="0">
                <a:latin typeface="Arial"/>
                <a:cs typeface="Arial"/>
              </a:rPr>
              <a:t>гидродинамической</a:t>
            </a:r>
            <a:r>
              <a:rPr lang="ru-RU" sz="1400" b="1" spc="-20" dirty="0" smtClean="0">
                <a:latin typeface="Arial"/>
                <a:cs typeface="Arial"/>
              </a:rPr>
              <a:t> </a:t>
            </a:r>
            <a:r>
              <a:rPr lang="ru-RU" sz="1400" b="1" spc="50" dirty="0">
                <a:latin typeface="Arial"/>
                <a:cs typeface="Arial"/>
              </a:rPr>
              <a:t>промывки</a:t>
            </a:r>
            <a:r>
              <a:rPr lang="ru-RU" sz="1400" b="1" spc="20" dirty="0">
                <a:latin typeface="Arial"/>
                <a:cs typeface="Arial"/>
              </a:rPr>
              <a:t> </a:t>
            </a:r>
            <a:r>
              <a:rPr lang="ru-RU" sz="1400" b="1" spc="100" dirty="0">
                <a:latin typeface="Arial"/>
                <a:cs typeface="Arial"/>
              </a:rPr>
              <a:t>и</a:t>
            </a:r>
            <a:r>
              <a:rPr lang="ru-RU" sz="1400" b="1" spc="-20" dirty="0">
                <a:latin typeface="Arial"/>
                <a:cs typeface="Arial"/>
              </a:rPr>
              <a:t> </a:t>
            </a:r>
            <a:r>
              <a:rPr lang="ru-RU" sz="1400" b="1" spc="50" dirty="0" smtClean="0">
                <a:latin typeface="Arial"/>
                <a:cs typeface="Arial"/>
              </a:rPr>
              <a:t>увеличением</a:t>
            </a:r>
            <a:r>
              <a:rPr lang="ru-RU" sz="1400" b="1" spc="-20" dirty="0" smtClean="0">
                <a:latin typeface="Arial"/>
                <a:cs typeface="Arial"/>
              </a:rPr>
              <a:t> </a:t>
            </a:r>
            <a:r>
              <a:rPr lang="ru-RU" sz="1400" b="1" spc="25" dirty="0" smtClean="0">
                <a:latin typeface="Arial"/>
                <a:cs typeface="Arial"/>
              </a:rPr>
              <a:t>объёма замены сетей</a:t>
            </a:r>
            <a:r>
              <a:rPr sz="1400" b="1" spc="30" dirty="0" smtClean="0">
                <a:latin typeface="Arial"/>
                <a:cs typeface="Arial"/>
              </a:rPr>
              <a:t>.</a:t>
            </a:r>
            <a:r>
              <a:rPr lang="ru-RU" sz="1400" b="1" spc="30" dirty="0" smtClean="0">
                <a:latin typeface="Arial"/>
                <a:cs typeface="Arial"/>
              </a:rPr>
              <a:t> </a:t>
            </a:r>
          </a:p>
        </p:txBody>
      </p:sp>
      <p:sp>
        <p:nvSpPr>
          <p:cNvPr id="387" name="object 216"/>
          <p:cNvSpPr txBox="1"/>
          <p:nvPr/>
        </p:nvSpPr>
        <p:spPr>
          <a:xfrm>
            <a:off x="7126259" y="5356024"/>
            <a:ext cx="3448084" cy="1508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70815" algn="ctr">
              <a:lnSpc>
                <a:spcPct val="100000"/>
              </a:lnSpc>
            </a:pPr>
            <a:r>
              <a:rPr lang="ru-RU" sz="1400" b="1" spc="25" dirty="0" smtClean="0">
                <a:solidFill>
                  <a:srgbClr val="4A4A49"/>
                </a:solidFill>
                <a:latin typeface="Arial"/>
                <a:cs typeface="Arial"/>
              </a:rPr>
              <a:t>В  2019 году реконструированы </a:t>
            </a:r>
            <a:r>
              <a:rPr lang="ru-RU" sz="1400" b="1" spc="50" dirty="0" smtClean="0">
                <a:solidFill>
                  <a:srgbClr val="4A4A49"/>
                </a:solidFill>
                <a:latin typeface="Arial"/>
                <a:cs typeface="Arial"/>
              </a:rPr>
              <a:t>сети </a:t>
            </a:r>
            <a:r>
              <a:rPr lang="ru-RU" sz="1400" b="1" spc="-20" dirty="0" smtClean="0">
                <a:solidFill>
                  <a:srgbClr val="4A4A49"/>
                </a:solidFill>
                <a:latin typeface="Arial"/>
                <a:cs typeface="Arial"/>
              </a:rPr>
              <a:t>с заменой на новые  полимерные спиральновитые трубы </a:t>
            </a:r>
            <a:r>
              <a:rPr lang="en-US" sz="1400" b="1" dirty="0" smtClean="0">
                <a:solidFill>
                  <a:srgbClr val="004982"/>
                </a:solidFill>
                <a:latin typeface="Arial"/>
                <a:cs typeface="Arial"/>
              </a:rPr>
              <a:t>«</a:t>
            </a:r>
            <a:r>
              <a:rPr lang="ru-RU" sz="1400" b="1" dirty="0" err="1" smtClean="0">
                <a:solidFill>
                  <a:srgbClr val="004982"/>
                </a:solidFill>
                <a:latin typeface="Arial"/>
                <a:cs typeface="Arial"/>
              </a:rPr>
              <a:t>Спиролайн</a:t>
            </a:r>
            <a:r>
              <a:rPr lang="en-US" sz="1400" b="1" spc="5" dirty="0" smtClean="0">
                <a:solidFill>
                  <a:srgbClr val="004982"/>
                </a:solidFill>
                <a:latin typeface="Arial"/>
                <a:cs typeface="Arial"/>
              </a:rPr>
              <a:t>»</a:t>
            </a:r>
            <a:r>
              <a:rPr lang="en-US" sz="1400" b="1" spc="-20" dirty="0" smtClean="0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lang="ru-RU" sz="1400" b="1" spc="25" dirty="0" smtClean="0">
                <a:solidFill>
                  <a:srgbClr val="4A4A49"/>
                </a:solidFill>
                <a:latin typeface="Arial"/>
                <a:cs typeface="Arial"/>
              </a:rPr>
              <a:t>на участке </a:t>
            </a:r>
            <a:r>
              <a:rPr lang="ru-RU" sz="1400" b="1" spc="25" dirty="0" err="1" smtClean="0">
                <a:solidFill>
                  <a:srgbClr val="4A4A49"/>
                </a:solidFill>
                <a:latin typeface="Arial"/>
                <a:cs typeface="Arial"/>
              </a:rPr>
              <a:t>Егемен</a:t>
            </a:r>
            <a:r>
              <a:rPr lang="ru-RU" sz="1400" b="1" spc="25" dirty="0" smtClean="0">
                <a:solidFill>
                  <a:srgbClr val="4A4A49"/>
                </a:solidFill>
                <a:latin typeface="Arial"/>
                <a:cs typeface="Arial"/>
              </a:rPr>
              <a:t> Казахстан  Д=600 мм </a:t>
            </a:r>
            <a:r>
              <a:rPr lang="ru-RU" sz="1400" b="1" spc="25" dirty="0" smtClean="0">
                <a:solidFill>
                  <a:schemeClr val="tx2"/>
                </a:solidFill>
                <a:latin typeface="Arial"/>
                <a:cs typeface="Arial"/>
              </a:rPr>
              <a:t>(806 метров) </a:t>
            </a:r>
            <a:r>
              <a:rPr lang="ru-RU" sz="1400" b="1" spc="10" dirty="0" smtClean="0">
                <a:solidFill>
                  <a:srgbClr val="4A4A49"/>
                </a:solidFill>
                <a:latin typeface="Arial"/>
                <a:cs typeface="Arial"/>
              </a:rPr>
              <a:t>по</a:t>
            </a:r>
            <a:r>
              <a:rPr lang="ru-RU" sz="1400" b="1" spc="-20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lang="ru-RU" sz="1400" b="1" spc="45" dirty="0">
                <a:solidFill>
                  <a:srgbClr val="4A4A49"/>
                </a:solidFill>
                <a:latin typeface="Arial"/>
                <a:cs typeface="Arial"/>
              </a:rPr>
              <a:t>программе</a:t>
            </a:r>
            <a:r>
              <a:rPr lang="ru-RU" sz="14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ru-RU" sz="1400" b="1" spc="15" dirty="0">
                <a:solidFill>
                  <a:srgbClr val="4A4A49"/>
                </a:solidFill>
                <a:latin typeface="Arial"/>
                <a:cs typeface="Arial"/>
              </a:rPr>
              <a:t>«</a:t>
            </a:r>
            <a:r>
              <a:rPr lang="ru-RU" sz="1400" b="1" spc="15" dirty="0" err="1">
                <a:solidFill>
                  <a:srgbClr val="4A4A49"/>
                </a:solidFill>
                <a:latin typeface="Arial"/>
                <a:cs typeface="Arial"/>
              </a:rPr>
              <a:t>Нурлы</a:t>
            </a:r>
            <a:r>
              <a:rPr lang="ru-RU" sz="1400" b="1" spc="-20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lang="ru-RU" sz="1400" b="1" spc="55" dirty="0" err="1">
                <a:solidFill>
                  <a:srgbClr val="4A4A49"/>
                </a:solidFill>
                <a:latin typeface="Arial"/>
                <a:cs typeface="Arial"/>
              </a:rPr>
              <a:t>жол</a:t>
            </a:r>
            <a:r>
              <a:rPr lang="ru-RU" sz="1400" b="1" spc="55" dirty="0">
                <a:solidFill>
                  <a:srgbClr val="4A4A49"/>
                </a:solidFill>
                <a:latin typeface="Arial"/>
                <a:cs typeface="Arial"/>
              </a:rPr>
              <a:t>»</a:t>
            </a:r>
            <a:r>
              <a:rPr lang="ru-RU" sz="1400" b="1" spc="25" dirty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lang="ru-RU" sz="1400" b="1" spc="25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lang="ru-RU" sz="1400" b="1" spc="10" dirty="0" smtClean="0">
                <a:solidFill>
                  <a:srgbClr val="4A4A49"/>
                </a:solidFill>
                <a:latin typeface="Arial"/>
                <a:cs typeface="Arial"/>
              </a:rPr>
              <a:t>Д=</a:t>
            </a:r>
            <a:r>
              <a:rPr lang="en-US" sz="1400" b="1" spc="10" dirty="0" smtClean="0">
                <a:solidFill>
                  <a:srgbClr val="4A4A49"/>
                </a:solidFill>
                <a:latin typeface="Arial"/>
                <a:cs typeface="Arial"/>
              </a:rPr>
              <a:t>15</a:t>
            </a:r>
            <a:r>
              <a:rPr lang="ru-RU" sz="1400" b="1" spc="10" dirty="0" smtClean="0">
                <a:solidFill>
                  <a:srgbClr val="4A4A49"/>
                </a:solidFill>
                <a:latin typeface="Arial"/>
                <a:cs typeface="Arial"/>
              </a:rPr>
              <a:t>0-</a:t>
            </a:r>
            <a:r>
              <a:rPr lang="en-US" sz="1400" b="1" spc="10" dirty="0" smtClean="0">
                <a:solidFill>
                  <a:srgbClr val="4A4A49"/>
                </a:solidFill>
                <a:latin typeface="Arial"/>
                <a:cs typeface="Arial"/>
              </a:rPr>
              <a:t>10</a:t>
            </a:r>
            <a:r>
              <a:rPr lang="ru-RU" sz="1400" b="1" spc="10" dirty="0" smtClean="0">
                <a:solidFill>
                  <a:srgbClr val="4A4A49"/>
                </a:solidFill>
                <a:latin typeface="Arial"/>
                <a:cs typeface="Arial"/>
              </a:rPr>
              <a:t>00</a:t>
            </a:r>
            <a:r>
              <a:rPr lang="ru-RU" sz="1400" b="1" spc="-20" dirty="0" smtClean="0">
                <a:solidFill>
                  <a:srgbClr val="4A4A49"/>
                </a:solidFill>
                <a:latin typeface="Arial"/>
                <a:cs typeface="Arial"/>
              </a:rPr>
              <a:t> м</a:t>
            </a:r>
            <a:r>
              <a:rPr lang="ru-RU" sz="1400" b="1" spc="100" dirty="0" smtClean="0">
                <a:solidFill>
                  <a:srgbClr val="4A4A49"/>
                </a:solidFill>
                <a:latin typeface="Arial"/>
                <a:cs typeface="Arial"/>
              </a:rPr>
              <a:t>м </a:t>
            </a:r>
            <a:r>
              <a:rPr lang="ru-RU" sz="1400" b="1" spc="100" dirty="0" smtClean="0">
                <a:solidFill>
                  <a:schemeClr val="tx2"/>
                </a:solidFill>
                <a:latin typeface="Arial"/>
                <a:cs typeface="Arial"/>
              </a:rPr>
              <a:t>(</a:t>
            </a:r>
            <a:r>
              <a:rPr lang="ru-RU" sz="1400" b="1" spc="25" dirty="0" smtClean="0">
                <a:solidFill>
                  <a:schemeClr val="tx2"/>
                </a:solidFill>
                <a:latin typeface="Arial"/>
                <a:cs typeface="Arial"/>
              </a:rPr>
              <a:t>6,5 км.) </a:t>
            </a:r>
            <a:endParaRPr lang="en-US" sz="1400" b="1" spc="25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411" y="2207427"/>
            <a:ext cx="4116798" cy="2777448"/>
          </a:xfrm>
          <a:prstGeom prst="rect">
            <a:avLst/>
          </a:prstGeom>
        </p:spPr>
      </p:pic>
      <p:sp>
        <p:nvSpPr>
          <p:cNvPr id="224" name="object 215"/>
          <p:cNvSpPr txBox="1"/>
          <p:nvPr/>
        </p:nvSpPr>
        <p:spPr>
          <a:xfrm>
            <a:off x="2488747" y="859318"/>
            <a:ext cx="6170321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4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СОСТОЯНИЕ КАНАЛИЗАЦИОН</a:t>
            </a:r>
            <a:r>
              <a:rPr sz="24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НЫХ СЕТЕЙ</a:t>
            </a:r>
            <a:r>
              <a:rPr lang="ru-RU" sz="24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 </a:t>
            </a:r>
            <a:endParaRPr sz="2400" dirty="0">
              <a:latin typeface="Arial Narrow"/>
              <a:cs typeface="Arial Narrow"/>
            </a:endParaRPr>
          </a:p>
        </p:txBody>
      </p:sp>
      <p:sp>
        <p:nvSpPr>
          <p:cNvPr id="225" name="Прямоугольник 224"/>
          <p:cNvSpPr/>
          <p:nvPr/>
        </p:nvSpPr>
        <p:spPr>
          <a:xfrm>
            <a:off x="641522" y="1372254"/>
            <a:ext cx="461247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9FE3"/>
                </a:solidFill>
                <a:latin typeface="Arial Narrow"/>
                <a:cs typeface="Arial Narrow"/>
              </a:rPr>
              <a:t>ДИНАМИКА АВАРИЙНОСТИ И </a:t>
            </a:r>
            <a:r>
              <a:rPr lang="ru-RU" b="1" dirty="0" smtClean="0">
                <a:solidFill>
                  <a:srgbClr val="009FE3"/>
                </a:solidFill>
                <a:latin typeface="Arial Narrow"/>
                <a:cs typeface="Arial Narrow"/>
              </a:rPr>
              <a:t>ЗАМЕНЫ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Arial Narrow"/>
                <a:cs typeface="Arial Narrow"/>
              </a:rPr>
              <a:t>За 2019 год устранено 12 865 </a:t>
            </a:r>
            <a:r>
              <a:rPr lang="ru-RU" sz="20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засоров</a:t>
            </a:r>
            <a:r>
              <a:rPr lang="ru-RU" b="1" dirty="0" smtClean="0">
                <a:solidFill>
                  <a:srgbClr val="009FE3"/>
                </a:solidFill>
                <a:latin typeface="Arial Narrow"/>
                <a:cs typeface="Arial Narrow"/>
              </a:rPr>
              <a:t> </a:t>
            </a:r>
            <a:endParaRPr lang="ru-RU" b="1" dirty="0">
              <a:solidFill>
                <a:srgbClr val="009FE3"/>
              </a:solidFill>
              <a:latin typeface="Arial Narrow"/>
              <a:cs typeface="Arial Narrow"/>
            </a:endParaRPr>
          </a:p>
        </p:txBody>
      </p:sp>
      <p:sp>
        <p:nvSpPr>
          <p:cNvPr id="228" name="object 264"/>
          <p:cNvSpPr txBox="1"/>
          <p:nvPr/>
        </p:nvSpPr>
        <p:spPr>
          <a:xfrm>
            <a:off x="5253999" y="1370056"/>
            <a:ext cx="5340985" cy="58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 algn="ctr">
              <a:lnSpc>
                <a:spcPct val="100000"/>
              </a:lnSpc>
              <a:spcBef>
                <a:spcPts val="1790"/>
              </a:spcBef>
            </a:pPr>
            <a:r>
              <a:rPr lang="ru-RU" b="1" dirty="0">
                <a:solidFill>
                  <a:srgbClr val="009FE3"/>
                </a:solidFill>
                <a:latin typeface="Arial Narrow"/>
                <a:cs typeface="Arial Narrow"/>
              </a:rPr>
              <a:t>РАЗБИВКА СЕТЕЙ ПО ВОЗРАСТУ                                  </a:t>
            </a:r>
            <a:r>
              <a:rPr lang="en-US" b="1" dirty="0">
                <a:solidFill>
                  <a:srgbClr val="009FE3"/>
                </a:solidFill>
                <a:latin typeface="Arial Narrow"/>
                <a:cs typeface="Arial Narrow"/>
              </a:rPr>
              <a:t>             </a:t>
            </a:r>
            <a:r>
              <a:rPr lang="ru-RU" b="1" dirty="0">
                <a:solidFill>
                  <a:srgbClr val="009FE3"/>
                </a:solidFill>
                <a:latin typeface="Arial Narrow"/>
                <a:cs typeface="Arial Narrow"/>
              </a:rPr>
              <a:t>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 Narrow"/>
                <a:cs typeface="Arial Narrow"/>
              </a:rPr>
              <a:t>ВСЕГО –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 Narrow"/>
                <a:cs typeface="Arial Narrow"/>
              </a:rPr>
              <a:t>862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230" name="object 182"/>
          <p:cNvSpPr txBox="1"/>
          <p:nvPr/>
        </p:nvSpPr>
        <p:spPr>
          <a:xfrm>
            <a:off x="4927052" y="4921949"/>
            <a:ext cx="5734496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780"/>
              </a:lnSpc>
            </a:pPr>
            <a:r>
              <a:rPr sz="1200" b="1" spc="-75" dirty="0">
                <a:solidFill>
                  <a:srgbClr val="004982"/>
                </a:solidFill>
                <a:latin typeface="Arial"/>
                <a:cs typeface="Arial"/>
              </a:rPr>
              <a:t>СТАРШЕ</a:t>
            </a:r>
            <a:r>
              <a:rPr sz="1200" b="1" spc="-30" dirty="0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sz="1200" b="1" spc="15" dirty="0">
                <a:solidFill>
                  <a:srgbClr val="004982"/>
                </a:solidFill>
                <a:latin typeface="Arial"/>
                <a:cs typeface="Arial"/>
              </a:rPr>
              <a:t>30</a:t>
            </a:r>
            <a:r>
              <a:rPr sz="1200" b="1" spc="-30" dirty="0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sz="1200" b="1" spc="-55" dirty="0" smtClean="0">
                <a:solidFill>
                  <a:srgbClr val="004982"/>
                </a:solidFill>
                <a:latin typeface="Arial"/>
                <a:cs typeface="Arial"/>
              </a:rPr>
              <a:t>ЛЕТ</a:t>
            </a:r>
            <a:r>
              <a:rPr lang="ru-RU" sz="1200" b="1" spc="-55" dirty="0" smtClean="0">
                <a:solidFill>
                  <a:srgbClr val="004982"/>
                </a:solidFill>
                <a:latin typeface="Arial"/>
                <a:cs typeface="Arial"/>
              </a:rPr>
              <a:t> (ИСТЕК НОРМАТИВНЫЙ СРОК ЭКСПЛУАТАЦИИ)</a:t>
            </a:r>
            <a:r>
              <a:rPr sz="1200" b="1" spc="-30" dirty="0" smtClean="0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lang="ru-RU" sz="1200" b="1" spc="-30" dirty="0" smtClean="0">
                <a:solidFill>
                  <a:srgbClr val="004982"/>
                </a:solidFill>
                <a:latin typeface="Arial"/>
                <a:cs typeface="Arial"/>
              </a:rPr>
              <a:t>– </a:t>
            </a:r>
            <a:r>
              <a:rPr lang="ru-RU" sz="1200" b="1" spc="15" dirty="0" smtClean="0">
                <a:solidFill>
                  <a:srgbClr val="004982"/>
                </a:solidFill>
                <a:latin typeface="Arial"/>
                <a:cs typeface="Arial"/>
              </a:rPr>
              <a:t>229</a:t>
            </a:r>
            <a:r>
              <a:rPr sz="1200" b="1" spc="-30" dirty="0" smtClean="0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sz="1200" b="1" spc="125" dirty="0" smtClean="0">
                <a:solidFill>
                  <a:srgbClr val="004982"/>
                </a:solidFill>
                <a:latin typeface="Arial"/>
                <a:cs typeface="Arial"/>
              </a:rPr>
              <a:t>КМ</a:t>
            </a:r>
            <a:r>
              <a:rPr lang="ru-RU" sz="1200" b="1" spc="125" dirty="0" smtClean="0">
                <a:solidFill>
                  <a:srgbClr val="004982"/>
                </a:solidFill>
                <a:latin typeface="Arial"/>
                <a:cs typeface="Arial"/>
              </a:rPr>
              <a:t> </a:t>
            </a:r>
            <a:r>
              <a:rPr sz="1200" b="1" spc="20" dirty="0" smtClean="0">
                <a:solidFill>
                  <a:srgbClr val="009FE3"/>
                </a:solidFill>
                <a:latin typeface="Arial"/>
                <a:cs typeface="Arial"/>
              </a:rPr>
              <a:t>(2</a:t>
            </a:r>
            <a:r>
              <a:rPr lang="ru-RU" sz="1200" b="1" spc="20" dirty="0" smtClean="0">
                <a:solidFill>
                  <a:srgbClr val="009FE3"/>
                </a:solidFill>
                <a:latin typeface="Arial"/>
                <a:cs typeface="Arial"/>
              </a:rPr>
              <a:t>7</a:t>
            </a:r>
            <a:r>
              <a:rPr sz="1200" b="1" spc="-430" dirty="0" smtClean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sz="1200" b="1" spc="10" dirty="0" smtClean="0">
                <a:solidFill>
                  <a:srgbClr val="009FE3"/>
                </a:solidFill>
                <a:latin typeface="Arial"/>
                <a:cs typeface="Arial"/>
              </a:rPr>
              <a:t>%)</a:t>
            </a:r>
            <a:r>
              <a:rPr sz="1200" b="1" spc="-30" dirty="0" smtClean="0"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lang="ru-RU" sz="1100" b="1" spc="-30" dirty="0" smtClean="0">
                <a:solidFill>
                  <a:srgbClr val="4A4A49"/>
                </a:solidFill>
                <a:latin typeface="Arial"/>
                <a:cs typeface="Arial"/>
              </a:rPr>
              <a:t>                                            </a:t>
            </a:r>
            <a:endParaRPr lang="ru-RU" sz="1100" b="1" spc="10" dirty="0" smtClean="0">
              <a:latin typeface="Arial"/>
              <a:cs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921" y="2295513"/>
            <a:ext cx="5136759" cy="273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1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262795" y="487311"/>
            <a:ext cx="690880" cy="124460"/>
          </a:xfrm>
          <a:custGeom>
            <a:avLst/>
            <a:gdLst/>
            <a:ahLst/>
            <a:cxnLst/>
            <a:rect l="l" t="t" r="r" b="b"/>
            <a:pathLst>
              <a:path w="690879" h="124459">
                <a:moveTo>
                  <a:pt x="690879" y="0"/>
                </a:moveTo>
                <a:lnTo>
                  <a:pt x="0" y="0"/>
                </a:lnTo>
                <a:lnTo>
                  <a:pt x="0" y="124307"/>
                </a:lnTo>
                <a:lnTo>
                  <a:pt x="690879" y="124307"/>
                </a:lnTo>
                <a:lnTo>
                  <a:pt x="69087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62795" y="578243"/>
            <a:ext cx="705485" cy="33655"/>
          </a:xfrm>
          <a:custGeom>
            <a:avLst/>
            <a:gdLst/>
            <a:ahLst/>
            <a:cxnLst/>
            <a:rect l="l" t="t" r="r" b="b"/>
            <a:pathLst>
              <a:path w="705484" h="33654">
                <a:moveTo>
                  <a:pt x="705281" y="32867"/>
                </a:moveTo>
                <a:lnTo>
                  <a:pt x="698385" y="32867"/>
                </a:lnTo>
                <a:lnTo>
                  <a:pt x="698385" y="33375"/>
                </a:lnTo>
                <a:lnTo>
                  <a:pt x="705281" y="33375"/>
                </a:lnTo>
                <a:lnTo>
                  <a:pt x="705281" y="32867"/>
                </a:lnTo>
                <a:close/>
              </a:path>
              <a:path w="705484" h="33654">
                <a:moveTo>
                  <a:pt x="682942" y="0"/>
                </a:moveTo>
                <a:lnTo>
                  <a:pt x="18910" y="0"/>
                </a:lnTo>
                <a:lnTo>
                  <a:pt x="18910" y="33362"/>
                </a:lnTo>
                <a:lnTo>
                  <a:pt x="682942" y="33362"/>
                </a:lnTo>
                <a:lnTo>
                  <a:pt x="682942" y="0"/>
                </a:lnTo>
                <a:close/>
              </a:path>
              <a:path w="705484" h="33654">
                <a:moveTo>
                  <a:pt x="3467" y="33337"/>
                </a:moveTo>
                <a:lnTo>
                  <a:pt x="0" y="33337"/>
                </a:lnTo>
                <a:lnTo>
                  <a:pt x="3467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54882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69539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79202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79202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2503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79202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2503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2503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97649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62605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41587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94853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3464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979202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79202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79202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92503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92503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92503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76797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8645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8645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28645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262795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262795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262795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28374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26986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28645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28645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28645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842374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842373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8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846704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0" y="0"/>
                </a:moveTo>
                <a:lnTo>
                  <a:pt x="3833495" y="0"/>
                </a:lnTo>
                <a:lnTo>
                  <a:pt x="3833495" y="91655"/>
                </a:lnTo>
                <a:lnTo>
                  <a:pt x="0" y="91655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83605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673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73760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87917" y="487946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033"/>
                </a:lnTo>
              </a:path>
            </a:pathLst>
          </a:custGeom>
          <a:ln w="9918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73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673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50189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9205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511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7017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11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7017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4573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647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511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7017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4573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47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4573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647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483605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673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83605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673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483605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673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5088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69900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49496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68511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473938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664097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4808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6710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46700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6571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511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7017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511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7017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511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7017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4573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647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4573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647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4573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647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079006" y="246153"/>
            <a:ext cx="710772" cy="453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34293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34293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362259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308094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362259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30809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334293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334293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62259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62259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08094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0809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39645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30" h="124459">
                <a:moveTo>
                  <a:pt x="925753" y="0"/>
                </a:moveTo>
                <a:lnTo>
                  <a:pt x="0" y="0"/>
                </a:lnTo>
                <a:lnTo>
                  <a:pt x="0" y="124307"/>
                </a:lnTo>
                <a:lnTo>
                  <a:pt x="925753" y="124307"/>
                </a:lnTo>
                <a:lnTo>
                  <a:pt x="925753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939658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89" h="33654">
                <a:moveTo>
                  <a:pt x="910132" y="32867"/>
                </a:moveTo>
                <a:lnTo>
                  <a:pt x="901496" y="32867"/>
                </a:lnTo>
                <a:lnTo>
                  <a:pt x="901496" y="33375"/>
                </a:lnTo>
                <a:lnTo>
                  <a:pt x="910132" y="33375"/>
                </a:lnTo>
                <a:lnTo>
                  <a:pt x="910132" y="32867"/>
                </a:lnTo>
                <a:close/>
              </a:path>
              <a:path w="910589" h="33654">
                <a:moveTo>
                  <a:pt x="882167" y="0"/>
                </a:moveTo>
                <a:lnTo>
                  <a:pt x="23647" y="0"/>
                </a:lnTo>
                <a:lnTo>
                  <a:pt x="23647" y="33362"/>
                </a:lnTo>
                <a:lnTo>
                  <a:pt x="882167" y="33362"/>
                </a:lnTo>
                <a:lnTo>
                  <a:pt x="882167" y="0"/>
                </a:lnTo>
                <a:close/>
              </a:path>
              <a:path w="910589" h="33654">
                <a:moveTo>
                  <a:pt x="4330" y="33337"/>
                </a:moveTo>
                <a:lnTo>
                  <a:pt x="0" y="33337"/>
                </a:lnTo>
                <a:lnTo>
                  <a:pt x="4330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44800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859452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86910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86910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81495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86910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81495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81495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86640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85251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831494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838443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824558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86910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86910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86910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1495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81495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81495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953652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96330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9633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9633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939658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939658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939658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96059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94671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96330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9633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9633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35762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35762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35762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35762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375924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38557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38557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3314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38557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3314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3314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35762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35762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35762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3828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3689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3479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35491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3410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38557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38557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38557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3314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314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314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082195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80" h="83820">
                <a:moveTo>
                  <a:pt x="14820" y="0"/>
                </a:moveTo>
                <a:lnTo>
                  <a:pt x="2527" y="0"/>
                </a:lnTo>
                <a:lnTo>
                  <a:pt x="0" y="2539"/>
                </a:lnTo>
                <a:lnTo>
                  <a:pt x="0" y="80810"/>
                </a:lnTo>
                <a:lnTo>
                  <a:pt x="2527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032086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18763" y="2276"/>
                </a:lnTo>
                <a:lnTo>
                  <a:pt x="7629" y="8815"/>
                </a:lnTo>
                <a:lnTo>
                  <a:pt x="0" y="15900"/>
                </a:lnTo>
                <a:lnTo>
                  <a:pt x="117347" y="15900"/>
                </a:lnTo>
                <a:lnTo>
                  <a:pt x="110921" y="9893"/>
                </a:lnTo>
                <a:lnTo>
                  <a:pt x="100065" y="2860"/>
                </a:lnTo>
                <a:lnTo>
                  <a:pt x="87456" y="35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027756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60" h="145415">
                <a:moveTo>
                  <a:pt x="124091" y="0"/>
                </a:moveTo>
                <a:lnTo>
                  <a:pt x="0" y="0"/>
                </a:lnTo>
                <a:lnTo>
                  <a:pt x="0" y="92316"/>
                </a:lnTo>
                <a:lnTo>
                  <a:pt x="16140" y="130125"/>
                </a:lnTo>
                <a:lnTo>
                  <a:pt x="124091" y="144805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27756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1750" y="0"/>
                </a:moveTo>
                <a:lnTo>
                  <a:pt x="0" y="0"/>
                </a:lnTo>
                <a:lnTo>
                  <a:pt x="0" y="48564"/>
                </a:lnTo>
                <a:lnTo>
                  <a:pt x="7046" y="90293"/>
                </a:lnTo>
                <a:lnTo>
                  <a:pt x="38071" y="108897"/>
                </a:lnTo>
                <a:lnTo>
                  <a:pt x="33398" y="97011"/>
                </a:lnTo>
                <a:lnTo>
                  <a:pt x="31750" y="83921"/>
                </a:lnTo>
                <a:lnTo>
                  <a:pt x="31750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59501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10" h="165100">
                <a:moveTo>
                  <a:pt x="92341" y="0"/>
                </a:moveTo>
                <a:lnTo>
                  <a:pt x="0" y="0"/>
                </a:lnTo>
                <a:lnTo>
                  <a:pt x="0" y="112204"/>
                </a:lnTo>
                <a:lnTo>
                  <a:pt x="16126" y="150035"/>
                </a:lnTo>
                <a:lnTo>
                  <a:pt x="92341" y="16474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027756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985467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985264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985842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162592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99520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162592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0805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0805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99520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99905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16642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985270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985268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985457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985264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985842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985270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985268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082010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998038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166427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082010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998038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166427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042439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5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042441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5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069296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80" h="59054">
                <a:moveTo>
                  <a:pt x="37490" y="0"/>
                </a:moveTo>
                <a:lnTo>
                  <a:pt x="5651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490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084515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70">
                <a:moveTo>
                  <a:pt x="0" y="0"/>
                </a:moveTo>
                <a:lnTo>
                  <a:pt x="0" y="1181"/>
                </a:lnTo>
                <a:lnTo>
                  <a:pt x="939" y="495"/>
                </a:lnTo>
                <a:lnTo>
                  <a:pt x="2095" y="88"/>
                </a:lnTo>
                <a:lnTo>
                  <a:pt x="8559" y="8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084513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89" h="26035">
                <a:moveTo>
                  <a:pt x="8559" y="0"/>
                </a:moveTo>
                <a:lnTo>
                  <a:pt x="2095" y="0"/>
                </a:lnTo>
                <a:lnTo>
                  <a:pt x="939" y="406"/>
                </a:lnTo>
                <a:lnTo>
                  <a:pt x="0" y="1092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084515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084515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8559" y="0"/>
                </a:moveTo>
                <a:lnTo>
                  <a:pt x="0" y="0"/>
                </a:lnTo>
                <a:lnTo>
                  <a:pt x="0" y="22669"/>
                </a:lnTo>
                <a:lnTo>
                  <a:pt x="939" y="23355"/>
                </a:lnTo>
                <a:lnTo>
                  <a:pt x="2095" y="23761"/>
                </a:lnTo>
                <a:lnTo>
                  <a:pt x="8559" y="23761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05779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001724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26" y="0"/>
                </a:moveTo>
                <a:lnTo>
                  <a:pt x="5422" y="0"/>
                </a:lnTo>
                <a:lnTo>
                  <a:pt x="0" y="5435"/>
                </a:lnTo>
                <a:lnTo>
                  <a:pt x="0" y="19227"/>
                </a:lnTo>
                <a:lnTo>
                  <a:pt x="5422" y="24663"/>
                </a:lnTo>
                <a:lnTo>
                  <a:pt x="172326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26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001722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001717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057798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47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090877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89" h="59054">
                <a:moveTo>
                  <a:pt x="15913" y="0"/>
                </a:moveTo>
                <a:lnTo>
                  <a:pt x="0" y="0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5651"/>
                </a:lnTo>
                <a:lnTo>
                  <a:pt x="15913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717984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450449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455552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722068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5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449057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452311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722582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457421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458808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705390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0" y="7118667"/>
            <a:ext cx="10692003" cy="4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5" name="object 215"/>
          <p:cNvSpPr txBox="1"/>
          <p:nvPr/>
        </p:nvSpPr>
        <p:spPr>
          <a:xfrm>
            <a:off x="826273" y="1080671"/>
            <a:ext cx="926224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2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Реконструкция сетей канализации по инвестиционной программе (</a:t>
            </a:r>
            <a:r>
              <a:rPr lang="ru-RU" sz="2200" b="1" dirty="0" err="1" smtClean="0">
                <a:solidFill>
                  <a:srgbClr val="004982"/>
                </a:solidFill>
                <a:latin typeface="Arial Narrow"/>
                <a:cs typeface="Arial Narrow"/>
              </a:rPr>
              <a:t>млн.тг</a:t>
            </a:r>
            <a:r>
              <a:rPr lang="ru-RU" sz="22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.)</a:t>
            </a:r>
          </a:p>
        </p:txBody>
      </p:sp>
      <p:sp>
        <p:nvSpPr>
          <p:cNvPr id="275" name="object 180"/>
          <p:cNvSpPr txBox="1"/>
          <p:nvPr/>
        </p:nvSpPr>
        <p:spPr>
          <a:xfrm>
            <a:off x="6915759" y="463499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223" name="Заголовок 1"/>
          <p:cNvSpPr txBox="1">
            <a:spLocks/>
          </p:cNvSpPr>
          <p:nvPr/>
        </p:nvSpPr>
        <p:spPr>
          <a:xfrm>
            <a:off x="1926639" y="1509678"/>
            <a:ext cx="7061507" cy="271844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ctr">
              <a:lnSpc>
                <a:spcPct val="90000"/>
              </a:lnSpc>
              <a:spcBef>
                <a:spcPts val="750"/>
              </a:spcBef>
              <a:defRPr/>
            </a:pPr>
            <a:r>
              <a:rPr lang="ru-RU" sz="1600" b="1" dirty="0">
                <a:solidFill>
                  <a:srgbClr val="262626"/>
                </a:solidFill>
                <a:cs typeface="Times New Roman" panose="02020603050405020304" pitchFamily="18" charset="0"/>
              </a:rPr>
              <a:t>Участки с </a:t>
            </a:r>
            <a:r>
              <a:rPr lang="ru-RU" sz="1600" b="1" dirty="0" smtClean="0">
                <a:solidFill>
                  <a:srgbClr val="262626"/>
                </a:solidFill>
                <a:cs typeface="Times New Roman" panose="02020603050405020304" pitchFamily="18" charset="0"/>
              </a:rPr>
              <a:t>проведением </a:t>
            </a:r>
            <a:r>
              <a:rPr lang="ru-RU" sz="1600" b="1" dirty="0">
                <a:solidFill>
                  <a:srgbClr val="262626"/>
                </a:solidFill>
                <a:cs typeface="Times New Roman" panose="02020603050405020304" pitchFamily="18" charset="0"/>
              </a:rPr>
              <a:t>СМР </a:t>
            </a:r>
            <a:r>
              <a:rPr lang="ru-RU" sz="1600" b="1" dirty="0" smtClean="0">
                <a:solidFill>
                  <a:srgbClr val="262626"/>
                </a:solidFill>
                <a:cs typeface="Times New Roman" panose="02020603050405020304" pitchFamily="18" charset="0"/>
              </a:rPr>
              <a:t>собственными силами </a:t>
            </a:r>
            <a:r>
              <a:rPr lang="en-US" sz="1600" b="1" dirty="0" smtClean="0">
                <a:solidFill>
                  <a:srgbClr val="262626"/>
                </a:solidFill>
                <a:cs typeface="Times New Roman" panose="02020603050405020304" pitchFamily="18" charset="0"/>
              </a:rPr>
              <a:t>-</a:t>
            </a:r>
            <a:r>
              <a:rPr lang="ru-RU" sz="1600" b="1" dirty="0" smtClean="0">
                <a:solidFill>
                  <a:srgbClr val="262626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ИСПОЛНЕНО 100%</a:t>
            </a:r>
            <a:endParaRPr lang="ru-RU" sz="2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750"/>
              </a:spcBef>
              <a:defRPr/>
            </a:pPr>
            <a:r>
              <a:rPr lang="ru-RU" b="1" dirty="0">
                <a:solidFill>
                  <a:srgbClr val="262626"/>
                </a:solidFill>
              </a:rPr>
              <a:t> 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20" name="Таблица 2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135960"/>
              </p:ext>
            </p:extLst>
          </p:nvPr>
        </p:nvGraphicFramePr>
        <p:xfrm>
          <a:off x="1138242" y="2030953"/>
          <a:ext cx="8652271" cy="216403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52431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52270"/>
                <a:gridCol w="852270"/>
                <a:gridCol w="852270"/>
                <a:gridCol w="852270"/>
              </a:tblGrid>
              <a:tr h="31058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</a:rPr>
                        <a:t>Наименование участка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2060"/>
                          </a:solidFill>
                        </a:rPr>
                        <a:t>L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</a:rPr>
                        <a:t>, метр (план)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2060"/>
                          </a:solidFill>
                        </a:rPr>
                        <a:t>L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</a:rPr>
                        <a:t>, метр (факт)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Сумма, план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Сумма, факт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3980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Самотечный коллектор от ул. Алиева до ул. </a:t>
                      </a:r>
                      <a:r>
                        <a:rPr lang="ru-RU" sz="12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Ташенова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Д-1000 мм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(выполнено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200" b="1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494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494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239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239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3980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 </a:t>
                      </a:r>
                      <a:r>
                        <a:rPr lang="ru-RU" sz="12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Егемен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Казахстан от пр. Абая до ул. </a:t>
                      </a:r>
                      <a:r>
                        <a:rPr lang="ru-RU" sz="12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Жиенкуловой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d=600 мм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(выполнено)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806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398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коллектор от КНС№2 по ул. Мухамеджанова до ул. </a:t>
                      </a:r>
                      <a:r>
                        <a:rPr lang="ru-RU" sz="12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Затаевича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d=300 мм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(выполнено)</a:t>
                      </a: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93980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1600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1600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432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432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</a:tr>
            </a:tbl>
          </a:graphicData>
        </a:graphic>
      </p:graphicFrame>
      <p:pic>
        <p:nvPicPr>
          <p:cNvPr id="217" name="Рисунок 2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4" b="35144"/>
          <a:stretch/>
        </p:blipFill>
        <p:spPr>
          <a:xfrm>
            <a:off x="1645918" y="4534441"/>
            <a:ext cx="3268734" cy="2357851"/>
          </a:xfrm>
          <a:prstGeom prst="rect">
            <a:avLst/>
          </a:prstGeom>
        </p:spPr>
      </p:pic>
      <p:pic>
        <p:nvPicPr>
          <p:cNvPr id="218" name="Рисунок 217"/>
          <p:cNvPicPr>
            <a:picLocks noChangeAspect="1"/>
          </p:cNvPicPr>
          <p:nvPr/>
        </p:nvPicPr>
        <p:blipFill rotWithShape="1">
          <a:blip r:embed="rId5"/>
          <a:srcRect l="27406" t="798" r="-781" b="28948"/>
          <a:stretch/>
        </p:blipFill>
        <p:spPr>
          <a:xfrm>
            <a:off x="5725184" y="4534441"/>
            <a:ext cx="3600400" cy="233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8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262795" y="487311"/>
            <a:ext cx="690880" cy="124460"/>
          </a:xfrm>
          <a:custGeom>
            <a:avLst/>
            <a:gdLst/>
            <a:ahLst/>
            <a:cxnLst/>
            <a:rect l="l" t="t" r="r" b="b"/>
            <a:pathLst>
              <a:path w="690879" h="124459">
                <a:moveTo>
                  <a:pt x="690879" y="0"/>
                </a:moveTo>
                <a:lnTo>
                  <a:pt x="0" y="0"/>
                </a:lnTo>
                <a:lnTo>
                  <a:pt x="0" y="124307"/>
                </a:lnTo>
                <a:lnTo>
                  <a:pt x="690879" y="124307"/>
                </a:lnTo>
                <a:lnTo>
                  <a:pt x="69087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62795" y="578243"/>
            <a:ext cx="705485" cy="33655"/>
          </a:xfrm>
          <a:custGeom>
            <a:avLst/>
            <a:gdLst/>
            <a:ahLst/>
            <a:cxnLst/>
            <a:rect l="l" t="t" r="r" b="b"/>
            <a:pathLst>
              <a:path w="705484" h="33654">
                <a:moveTo>
                  <a:pt x="705281" y="32867"/>
                </a:moveTo>
                <a:lnTo>
                  <a:pt x="698385" y="32867"/>
                </a:lnTo>
                <a:lnTo>
                  <a:pt x="698385" y="33375"/>
                </a:lnTo>
                <a:lnTo>
                  <a:pt x="705281" y="33375"/>
                </a:lnTo>
                <a:lnTo>
                  <a:pt x="705281" y="32867"/>
                </a:lnTo>
                <a:close/>
              </a:path>
              <a:path w="705484" h="33654">
                <a:moveTo>
                  <a:pt x="682942" y="0"/>
                </a:moveTo>
                <a:lnTo>
                  <a:pt x="18910" y="0"/>
                </a:lnTo>
                <a:lnTo>
                  <a:pt x="18910" y="33362"/>
                </a:lnTo>
                <a:lnTo>
                  <a:pt x="682942" y="33362"/>
                </a:lnTo>
                <a:lnTo>
                  <a:pt x="682942" y="0"/>
                </a:lnTo>
                <a:close/>
              </a:path>
              <a:path w="705484" h="33654">
                <a:moveTo>
                  <a:pt x="3467" y="33337"/>
                </a:moveTo>
                <a:lnTo>
                  <a:pt x="0" y="33337"/>
                </a:lnTo>
                <a:lnTo>
                  <a:pt x="3467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54882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69539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79202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79202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2503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79202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2503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2503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976491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62605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41587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94853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3464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979202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79202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79202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92503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92503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92503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76797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8645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8645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28645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262795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262795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262795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28374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26986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28645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28645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28645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842374" y="611606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6"/>
                </a:moveTo>
                <a:lnTo>
                  <a:pt x="10337" y="6"/>
                </a:lnTo>
              </a:path>
            </a:pathLst>
          </a:custGeom>
          <a:ln w="317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842373" y="595293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2858" y="0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846704" y="487311"/>
            <a:ext cx="3833495" cy="92075"/>
          </a:xfrm>
          <a:custGeom>
            <a:avLst/>
            <a:gdLst/>
            <a:ahLst/>
            <a:cxnLst/>
            <a:rect l="l" t="t" r="r" b="b"/>
            <a:pathLst>
              <a:path w="3833495" h="92075">
                <a:moveTo>
                  <a:pt x="0" y="0"/>
                </a:moveTo>
                <a:lnTo>
                  <a:pt x="3833495" y="0"/>
                </a:lnTo>
                <a:lnTo>
                  <a:pt x="3833495" y="91655"/>
                </a:lnTo>
                <a:lnTo>
                  <a:pt x="0" y="91655"/>
                </a:lnTo>
                <a:lnTo>
                  <a:pt x="0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83605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673760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90" h="634">
                <a:moveTo>
                  <a:pt x="0" y="273"/>
                </a:moveTo>
                <a:lnTo>
                  <a:pt x="8635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73760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90" h="33020">
                <a:moveTo>
                  <a:pt x="0" y="16325"/>
                </a:moveTo>
                <a:lnTo>
                  <a:pt x="8635" y="16325"/>
                </a:lnTo>
              </a:path>
            </a:pathLst>
          </a:custGeom>
          <a:ln w="33921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87917" y="487946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033"/>
                </a:lnTo>
              </a:path>
            </a:pathLst>
          </a:custGeom>
          <a:ln w="9918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73760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90" h="24129">
                <a:moveTo>
                  <a:pt x="0" y="12052"/>
                </a:moveTo>
                <a:lnTo>
                  <a:pt x="8635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673760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90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5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50189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92056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51155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7017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1155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7017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45739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647560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51155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7017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45739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47560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45739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647560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483605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673760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83605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673760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483605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673760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4">
                <a:moveTo>
                  <a:pt x="0" y="6381"/>
                </a:moveTo>
                <a:lnTo>
                  <a:pt x="8635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5088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69900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494961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685119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473938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664097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4808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67104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46700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6571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51155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7017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51155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7017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51155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7017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45739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647560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45739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647560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45739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647560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4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079006" y="246153"/>
            <a:ext cx="710772" cy="453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34293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34293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362259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308094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362259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308094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334293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334293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62259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62259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08094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08094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39645" y="487311"/>
            <a:ext cx="925830" cy="124460"/>
          </a:xfrm>
          <a:custGeom>
            <a:avLst/>
            <a:gdLst/>
            <a:ahLst/>
            <a:cxnLst/>
            <a:rect l="l" t="t" r="r" b="b"/>
            <a:pathLst>
              <a:path w="925830" h="124459">
                <a:moveTo>
                  <a:pt x="925753" y="0"/>
                </a:moveTo>
                <a:lnTo>
                  <a:pt x="0" y="0"/>
                </a:lnTo>
                <a:lnTo>
                  <a:pt x="0" y="124307"/>
                </a:lnTo>
                <a:lnTo>
                  <a:pt x="925753" y="124307"/>
                </a:lnTo>
                <a:lnTo>
                  <a:pt x="925753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939658" y="578243"/>
            <a:ext cx="910590" cy="33655"/>
          </a:xfrm>
          <a:custGeom>
            <a:avLst/>
            <a:gdLst/>
            <a:ahLst/>
            <a:cxnLst/>
            <a:rect l="l" t="t" r="r" b="b"/>
            <a:pathLst>
              <a:path w="910589" h="33654">
                <a:moveTo>
                  <a:pt x="910132" y="32867"/>
                </a:moveTo>
                <a:lnTo>
                  <a:pt x="901496" y="32867"/>
                </a:lnTo>
                <a:lnTo>
                  <a:pt x="901496" y="33375"/>
                </a:lnTo>
                <a:lnTo>
                  <a:pt x="910132" y="33375"/>
                </a:lnTo>
                <a:lnTo>
                  <a:pt x="910132" y="32867"/>
                </a:lnTo>
                <a:close/>
              </a:path>
              <a:path w="910589" h="33654">
                <a:moveTo>
                  <a:pt x="882167" y="0"/>
                </a:moveTo>
                <a:lnTo>
                  <a:pt x="23647" y="0"/>
                </a:lnTo>
                <a:lnTo>
                  <a:pt x="23647" y="33362"/>
                </a:lnTo>
                <a:lnTo>
                  <a:pt x="882167" y="33362"/>
                </a:lnTo>
                <a:lnTo>
                  <a:pt x="882167" y="0"/>
                </a:lnTo>
                <a:close/>
              </a:path>
              <a:path w="910589" h="33654">
                <a:moveTo>
                  <a:pt x="4330" y="33337"/>
                </a:moveTo>
                <a:lnTo>
                  <a:pt x="0" y="33337"/>
                </a:lnTo>
                <a:lnTo>
                  <a:pt x="4330" y="33362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44800" y="455180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1125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859452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869107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869107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814954" y="45563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869107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814954" y="53778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814954" y="6232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866402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852516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831494" y="44432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838443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824558" y="44432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9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869107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869107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869107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14954" y="54801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814954" y="63210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814954" y="46349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953652" y="4447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963305" y="45612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963305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963305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939658" y="6275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939658" y="459968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1"/>
                </a:moveTo>
                <a:lnTo>
                  <a:pt x="4330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939658" y="54211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6388"/>
                </a:moveTo>
                <a:lnTo>
                  <a:pt x="4318" y="6388"/>
                </a:lnTo>
              </a:path>
            </a:pathLst>
          </a:custGeom>
          <a:ln w="1404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96059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946717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963305" y="548500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963305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963305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357626" y="611619"/>
            <a:ext cx="8890" cy="635"/>
          </a:xfrm>
          <a:custGeom>
            <a:avLst/>
            <a:gdLst/>
            <a:ahLst/>
            <a:cxnLst/>
            <a:rect l="l" t="t" r="r" b="b"/>
            <a:pathLst>
              <a:path w="8889" h="634">
                <a:moveTo>
                  <a:pt x="0" y="273"/>
                </a:moveTo>
                <a:lnTo>
                  <a:pt x="8636" y="273"/>
                </a:lnTo>
              </a:path>
            </a:pathLst>
          </a:custGeom>
          <a:ln w="3175">
            <a:solidFill>
              <a:srgbClr val="A0A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357626" y="578967"/>
            <a:ext cx="8890" cy="33020"/>
          </a:xfrm>
          <a:custGeom>
            <a:avLst/>
            <a:gdLst/>
            <a:ahLst/>
            <a:cxnLst/>
            <a:rect l="l" t="t" r="r" b="b"/>
            <a:pathLst>
              <a:path w="8889" h="33020">
                <a:moveTo>
                  <a:pt x="0" y="16325"/>
                </a:moveTo>
                <a:lnTo>
                  <a:pt x="8636" y="16325"/>
                </a:lnTo>
              </a:path>
            </a:pathLst>
          </a:custGeom>
          <a:ln w="33921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357626" y="55487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0" y="12052"/>
                </a:moveTo>
                <a:lnTo>
                  <a:pt x="8636" y="12052"/>
                </a:lnTo>
              </a:path>
            </a:pathLst>
          </a:custGeom>
          <a:ln w="25374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357626" y="487946"/>
            <a:ext cx="8890" cy="54610"/>
          </a:xfrm>
          <a:custGeom>
            <a:avLst/>
            <a:gdLst/>
            <a:ahLst/>
            <a:cxnLst/>
            <a:rect l="l" t="t" r="r" b="b"/>
            <a:pathLst>
              <a:path w="8889" h="54609">
                <a:moveTo>
                  <a:pt x="4318" y="0"/>
                </a:moveTo>
                <a:lnTo>
                  <a:pt x="4318" y="54165"/>
                </a:lnTo>
              </a:path>
            </a:pathLst>
          </a:custGeom>
          <a:ln w="9906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375924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86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385578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385578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331413" y="45610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385578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331413" y="53826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29"/>
                </a:moveTo>
                <a:lnTo>
                  <a:pt x="6883" y="10229"/>
                </a:lnTo>
              </a:path>
            </a:pathLst>
          </a:custGeom>
          <a:ln w="21729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331413" y="62369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10236"/>
                </a:moveTo>
                <a:lnTo>
                  <a:pt x="6883" y="10236"/>
                </a:lnTo>
              </a:path>
            </a:pathLst>
          </a:custGeom>
          <a:ln w="217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357626" y="627545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357626" y="459968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357626" y="542112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4">
                <a:moveTo>
                  <a:pt x="0" y="6381"/>
                </a:moveTo>
                <a:lnTo>
                  <a:pt x="8636" y="6381"/>
                </a:lnTo>
              </a:path>
            </a:pathLst>
          </a:custGeom>
          <a:ln w="14033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38286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368988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347961" y="4447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34"/>
                </a:lnTo>
              </a:path>
            </a:pathLst>
          </a:custGeom>
          <a:ln w="20599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354913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341030" y="4448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321"/>
                </a:lnTo>
              </a:path>
            </a:pathLst>
          </a:custGeom>
          <a:ln w="6680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385578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385578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385578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331413" y="548487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31413" y="632574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31413" y="46396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0" y="4381"/>
                </a:moveTo>
                <a:lnTo>
                  <a:pt x="6883" y="4381"/>
                </a:lnTo>
              </a:path>
            </a:pathLst>
          </a:custGeom>
          <a:ln w="10033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082195" y="227377"/>
            <a:ext cx="17780" cy="83820"/>
          </a:xfrm>
          <a:custGeom>
            <a:avLst/>
            <a:gdLst/>
            <a:ahLst/>
            <a:cxnLst/>
            <a:rect l="l" t="t" r="r" b="b"/>
            <a:pathLst>
              <a:path w="17780" h="83820">
                <a:moveTo>
                  <a:pt x="14820" y="0"/>
                </a:moveTo>
                <a:lnTo>
                  <a:pt x="2527" y="0"/>
                </a:lnTo>
                <a:lnTo>
                  <a:pt x="0" y="2539"/>
                </a:lnTo>
                <a:lnTo>
                  <a:pt x="0" y="80810"/>
                </a:lnTo>
                <a:lnTo>
                  <a:pt x="2527" y="83350"/>
                </a:lnTo>
                <a:lnTo>
                  <a:pt x="14820" y="83350"/>
                </a:lnTo>
                <a:lnTo>
                  <a:pt x="17360" y="80810"/>
                </a:lnTo>
                <a:lnTo>
                  <a:pt x="17360" y="2539"/>
                </a:lnTo>
                <a:lnTo>
                  <a:pt x="14820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032086" y="375939"/>
            <a:ext cx="117475" cy="16510"/>
          </a:xfrm>
          <a:custGeom>
            <a:avLst/>
            <a:gdLst/>
            <a:ahLst/>
            <a:cxnLst/>
            <a:rect l="l" t="t" r="r" b="b"/>
            <a:pathLst>
              <a:path w="117475" h="16510">
                <a:moveTo>
                  <a:pt x="85839" y="0"/>
                </a:moveTo>
                <a:lnTo>
                  <a:pt x="31508" y="0"/>
                </a:lnTo>
                <a:lnTo>
                  <a:pt x="18763" y="2276"/>
                </a:lnTo>
                <a:lnTo>
                  <a:pt x="7629" y="8815"/>
                </a:lnTo>
                <a:lnTo>
                  <a:pt x="0" y="15900"/>
                </a:lnTo>
                <a:lnTo>
                  <a:pt x="117347" y="15900"/>
                </a:lnTo>
                <a:lnTo>
                  <a:pt x="110921" y="9893"/>
                </a:lnTo>
                <a:lnTo>
                  <a:pt x="100065" y="2860"/>
                </a:lnTo>
                <a:lnTo>
                  <a:pt x="87456" y="35"/>
                </a:lnTo>
                <a:lnTo>
                  <a:pt x="8583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027756" y="410462"/>
            <a:ext cx="124460" cy="145415"/>
          </a:xfrm>
          <a:custGeom>
            <a:avLst/>
            <a:gdLst/>
            <a:ahLst/>
            <a:cxnLst/>
            <a:rect l="l" t="t" r="r" b="b"/>
            <a:pathLst>
              <a:path w="124460" h="145415">
                <a:moveTo>
                  <a:pt x="124091" y="0"/>
                </a:moveTo>
                <a:lnTo>
                  <a:pt x="0" y="0"/>
                </a:lnTo>
                <a:lnTo>
                  <a:pt x="0" y="92316"/>
                </a:lnTo>
                <a:lnTo>
                  <a:pt x="16140" y="130125"/>
                </a:lnTo>
                <a:lnTo>
                  <a:pt x="124091" y="144805"/>
                </a:lnTo>
                <a:lnTo>
                  <a:pt x="124091" y="0"/>
                </a:lnTo>
                <a:close/>
              </a:path>
            </a:pathLst>
          </a:custGeom>
          <a:solidFill>
            <a:srgbClr val="FFD15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27756" y="438753"/>
            <a:ext cx="38100" cy="109220"/>
          </a:xfrm>
          <a:custGeom>
            <a:avLst/>
            <a:gdLst/>
            <a:ahLst/>
            <a:cxnLst/>
            <a:rect l="l" t="t" r="r" b="b"/>
            <a:pathLst>
              <a:path w="38100" h="109220">
                <a:moveTo>
                  <a:pt x="31750" y="0"/>
                </a:moveTo>
                <a:lnTo>
                  <a:pt x="0" y="0"/>
                </a:lnTo>
                <a:lnTo>
                  <a:pt x="0" y="48564"/>
                </a:lnTo>
                <a:lnTo>
                  <a:pt x="7046" y="90293"/>
                </a:lnTo>
                <a:lnTo>
                  <a:pt x="38071" y="108897"/>
                </a:lnTo>
                <a:lnTo>
                  <a:pt x="33398" y="97011"/>
                </a:lnTo>
                <a:lnTo>
                  <a:pt x="31750" y="83921"/>
                </a:lnTo>
                <a:lnTo>
                  <a:pt x="31750" y="0"/>
                </a:lnTo>
                <a:close/>
              </a:path>
            </a:pathLst>
          </a:custGeom>
          <a:solidFill>
            <a:srgbClr val="B4B9B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59501" y="410462"/>
            <a:ext cx="92710" cy="165100"/>
          </a:xfrm>
          <a:custGeom>
            <a:avLst/>
            <a:gdLst/>
            <a:ahLst/>
            <a:cxnLst/>
            <a:rect l="l" t="t" r="r" b="b"/>
            <a:pathLst>
              <a:path w="92710" h="165100">
                <a:moveTo>
                  <a:pt x="92341" y="0"/>
                </a:moveTo>
                <a:lnTo>
                  <a:pt x="0" y="0"/>
                </a:lnTo>
                <a:lnTo>
                  <a:pt x="0" y="112204"/>
                </a:lnTo>
                <a:lnTo>
                  <a:pt x="16126" y="150035"/>
                </a:lnTo>
                <a:lnTo>
                  <a:pt x="92341" y="164744"/>
                </a:lnTo>
                <a:lnTo>
                  <a:pt x="92341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027756" y="415283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091" y="0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985467" y="410113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63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985264" y="40122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985842" y="39233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162592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995206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162592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080550" y="384987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5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080550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34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995206" y="438759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5" h="6984">
                <a:moveTo>
                  <a:pt x="0" y="3416"/>
                </a:moveTo>
                <a:lnTo>
                  <a:pt x="20447" y="3416"/>
                </a:lnTo>
              </a:path>
            </a:pathLst>
          </a:custGeom>
          <a:ln w="810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999054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166427" y="41099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90">
                <a:moveTo>
                  <a:pt x="0" y="4286"/>
                </a:moveTo>
                <a:lnTo>
                  <a:pt x="12750" y="4286"/>
                </a:lnTo>
              </a:path>
            </a:pathLst>
          </a:custGeom>
          <a:ln w="9842">
            <a:solidFill>
              <a:srgbClr val="8A969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985270" y="394506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985268" y="40829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985457" y="437864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4">
                <a:moveTo>
                  <a:pt x="0" y="0"/>
                </a:moveTo>
                <a:lnTo>
                  <a:pt x="208684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985264" y="428974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67" y="0"/>
                </a:lnTo>
              </a:path>
            </a:pathLst>
          </a:custGeom>
          <a:ln w="17780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985842" y="420084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917" y="0"/>
                </a:lnTo>
              </a:path>
            </a:pathLst>
          </a:custGeom>
          <a:ln w="3175">
            <a:solidFill>
              <a:srgbClr val="CACDC7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985270" y="42226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985268" y="436045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54" y="0"/>
                </a:lnTo>
              </a:path>
            </a:pathLst>
          </a:custGeom>
          <a:ln w="6642">
            <a:solidFill>
              <a:srgbClr val="B4B9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082010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998038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166427" y="384987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082010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998038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166427" y="438759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4">
                <a:moveTo>
                  <a:pt x="0" y="3416"/>
                </a:moveTo>
                <a:lnTo>
                  <a:pt x="8750" y="3416"/>
                </a:lnTo>
              </a:path>
            </a:pathLst>
          </a:custGeom>
          <a:ln w="8102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042439" y="369408"/>
            <a:ext cx="97155" cy="13970"/>
          </a:xfrm>
          <a:custGeom>
            <a:avLst/>
            <a:gdLst/>
            <a:ahLst/>
            <a:cxnLst/>
            <a:rect l="l" t="t" r="r" b="b"/>
            <a:pathLst>
              <a:path w="97155" h="13970">
                <a:moveTo>
                  <a:pt x="89928" y="0"/>
                </a:moveTo>
                <a:lnTo>
                  <a:pt x="6883" y="0"/>
                </a:lnTo>
                <a:lnTo>
                  <a:pt x="0" y="6286"/>
                </a:lnTo>
                <a:lnTo>
                  <a:pt x="0" y="13525"/>
                </a:lnTo>
                <a:lnTo>
                  <a:pt x="96812" y="13525"/>
                </a:lnTo>
                <a:lnTo>
                  <a:pt x="96812" y="6286"/>
                </a:lnTo>
                <a:lnTo>
                  <a:pt x="89928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042441" y="372551"/>
            <a:ext cx="97155" cy="0"/>
          </a:xfrm>
          <a:custGeom>
            <a:avLst/>
            <a:gdLst/>
            <a:ahLst/>
            <a:cxnLst/>
            <a:rect l="l" t="t" r="r" b="b"/>
            <a:pathLst>
              <a:path w="97155">
                <a:moveTo>
                  <a:pt x="0" y="0"/>
                </a:moveTo>
                <a:lnTo>
                  <a:pt x="96812" y="0"/>
                </a:lnTo>
              </a:path>
            </a:pathLst>
          </a:custGeom>
          <a:ln w="7556">
            <a:solidFill>
              <a:srgbClr val="A9B2B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069296" y="310730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80" h="59054">
                <a:moveTo>
                  <a:pt x="37490" y="0"/>
                </a:moveTo>
                <a:lnTo>
                  <a:pt x="5651" y="0"/>
                </a:lnTo>
                <a:lnTo>
                  <a:pt x="0" y="5651"/>
                </a:lnTo>
                <a:lnTo>
                  <a:pt x="0" y="58674"/>
                </a:lnTo>
                <a:lnTo>
                  <a:pt x="43167" y="58674"/>
                </a:lnTo>
                <a:lnTo>
                  <a:pt x="43167" y="5651"/>
                </a:lnTo>
                <a:lnTo>
                  <a:pt x="37490" y="0"/>
                </a:lnTo>
                <a:close/>
              </a:path>
            </a:pathLst>
          </a:custGeom>
          <a:solidFill>
            <a:srgbClr val="8A969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084515" y="227291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70">
                <a:moveTo>
                  <a:pt x="0" y="0"/>
                </a:moveTo>
                <a:lnTo>
                  <a:pt x="0" y="1181"/>
                </a:lnTo>
                <a:lnTo>
                  <a:pt x="939" y="495"/>
                </a:lnTo>
                <a:lnTo>
                  <a:pt x="2095" y="88"/>
                </a:lnTo>
                <a:lnTo>
                  <a:pt x="8559" y="8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084513" y="227380"/>
            <a:ext cx="8890" cy="26034"/>
          </a:xfrm>
          <a:custGeom>
            <a:avLst/>
            <a:gdLst/>
            <a:ahLst/>
            <a:cxnLst/>
            <a:rect l="l" t="t" r="r" b="b"/>
            <a:pathLst>
              <a:path w="8889" h="26035">
                <a:moveTo>
                  <a:pt x="8559" y="0"/>
                </a:moveTo>
                <a:lnTo>
                  <a:pt x="2095" y="0"/>
                </a:lnTo>
                <a:lnTo>
                  <a:pt x="939" y="406"/>
                </a:lnTo>
                <a:lnTo>
                  <a:pt x="0" y="1092"/>
                </a:lnTo>
                <a:lnTo>
                  <a:pt x="0" y="25590"/>
                </a:lnTo>
                <a:lnTo>
                  <a:pt x="8559" y="25590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084515" y="309637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546"/>
                </a:moveTo>
                <a:lnTo>
                  <a:pt x="2095" y="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084515" y="286965"/>
            <a:ext cx="8890" cy="24130"/>
          </a:xfrm>
          <a:custGeom>
            <a:avLst/>
            <a:gdLst/>
            <a:ahLst/>
            <a:cxnLst/>
            <a:rect l="l" t="t" r="r" b="b"/>
            <a:pathLst>
              <a:path w="8889" h="24129">
                <a:moveTo>
                  <a:pt x="8559" y="0"/>
                </a:moveTo>
                <a:lnTo>
                  <a:pt x="0" y="0"/>
                </a:lnTo>
                <a:lnTo>
                  <a:pt x="0" y="22669"/>
                </a:lnTo>
                <a:lnTo>
                  <a:pt x="939" y="23355"/>
                </a:lnTo>
                <a:lnTo>
                  <a:pt x="2095" y="23761"/>
                </a:lnTo>
                <a:lnTo>
                  <a:pt x="8559" y="23761"/>
                </a:lnTo>
                <a:lnTo>
                  <a:pt x="8559" y="0"/>
                </a:lnTo>
                <a:close/>
              </a:path>
            </a:pathLst>
          </a:custGeom>
          <a:solidFill>
            <a:srgbClr val="D7DAD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057793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60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FF791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001724" y="252967"/>
            <a:ext cx="177800" cy="24765"/>
          </a:xfrm>
          <a:custGeom>
            <a:avLst/>
            <a:gdLst/>
            <a:ahLst/>
            <a:cxnLst/>
            <a:rect l="l" t="t" r="r" b="b"/>
            <a:pathLst>
              <a:path w="177800" h="24764">
                <a:moveTo>
                  <a:pt x="172326" y="0"/>
                </a:moveTo>
                <a:lnTo>
                  <a:pt x="5422" y="0"/>
                </a:lnTo>
                <a:lnTo>
                  <a:pt x="0" y="5435"/>
                </a:lnTo>
                <a:lnTo>
                  <a:pt x="0" y="19227"/>
                </a:lnTo>
                <a:lnTo>
                  <a:pt x="5422" y="24663"/>
                </a:lnTo>
                <a:lnTo>
                  <a:pt x="172326" y="24663"/>
                </a:lnTo>
                <a:lnTo>
                  <a:pt x="177761" y="19227"/>
                </a:lnTo>
                <a:lnTo>
                  <a:pt x="177761" y="5435"/>
                </a:lnTo>
                <a:lnTo>
                  <a:pt x="172326" y="0"/>
                </a:lnTo>
                <a:close/>
              </a:path>
            </a:pathLst>
          </a:custGeom>
          <a:solidFill>
            <a:srgbClr val="CACDC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001722" y="255689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670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001717" y="25931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3944">
            <a:solidFill>
              <a:srgbClr val="D7DAD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057798" y="277630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989" y="0"/>
                </a:moveTo>
                <a:lnTo>
                  <a:pt x="0" y="0"/>
                </a:lnTo>
                <a:lnTo>
                  <a:pt x="14528" y="9334"/>
                </a:lnTo>
                <a:lnTo>
                  <a:pt x="51447" y="9334"/>
                </a:lnTo>
                <a:lnTo>
                  <a:pt x="65989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090877" y="310727"/>
            <a:ext cx="21590" cy="59055"/>
          </a:xfrm>
          <a:custGeom>
            <a:avLst/>
            <a:gdLst/>
            <a:ahLst/>
            <a:cxnLst/>
            <a:rect l="l" t="t" r="r" b="b"/>
            <a:pathLst>
              <a:path w="21589" h="59054">
                <a:moveTo>
                  <a:pt x="15913" y="0"/>
                </a:moveTo>
                <a:lnTo>
                  <a:pt x="0" y="0"/>
                </a:lnTo>
                <a:lnTo>
                  <a:pt x="0" y="58674"/>
                </a:lnTo>
                <a:lnTo>
                  <a:pt x="21590" y="58674"/>
                </a:lnTo>
                <a:lnTo>
                  <a:pt x="21590" y="5651"/>
                </a:lnTo>
                <a:lnTo>
                  <a:pt x="15913" y="0"/>
                </a:lnTo>
                <a:close/>
              </a:path>
            </a:pathLst>
          </a:custGeom>
          <a:solidFill>
            <a:srgbClr val="7D888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717984" y="48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171"/>
                </a:moveTo>
                <a:lnTo>
                  <a:pt x="368" y="171"/>
                </a:lnTo>
              </a:path>
            </a:pathLst>
          </a:custGeom>
          <a:ln w="3175">
            <a:solidFill>
              <a:srgbClr val="00AFE3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450449" y="478480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60"/>
                </a:moveTo>
                <a:lnTo>
                  <a:pt x="1409" y="260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455552" y="479851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4">
                <a:moveTo>
                  <a:pt x="0" y="273"/>
                </a:moveTo>
                <a:lnTo>
                  <a:pt x="1435" y="27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722068" y="473768"/>
            <a:ext cx="635" cy="1905"/>
          </a:xfrm>
          <a:custGeom>
            <a:avLst/>
            <a:gdLst/>
            <a:ahLst/>
            <a:cxnLst/>
            <a:rect l="l" t="t" r="r" b="b"/>
            <a:pathLst>
              <a:path w="635" h="1904">
                <a:moveTo>
                  <a:pt x="0" y="698"/>
                </a:moveTo>
                <a:lnTo>
                  <a:pt x="609" y="698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449057" y="47789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53"/>
                </a:moveTo>
                <a:lnTo>
                  <a:pt x="1003" y="253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452311" y="47896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66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722582" y="47892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444"/>
                </a:moveTo>
                <a:lnTo>
                  <a:pt x="457" y="44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457421" y="48035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84"/>
                </a:moveTo>
                <a:lnTo>
                  <a:pt x="1015" y="184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458808" y="48079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196"/>
                </a:moveTo>
                <a:lnTo>
                  <a:pt x="1041" y="196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705390" y="48125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09"/>
                </a:moveTo>
                <a:lnTo>
                  <a:pt x="965" y="209"/>
                </a:lnTo>
              </a:path>
            </a:pathLst>
          </a:custGeom>
          <a:ln w="3175">
            <a:solidFill>
              <a:srgbClr val="00AFE4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0" y="7118667"/>
            <a:ext cx="10692003" cy="4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5" name="object 215"/>
          <p:cNvSpPr txBox="1"/>
          <p:nvPr/>
        </p:nvSpPr>
        <p:spPr>
          <a:xfrm>
            <a:off x="826273" y="1080671"/>
            <a:ext cx="926224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2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Реконструкция сетей канализации по инвестиционной программе (</a:t>
            </a:r>
            <a:r>
              <a:rPr lang="ru-RU" sz="2200" b="1" dirty="0" err="1" smtClean="0">
                <a:solidFill>
                  <a:srgbClr val="004982"/>
                </a:solidFill>
                <a:latin typeface="Arial Narrow"/>
                <a:cs typeface="Arial Narrow"/>
              </a:rPr>
              <a:t>млн.тг</a:t>
            </a:r>
            <a:r>
              <a:rPr lang="ru-RU" sz="2200" b="1" dirty="0" smtClean="0">
                <a:solidFill>
                  <a:srgbClr val="004982"/>
                </a:solidFill>
                <a:latin typeface="Arial Narrow"/>
                <a:cs typeface="Arial Narrow"/>
              </a:rPr>
              <a:t>.)</a:t>
            </a:r>
          </a:p>
        </p:txBody>
      </p:sp>
      <p:sp>
        <p:nvSpPr>
          <p:cNvPr id="275" name="object 180"/>
          <p:cNvSpPr txBox="1"/>
          <p:nvPr/>
        </p:nvSpPr>
        <p:spPr>
          <a:xfrm>
            <a:off x="6915759" y="463499"/>
            <a:ext cx="24098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Деятельность </a:t>
            </a:r>
            <a:r>
              <a:rPr sz="1000" dirty="0" smtClean="0">
                <a:solidFill>
                  <a:srgbClr val="706F6F"/>
                </a:solidFill>
                <a:latin typeface="Arial Narrow"/>
                <a:cs typeface="Arial Narrow"/>
              </a:rPr>
              <a:t>ГКП </a:t>
            </a:r>
            <a:r>
              <a:rPr sz="1000" dirty="0">
                <a:solidFill>
                  <a:srgbClr val="706F6F"/>
                </a:solidFill>
                <a:latin typeface="Arial Narrow"/>
                <a:cs typeface="Arial Narrow"/>
              </a:rPr>
              <a:t>«АСТАНА СУ АРНАСЫ» </a:t>
            </a:r>
            <a:endParaRPr sz="1000" dirty="0">
              <a:latin typeface="Arial Narrow"/>
              <a:cs typeface="Arial Narrow"/>
            </a:endParaRPr>
          </a:p>
        </p:txBody>
      </p:sp>
      <p:graphicFrame>
        <p:nvGraphicFramePr>
          <p:cNvPr id="224" name="Таблица 2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217088"/>
              </p:ext>
            </p:extLst>
          </p:nvPr>
        </p:nvGraphicFramePr>
        <p:xfrm>
          <a:off x="1101292" y="2006786"/>
          <a:ext cx="8712202" cy="17373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54389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8319"/>
                <a:gridCol w="818319"/>
                <a:gridCol w="818319"/>
                <a:gridCol w="818318"/>
              </a:tblGrid>
              <a:tr h="31058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</a:rPr>
                        <a:t>Наименование участка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2060"/>
                          </a:solidFill>
                        </a:rPr>
                        <a:t>L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</a:rPr>
                        <a:t>, метр (план)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2060"/>
                          </a:solidFill>
                        </a:rPr>
                        <a:t>L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</a:rPr>
                        <a:t>, метр (факт)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Сумма, план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Сумма, факт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3980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5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Коллектор по </a:t>
                      </a:r>
                      <a:r>
                        <a:rPr lang="ru-RU" sz="125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ул.Куйши</a:t>
                      </a:r>
                      <a:r>
                        <a:rPr lang="ru-RU" sz="125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Дина от ул. </a:t>
                      </a:r>
                      <a:r>
                        <a:rPr lang="ru-RU" sz="125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Мирзояна</a:t>
                      </a:r>
                      <a:r>
                        <a:rPr lang="ru-RU" sz="125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пр. </a:t>
                      </a:r>
                      <a:r>
                        <a:rPr lang="ru-RU" sz="125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Тауелсиздик</a:t>
                      </a:r>
                      <a:r>
                        <a:rPr lang="ru-RU" sz="125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d=600 мм  </a:t>
                      </a:r>
                      <a:r>
                        <a:rPr kumimoji="0" lang="ru-RU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(выполнено)</a:t>
                      </a: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463</a:t>
                      </a:r>
                      <a:endParaRPr lang="ru-RU" sz="125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5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408</a:t>
                      </a:r>
                      <a:endParaRPr lang="ru-RU" sz="125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  <a:endParaRPr lang="ru-RU" sz="125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5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ru-RU" sz="125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</a:tr>
              <a:tr h="241214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5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коллектор по ул. Пушкина, от </a:t>
                      </a:r>
                      <a:r>
                        <a:rPr lang="ru-RU" sz="125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ул.Спецмонтажной</a:t>
                      </a:r>
                      <a:r>
                        <a:rPr lang="ru-RU" sz="125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 КНС № 4 d=1000 мм </a:t>
                      </a:r>
                      <a:r>
                        <a:rPr kumimoji="0" lang="ru-RU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(выполнено)</a:t>
                      </a: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  <a:endParaRPr lang="ru-RU" sz="125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5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  <a:endParaRPr lang="ru-RU" sz="125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</a:t>
                      </a:r>
                      <a:endParaRPr lang="ru-RU" sz="125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5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</a:t>
                      </a:r>
                      <a:endParaRPr lang="ru-RU" sz="125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</a:tr>
              <a:tr h="2939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1600" b="1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1 063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1 008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247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227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/>
                </a:tc>
              </a:tr>
            </a:tbl>
          </a:graphicData>
        </a:graphic>
      </p:graphicFrame>
      <p:sp>
        <p:nvSpPr>
          <p:cNvPr id="225" name="Заголовок 1"/>
          <p:cNvSpPr txBox="1">
            <a:spLocks/>
          </p:cNvSpPr>
          <p:nvPr/>
        </p:nvSpPr>
        <p:spPr>
          <a:xfrm>
            <a:off x="1720391" y="1520294"/>
            <a:ext cx="6891029" cy="271844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ctr">
              <a:lnSpc>
                <a:spcPct val="90000"/>
              </a:lnSpc>
              <a:spcBef>
                <a:spcPts val="750"/>
              </a:spcBef>
              <a:defRPr/>
            </a:pPr>
            <a:r>
              <a:rPr lang="ru-RU" sz="1600" b="1" dirty="0">
                <a:solidFill>
                  <a:srgbClr val="262626"/>
                </a:solidFill>
                <a:cs typeface="Times New Roman" panose="02020603050405020304" pitchFamily="18" charset="0"/>
              </a:rPr>
              <a:t>Участки с </a:t>
            </a:r>
            <a:r>
              <a:rPr lang="ru-RU" sz="1600" b="1" dirty="0" smtClean="0">
                <a:solidFill>
                  <a:srgbClr val="262626"/>
                </a:solidFill>
                <a:cs typeface="Times New Roman" panose="02020603050405020304" pitchFamily="18" charset="0"/>
              </a:rPr>
              <a:t>проведением </a:t>
            </a:r>
            <a:r>
              <a:rPr lang="ru-RU" sz="1600" b="1" dirty="0">
                <a:solidFill>
                  <a:srgbClr val="262626"/>
                </a:solidFill>
                <a:cs typeface="Times New Roman" panose="02020603050405020304" pitchFamily="18" charset="0"/>
              </a:rPr>
              <a:t>СМР </a:t>
            </a:r>
            <a:r>
              <a:rPr lang="ru-RU" sz="1600" b="1" dirty="0" smtClean="0">
                <a:solidFill>
                  <a:srgbClr val="262626"/>
                </a:solidFill>
                <a:cs typeface="Times New Roman" panose="02020603050405020304" pitchFamily="18" charset="0"/>
              </a:rPr>
              <a:t>подрядным способом</a:t>
            </a:r>
            <a:r>
              <a:rPr lang="en-US" sz="1600" b="1" dirty="0" smtClean="0">
                <a:solidFill>
                  <a:srgbClr val="262626"/>
                </a:solidFill>
                <a:cs typeface="Times New Roman" panose="02020603050405020304" pitchFamily="18" charset="0"/>
              </a:rPr>
              <a:t> -</a:t>
            </a:r>
            <a:r>
              <a:rPr lang="ru-RU" sz="1600" b="1" dirty="0" smtClean="0">
                <a:solidFill>
                  <a:srgbClr val="262626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ИСПОЛНЕНО </a:t>
            </a:r>
            <a:r>
              <a:rPr lang="ru-RU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95%</a:t>
            </a:r>
            <a:endParaRPr lang="ru-RU" sz="2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7" name="object 355"/>
          <p:cNvSpPr txBox="1"/>
          <p:nvPr/>
        </p:nvSpPr>
        <p:spPr>
          <a:xfrm>
            <a:off x="841837" y="3841808"/>
            <a:ext cx="820891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54050" algn="ctr">
              <a:lnSpc>
                <a:spcPct val="100000"/>
              </a:lnSpc>
              <a:tabLst>
                <a:tab pos="1568450" algn="l"/>
                <a:tab pos="2498090" algn="l"/>
                <a:tab pos="3378200" algn="l"/>
              </a:tabLst>
            </a:pPr>
            <a:r>
              <a:rPr lang="ru-RU" sz="1400" b="1" spc="30" dirty="0" smtClean="0">
                <a:latin typeface="Arial"/>
                <a:cs typeface="Arial"/>
              </a:rPr>
              <a:t>Сокращение СМР в связи с заменой метода производства работ </a:t>
            </a:r>
          </a:p>
        </p:txBody>
      </p:sp>
      <p:pic>
        <p:nvPicPr>
          <p:cNvPr id="226" name="Рисунок 2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04" y="4226345"/>
            <a:ext cx="2880320" cy="2795439"/>
          </a:xfrm>
          <a:prstGeom prst="rect">
            <a:avLst/>
          </a:prstGeom>
        </p:spPr>
      </p:pic>
      <p:pic>
        <p:nvPicPr>
          <p:cNvPr id="227" name="Рисунок 226"/>
          <p:cNvPicPr>
            <a:picLocks noChangeAspect="1"/>
          </p:cNvPicPr>
          <p:nvPr/>
        </p:nvPicPr>
        <p:blipFill rotWithShape="1">
          <a:blip r:embed="rId5"/>
          <a:srcRect l="9045" t="2871" r="5940" b="28444"/>
          <a:stretch/>
        </p:blipFill>
        <p:spPr>
          <a:xfrm>
            <a:off x="1707677" y="4226346"/>
            <a:ext cx="3082101" cy="279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2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41223</TotalTime>
  <Words>3767</Words>
  <Application>Microsoft Office PowerPoint</Application>
  <PresentationFormat>Произвольный</PresentationFormat>
  <Paragraphs>1046</Paragraphs>
  <Slides>39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51" baseType="lpstr">
      <vt:lpstr>Arial Unicode MS</vt:lpstr>
      <vt:lpstr>Arial</vt:lpstr>
      <vt:lpstr>Arial Black</vt:lpstr>
      <vt:lpstr>Arial Narrow</vt:lpstr>
      <vt:lpstr>Batang</vt:lpstr>
      <vt:lpstr>Calibri</vt:lpstr>
      <vt:lpstr>Century Gothic</vt:lpstr>
      <vt:lpstr>Consolas</vt:lpstr>
      <vt:lpstr>Palatino Linotype</vt:lpstr>
      <vt:lpstr>Times New Roman</vt:lpstr>
      <vt:lpstr>Wingdings</vt:lpstr>
      <vt:lpstr>Office Theme</vt:lpstr>
      <vt:lpstr>ОТЧЕТ ПЕРЕД ПОТРЕБИТЕЛЯМИ  ГКП «АСТАНА СУ АРНАСЫ»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Годовой отчет</dc:title>
  <dc:creator>Мажитов Даниял</dc:creator>
  <cp:lastModifiedBy>Назира Смаилова</cp:lastModifiedBy>
  <cp:revision>682</cp:revision>
  <cp:lastPrinted>2020-03-13T10:04:32Z</cp:lastPrinted>
  <dcterms:created xsi:type="dcterms:W3CDTF">2019-06-14T15:08:08Z</dcterms:created>
  <dcterms:modified xsi:type="dcterms:W3CDTF">2020-03-20T09:44:17Z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2019-04-18T00:00:00Z</vt:filetime>
  </property>
  <property fmtid="{D5CDD505-2E9C-101B-9397-08002B2CF9AE}" pid="3" name="LastSaved">
    <vt:filetime>2019-06-14T00:00:00Z</vt:filetime>
  </property>
</Properties>
</file>